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838" r:id="rId2"/>
    <p:sldId id="854" r:id="rId3"/>
    <p:sldId id="855" r:id="rId4"/>
    <p:sldId id="836" r:id="rId5"/>
    <p:sldId id="837" r:id="rId6"/>
    <p:sldId id="839" r:id="rId7"/>
    <p:sldId id="840" r:id="rId8"/>
    <p:sldId id="842" r:id="rId9"/>
    <p:sldId id="843" r:id="rId10"/>
    <p:sldId id="844" r:id="rId11"/>
    <p:sldId id="852" r:id="rId12"/>
    <p:sldId id="853" r:id="rId13"/>
    <p:sldId id="847" r:id="rId14"/>
    <p:sldId id="848" r:id="rId15"/>
    <p:sldId id="851" r:id="rId16"/>
    <p:sldId id="856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сланов А.Т." initials="АА" lastIdx="1" clrIdx="0">
    <p:extLst>
      <p:ext uri="{19B8F6BF-5375-455C-9EA6-DF929625EA0E}">
        <p15:presenceInfo xmlns="" xmlns:p15="http://schemas.microsoft.com/office/powerpoint/2012/main" userId="S-1-5-21-1917266863-1868513855-1469997231-3335" providerId="AD"/>
      </p:ext>
    </p:extLst>
  </p:cmAuthor>
  <p:cmAuthor id="2" name="Лилия Р. Юзлибаева" initials="ЛРЮ" lastIdx="1" clrIdx="1">
    <p:extLst>
      <p:ext uri="{19B8F6BF-5375-455C-9EA6-DF929625EA0E}">
        <p15:presenceInfo xmlns="" xmlns:p15="http://schemas.microsoft.com/office/powerpoint/2012/main" userId="S-1-5-21-3011887970-4147649278-2921772587-1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002EC0"/>
    <a:srgbClr val="438FFF"/>
    <a:srgbClr val="860000"/>
    <a:srgbClr val="008000"/>
    <a:srgbClr val="FF3300"/>
    <a:srgbClr val="0099FF"/>
    <a:srgbClr val="FFB7B7"/>
    <a:srgbClr val="F9F9F9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13" autoAdjust="0"/>
    <p:restoredTop sz="88150" autoAdjust="0"/>
  </p:normalViewPr>
  <p:slideViewPr>
    <p:cSldViewPr snapToGrid="0">
      <p:cViewPr varScale="1">
        <p:scale>
          <a:sx n="116" d="100"/>
          <a:sy n="116" d="100"/>
        </p:scale>
        <p:origin x="-16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39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839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ABCA20AD-1779-4C07-9169-D22893A074A2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6"/>
            <a:ext cx="2946400" cy="49839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246"/>
            <a:ext cx="2946400" cy="49839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95EC7E64-0068-46A6-8A9C-12691E507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27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9" cy="49805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4"/>
            <a:ext cx="2945659" cy="49805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28584"/>
            <a:ext cx="2945659" cy="49805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7C078-5A8A-4D92-999E-3718158325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96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DBE-7EC0-4CAD-A9E6-8E0651974D14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4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AB7-43D1-44A4-AE06-EAD00B241D4D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17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3F2A-68EA-4D68-8AB0-3CE508593C7F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913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F3D3-2B55-4E46-98FA-00AC157FBEDB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510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AABB-B593-47E2-BFCB-F5608BE70BDE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168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8E87-D7B7-4F96-A4F8-C7B92FE89B89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39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3B5D-D7A6-4F51-B4DA-08CAA9B60801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25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CB2E-41A6-4A85-B98D-7A93B7C74B57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566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DD86-0ED8-4545-BB59-46E6842FD65B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820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550D-3413-4D18-B6C3-E2A539F0CEC2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847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F95-EB17-4765-8A74-2DCA314EFB96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05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1C7E-B299-4574-8546-059A8E5A59F7}" type="datetime1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93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37236" y="4158566"/>
            <a:ext cx="11617291" cy="202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Грищенкова Надежда Ивановна</a:t>
            </a:r>
          </a:p>
          <a:p>
            <a:pPr algn="ctr"/>
            <a:endParaRPr lang="ru-RU" sz="3200" dirty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Начальник отдела санитарного надзора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sz="2133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25" y="2376727"/>
            <a:ext cx="10839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Санитарно-гигиенические требования к ведению документации дошкольной образовательной организации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8625" y="556841"/>
            <a:ext cx="1058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dirty="0"/>
              <a:t>Управление Федеральной службы по надзору в сфере защиты прав потребителей  и благополучия человека по </a:t>
            </a:r>
            <a:r>
              <a:rPr lang="ru-RU" dirty="0" smtClean="0"/>
              <a:t>Брянской области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7504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028845" y="18611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55" y="18611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05946" y="545884"/>
            <a:ext cx="12582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проведения утреннего 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фильтра»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3577007"/>
              </p:ext>
            </p:extLst>
          </p:nvPr>
        </p:nvGraphicFramePr>
        <p:xfrm>
          <a:off x="3328086" y="1090972"/>
          <a:ext cx="8690919" cy="510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77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33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9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3.1.8.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Ежедневный утренний прием детей проводится воспитателями и (или) медицинским работником, которые должны опрашивать родителей о состоянии здоровья детей, а также проводить бесконтактную термометрию.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Заболевшие дети, а также дети с подозрением на наличие инфекционного заболевания к посещению не допускаются.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5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 2.4.0259-21 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6.2.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не допуска в организацию лиц с признаками инфекционных заболеваний (детей, родителей (законных представителей) персонала, посетителей и др.) рекомендуется при входе в организацию проводить термометрию бесконтактным способом.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Ответственное лицо за проведение термометрии определяется внутренними локальными актами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5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СанПиН 3.3686-21 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2612. В организациях, осуществляющих образовательную деятельность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профилактики групповой заболеваемости независимо от наличия или отсутствия регистрации в них случаев заболеваний </a:t>
                      </a:r>
                      <a:r>
                        <a:rPr lang="ru-RU" sz="15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период эпидемического сезонного подъема заболеваемости ЭВИ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вводятся следующие дополнительные профилактические мероприятия:</a:t>
                      </a:r>
                    </a:p>
                    <a:p>
                      <a:pPr algn="just"/>
                      <a:r>
                        <a:rPr lang="ru-RU" sz="15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ежедневного утреннего фильтра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документальным оформлением результатов осмотра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каждому классу/</a:t>
                      </a:r>
                      <a:r>
                        <a:rPr lang="ru-RU" sz="15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группе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/отряду (не допущение в организованный коллектив детей с признаками инфекционных заболеваний)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75953" y="48021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" y="1073157"/>
            <a:ext cx="3184426" cy="5112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5430524"/>
              </p:ext>
            </p:extLst>
          </p:nvPr>
        </p:nvGraphicFramePr>
        <p:xfrm>
          <a:off x="1348491" y="6335944"/>
          <a:ext cx="10121429" cy="38553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57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64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55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Совместить журнал с журналом посещаемости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692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243028" y="45041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55" y="18611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7142" y="577996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08" y="785811"/>
            <a:ext cx="3666782" cy="575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87192" y="785811"/>
            <a:ext cx="12200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 учета работы УФ-установки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3095528"/>
              </p:ext>
            </p:extLst>
          </p:nvPr>
        </p:nvGraphicFramePr>
        <p:xfrm>
          <a:off x="2186909" y="1478673"/>
          <a:ext cx="9826304" cy="5273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2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3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1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3.1.3.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Помещения постоянного пребывания детей для дезинфекции воздушной среды оборудуются приборами по обеззараживанию воздуха.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5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 2.4.0259-21 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6.3.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Дезинфекцию воздушной среды приборами по обеззараживанию воздуха рекомендуется проводить в следующих помещениях: раздевальной, игровых, помещениях для дневного сна (при его организации), помещениях дополнительного образования, спортивных и музыкальных залах, в холодном цехе пищеблока (на участке для приготовления салатов при отсутствии цеха), на участке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порционирования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готовых блюд.</a:t>
                      </a:r>
                      <a:endParaRPr lang="ru-RU" sz="16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5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 2.4.0242-21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6.2.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Дезинфекцию воздушной среды приборами по обеззараживанию воздуха рекомендуется проводить в следующих помещениях: классах, кабинетах, игровых, мастерских, помещениях дополнительного образования, спортивных и музыкальных залах, помещениях для дневного сна (при его организации)</a:t>
                      </a:r>
                      <a:endParaRPr lang="ru-RU" sz="16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51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Руководство Р 3.5.1.4025-24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«Использование ультрафиолетового бактерицидного излучения для обеззараживания воздуха в помещениях»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(утв. Федеральной службой по надзору в сфере защиты прав потребителей и благополучия человека 31 мая 2024 г.)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7.1. 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помещениях с УФ-установками ведется журнал учета работы УФ-установки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(см. 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приложение 6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настоящему руководству).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9471171" y="6303511"/>
            <a:ext cx="838899" cy="30450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6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243028" y="45041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55" y="18611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35689" y="534485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>
            <a:off x="80035" y="644116"/>
            <a:ext cx="838899" cy="30450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43028" y="560917"/>
            <a:ext cx="106029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Приложение </a:t>
            </a:r>
            <a:r>
              <a:rPr lang="ru-RU" dirty="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к</a:t>
            </a: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dirty="0">
                <a:solidFill>
                  <a:srgbClr val="CC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Р </a:t>
            </a:r>
            <a:r>
              <a:rPr lang="ru-RU" dirty="0" smtClean="0">
                <a:solidFill>
                  <a:srgbClr val="CC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3.5.1.4025-24</a:t>
            </a:r>
            <a:r>
              <a:rPr lang="ru-RU" dirty="0" smtClean="0">
                <a:solidFill>
                  <a:srgbClr val="CC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(рекомендуемый </a:t>
            </a: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образец)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Рекомендуемая форма журнала работы УФ-установки</a:t>
            </a:r>
            <a:r>
              <a:rPr lang="ru-RU" baseline="30000" dirty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035" y="1238025"/>
            <a:ext cx="12033845" cy="40318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60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 организации назначает лиц, ответственных за эксплуатацию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сохранность УФ-установки, ведение журнала.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160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каждую УФ-установку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которую не встроен датчик наработки времени, </a:t>
            </a:r>
            <a:r>
              <a:rPr lang="ru-RU" sz="160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оформляется журнал работы данной УФ-установки, который состоит из двух частей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В первой части журнала указывается: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2.1.1. Наименование и габариты помещения, номер и место расположения УФ-установки;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2.1.2. Номер и дата акта ввода УФ-установки в эксплуатацию;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2.1.3. Тип и модель УФ-установки;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2.1.4. Наличие средств индивидуальной защиты (СИЗ) (лицевые маски, очки, перчатки) при работе с УФ-установкой открытого типа;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2.1.5. Условия обеззараживания (в присутствии или отсутствие людей);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2.1.6. Длительность и режим облучения (непрерывный или повторно-кратковременный и интервал между сеансами облучения);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2.1.7. Вид микроорганизма (например, БГКП, </a:t>
            </a:r>
            <a:r>
              <a:rPr lang="ru-RU" sz="1600" i="1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aureus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по которому выбирается приоритетный режим;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2.1.8. Срок плановой замены УФ-ламп (прогоревших установленный срок службы).</a:t>
            </a:r>
            <a:endParaRPr lang="ru-RU" sz="160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Во второй части журнала указывается перечень контролируемых параметров УФ-установки (см. </a:t>
            </a:r>
            <a:r>
              <a:rPr lang="ru-RU" sz="1600" smtClean="0">
                <a:solidFill>
                  <a:srgbClr val="3272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табл. П. 6</a:t>
            </a:r>
            <a:r>
              <a:rPr lang="ru-RU" sz="1600" smtClean="0">
                <a:solidFill>
                  <a:srgbClr val="2227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6036108"/>
              </p:ext>
            </p:extLst>
          </p:nvPr>
        </p:nvGraphicFramePr>
        <p:xfrm>
          <a:off x="435689" y="5684108"/>
          <a:ext cx="11218467" cy="108178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95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6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9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67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105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895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85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эффективной работы установки, указанное в паспорте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включения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работы (продолжительность)/ количество включений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индикатора (при его наличии)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замены лампы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50508" y="5269898"/>
            <a:ext cx="4669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учета работы УФ-установки</a:t>
            </a:r>
            <a:endParaRPr lang="ru-RU" sz="1400" b="1" dirty="0">
              <a:solidFill>
                <a:srgbClr val="3333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15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1208" y="85305"/>
            <a:ext cx="5375988" cy="534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ПИЩЕБЛОКА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638" t="42676" r="13943" b="20627"/>
          <a:stretch/>
        </p:blipFill>
        <p:spPr>
          <a:xfrm>
            <a:off x="1249822" y="1665847"/>
            <a:ext cx="10006007" cy="3607830"/>
          </a:xfrm>
          <a:prstGeom prst="rect">
            <a:avLst/>
          </a:prstGeom>
        </p:spPr>
      </p:pic>
      <p:pic>
        <p:nvPicPr>
          <p:cNvPr id="9" name="Picture 2" descr="https://smotrim.net/uploads/posts/2018-08/1533638244_smotrim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1" y="688212"/>
            <a:ext cx="1770058" cy="130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7708" y="4648711"/>
            <a:ext cx="11718807" cy="13375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Лица с кишечными инфекциями, гнойничковыми заболеваниями кожи рук и открытых поверхностей тела, инфекционными заболеваниями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 отстраняться от работы с пищевыми продуктами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могут по решению работодателя быть переведены на другие виды работ</a:t>
            </a:r>
            <a:endParaRPr lang="ru-RU" b="1" i="0" u="none" strike="noStrike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2026" t="33177" r="4213" b="57573"/>
          <a:stretch/>
        </p:blipFill>
        <p:spPr>
          <a:xfrm>
            <a:off x="8410832" y="667767"/>
            <a:ext cx="3505683" cy="13697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3565" y="904014"/>
            <a:ext cx="6366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на </a:t>
            </a:r>
            <a:r>
              <a:rPr lang="ru-RU" dirty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бумажном и (или) электронном </a:t>
            </a:r>
            <a:r>
              <a:rPr lang="ru-RU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носителях</a:t>
            </a:r>
          </a:p>
          <a:p>
            <a:pPr lvl="0" algn="ctr"/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2.22 </a:t>
            </a:r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2.3/2.4.3590-20 </a:t>
            </a: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771" y="6027050"/>
            <a:ext cx="11735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работников, отмеченных в журнале на день осмотра, должен соответствовать </a:t>
            </a:r>
            <a:endParaRPr lang="ru-RU" sz="1600" dirty="0" smtClean="0">
              <a:solidFill>
                <a:srgbClr val="002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числу </a:t>
            </a:r>
            <a:r>
              <a:rPr lang="ru-RU" sz="1600" dirty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на этот день в смену</a:t>
            </a: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671" y="5557"/>
            <a:ext cx="620329" cy="6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37639" y="592120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46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AutoShape 3" descr="Картинки по запросу росздравнадзор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17" name="AutoShape 5" descr="Картинки по запросу росздравнадзор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20" name="AutoShape 8" descr="Картинки по запросу минкультуры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25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392" tIns="45719" rIns="91392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C1F94-76B4-43B4-B48F-71C2D9A4AFA5}" type="slidenum">
              <a:rPr lang="ru-RU" noProof="0" smtClean="0"/>
              <a:pPr lvl="0"/>
              <a:t>14</a:t>
            </a:fld>
            <a:endParaRPr lang="ru-RU" noProof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BBE1919-EF5C-4DE4-A765-57A3EA4DD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6" y="724139"/>
            <a:ext cx="6972624" cy="29958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320618D-D0C7-4EB0-A862-40C19A09F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04" y="3668143"/>
            <a:ext cx="8235225" cy="2259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59F776D-0283-4051-83CE-19F942F14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362" y="1070993"/>
            <a:ext cx="3495675" cy="2124075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771208" y="85305"/>
            <a:ext cx="5375988" cy="534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ПИЩЕБЛОКА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labteh.com/catalog_images/gigrometr-psikhrometricheskiy-vit-1-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96" y="3516170"/>
            <a:ext cx="2043339" cy="2734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49013" y="5927725"/>
            <a:ext cx="6295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 на </a:t>
            </a:r>
            <a:r>
              <a:rPr lang="ru-RU" dirty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бумажном и (или) электронном </a:t>
            </a:r>
            <a:r>
              <a:rPr lang="ru-RU" dirty="0" smtClean="0">
                <a:solidFill>
                  <a:srgbClr val="002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носителях</a:t>
            </a:r>
          </a:p>
          <a:p>
            <a:pPr lvl="0" algn="ctr"/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3.8 СанПиН 2.3/2.4.3590-20 </a:t>
            </a:r>
            <a:r>
              <a:rPr lang="ru-RU" dirty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527" y="84775"/>
            <a:ext cx="620329" cy="6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460375" y="687644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83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6983" y="60289"/>
            <a:ext cx="5375988" cy="534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ПИЩЕБЛОКА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3136B9-A2BF-4913-A913-3BC2F71E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40" y="859894"/>
            <a:ext cx="9206802" cy="5605286"/>
          </a:xfrm>
          <a:prstGeom prst="rect">
            <a:avLst/>
          </a:prstGeom>
        </p:spPr>
      </p:pic>
      <p:pic>
        <p:nvPicPr>
          <p:cNvPr id="8" name="Picture 4" descr="http://zayplyushki.ru/wp-content/uploads/2018/11/hello_html_m64e82b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2" y="759627"/>
            <a:ext cx="1948542" cy="179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30486" y="3929743"/>
            <a:ext cx="370115" cy="239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</a:rPr>
              <a:t>7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10" name="Picture 30" descr="Doctor Dial: Talk to a Licensed Doctor online in Nigeria | Start Now">
            <a:extLst>
              <a:ext uri="{FF2B5EF4-FFF2-40B4-BE49-F238E27FC236}">
                <a16:creationId xmlns="" xmlns:a16="http://schemas.microsoft.com/office/drawing/2014/main" id="{2D357E43-309A-48B4-B1B8-66D71A6EB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28" y="1602479"/>
            <a:ext cx="1981200" cy="1777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0289"/>
            <a:ext cx="620329" cy="6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0982" y="609381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47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01362" y="252111"/>
            <a:ext cx="10964562" cy="567089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Перечень документов:</a:t>
            </a:r>
          </a:p>
          <a:p>
            <a:pPr marL="228600" indent="-22860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ПРОГРАММА ПРОИЗВОДСТВЕННОГО </a:t>
            </a:r>
            <a:r>
              <a:rPr lang="ru-RU" dirty="0" smtClean="0">
                <a:solidFill>
                  <a:schemeClr val="tx1"/>
                </a:solidFill>
              </a:rPr>
              <a:t>КОНТРОЛЯ (в программе отражается внутренний контроль за соблюдением установленных требований санитарного законодательства: способы контроля и периодичность)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СанПиН 3686: </a:t>
            </a:r>
          </a:p>
          <a:p>
            <a:pPr marL="228600" indent="-228600" algn="l"/>
            <a:r>
              <a:rPr lang="ru-RU" dirty="0" smtClean="0">
                <a:solidFill>
                  <a:schemeClr val="tx1"/>
                </a:solidFill>
              </a:rPr>
              <a:t>- Журнал </a:t>
            </a:r>
            <a:r>
              <a:rPr lang="ru-RU" dirty="0" smtClean="0">
                <a:solidFill>
                  <a:schemeClr val="tx1"/>
                </a:solidFill>
              </a:rPr>
              <a:t>учета инфекционных заболеваний (заполняет медицинский работник организации),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журнал наблюдения за контактными (по эпидемиологическим </a:t>
            </a:r>
            <a:r>
              <a:rPr lang="ru-RU" dirty="0" smtClean="0">
                <a:solidFill>
                  <a:schemeClr val="tx1"/>
                </a:solidFill>
              </a:rPr>
              <a:t>показаниям, </a:t>
            </a:r>
            <a:r>
              <a:rPr lang="ru-RU" dirty="0" smtClean="0">
                <a:solidFill>
                  <a:schemeClr val="tx1"/>
                </a:solidFill>
              </a:rPr>
              <a:t>заполняет </a:t>
            </a:r>
            <a:r>
              <a:rPr lang="ru-RU" dirty="0" smtClean="0">
                <a:solidFill>
                  <a:schemeClr val="tx1"/>
                </a:solidFill>
              </a:rPr>
              <a:t>медицинский работник организации</a:t>
            </a:r>
            <a:r>
              <a:rPr lang="ru-RU" dirty="0" smtClean="0">
                <a:solidFill>
                  <a:schemeClr val="tx1"/>
                </a:solidFill>
              </a:rPr>
              <a:t>),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журнал утреннего фильтра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заполняется обязательно 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период подъема </a:t>
            </a:r>
            <a:r>
              <a:rPr lang="ru-RU" dirty="0" smtClean="0">
                <a:solidFill>
                  <a:schemeClr val="tx1"/>
                </a:solidFill>
              </a:rPr>
              <a:t>заболеваемости; ПРИ ЭТОМ  УТРЕННИЙ ПРИЕМ  ДЕТЕЙ ПРОВОДИТСЯ ЕЖЕДНЕВНО ВОСПИТАТЕЛЕМ И/ИЛИ МЕДИЦИНСКИМ РАБОТНИКОМ) 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журнал по педикулезу (</a:t>
            </a:r>
            <a:r>
              <a:rPr lang="ru-RU" dirty="0" err="1" smtClean="0">
                <a:solidFill>
                  <a:schemeClr val="tx1"/>
                </a:solidFill>
              </a:rPr>
              <a:t>пофамильно</a:t>
            </a:r>
            <a:r>
              <a:rPr lang="ru-RU" dirty="0" smtClean="0">
                <a:solidFill>
                  <a:schemeClr val="tx1"/>
                </a:solidFill>
              </a:rPr>
              <a:t> заполняет медицинский работник организации</a:t>
            </a:r>
            <a:r>
              <a:rPr lang="ru-RU" dirty="0" smtClean="0">
                <a:solidFill>
                  <a:schemeClr val="tx1"/>
                </a:solidFill>
              </a:rPr>
              <a:t>),</a:t>
            </a:r>
          </a:p>
          <a:p>
            <a:pPr marL="228600" indent="-228600" algn="l"/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ru-RU" dirty="0" smtClean="0">
                <a:solidFill>
                  <a:schemeClr val="tx1"/>
                </a:solidFill>
              </a:rPr>
              <a:t>3. СП 3648: </a:t>
            </a: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Договор на обработку </a:t>
            </a:r>
            <a:r>
              <a:rPr lang="ru-RU" dirty="0" err="1" smtClean="0">
                <a:solidFill>
                  <a:schemeClr val="tx1"/>
                </a:solidFill>
              </a:rPr>
              <a:t>кулеров</a:t>
            </a:r>
            <a:r>
              <a:rPr lang="ru-RU" dirty="0" smtClean="0">
                <a:solidFill>
                  <a:schemeClr val="tx1"/>
                </a:solidFill>
              </a:rPr>
              <a:t>, акты выполненных работ (не реже 1 раза в 3 месяца), </a:t>
            </a: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Сопроводительная документация на </a:t>
            </a:r>
            <a:r>
              <a:rPr lang="ru-RU" dirty="0" err="1" smtClean="0">
                <a:solidFill>
                  <a:schemeClr val="tx1"/>
                </a:solidFill>
              </a:rPr>
              <a:t>бутилированную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воду, подтверждающая ее качество и безопасность; 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Журнал работы </a:t>
            </a:r>
            <a:r>
              <a:rPr lang="ru-RU" dirty="0" err="1" smtClean="0">
                <a:solidFill>
                  <a:schemeClr val="tx1"/>
                </a:solidFill>
              </a:rPr>
              <a:t>УФ-установок</a:t>
            </a:r>
            <a:r>
              <a:rPr lang="ru-RU" dirty="0" smtClean="0">
                <a:solidFill>
                  <a:schemeClr val="tx1"/>
                </a:solidFill>
              </a:rPr>
              <a:t>, бактерицидных </a:t>
            </a:r>
            <a:r>
              <a:rPr lang="ru-RU" dirty="0" smtClean="0">
                <a:solidFill>
                  <a:schemeClr val="tx1"/>
                </a:solidFill>
              </a:rPr>
              <a:t>ламп (в </a:t>
            </a:r>
            <a:r>
              <a:rPr lang="ru-RU" dirty="0" err="1" smtClean="0">
                <a:solidFill>
                  <a:schemeClr val="tx1"/>
                </a:solidFill>
              </a:rPr>
              <a:t>соответстсвии</a:t>
            </a:r>
            <a:r>
              <a:rPr lang="ru-RU" dirty="0" smtClean="0">
                <a:solidFill>
                  <a:schemeClr val="tx1"/>
                </a:solidFill>
              </a:rPr>
              <a:t> с инструкцией по эксплуатации установки),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Договор на проведение мероприятий по дезинсекции, дератизации; акты выполненных работ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228600" indent="-228600" algn="l"/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ru-RU" dirty="0" smtClean="0">
                <a:solidFill>
                  <a:schemeClr val="tx1"/>
                </a:solidFill>
              </a:rPr>
              <a:t>4. СанПиН 3590  (пищеблок):</a:t>
            </a: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Журнал контроля работы </a:t>
            </a:r>
            <a:r>
              <a:rPr lang="ru-RU" dirty="0" smtClean="0">
                <a:solidFill>
                  <a:schemeClr val="tx1"/>
                </a:solidFill>
              </a:rPr>
              <a:t>холодильников (</a:t>
            </a:r>
            <a:r>
              <a:rPr lang="ru-RU" dirty="0" smtClean="0">
                <a:solidFill>
                  <a:schemeClr val="tx1"/>
                </a:solidFill>
              </a:rPr>
              <a:t>ежедневно заполняют работники пищеблока)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Журнал контроля температуры и влажности на </a:t>
            </a:r>
            <a:r>
              <a:rPr lang="ru-RU" dirty="0" smtClean="0">
                <a:solidFill>
                  <a:schemeClr val="tx1"/>
                </a:solidFill>
              </a:rPr>
              <a:t>пищеблоке (ежедневно заполняют работники пищеблока),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Гигиенический </a:t>
            </a:r>
            <a:r>
              <a:rPr lang="ru-RU" dirty="0" smtClean="0">
                <a:solidFill>
                  <a:schemeClr val="tx1"/>
                </a:solidFill>
              </a:rPr>
              <a:t>журнал (ежедневно </a:t>
            </a:r>
            <a:r>
              <a:rPr lang="ru-RU" dirty="0" smtClean="0">
                <a:solidFill>
                  <a:schemeClr val="tx1"/>
                </a:solidFill>
              </a:rPr>
              <a:t>заполняет медицинский работник или назначенное ответственное лицо ДОУ),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Примерное меню, утвержденное </a:t>
            </a:r>
            <a:r>
              <a:rPr lang="ru-RU" dirty="0" smtClean="0">
                <a:solidFill>
                  <a:schemeClr val="tx1"/>
                </a:solidFill>
              </a:rPr>
              <a:t>руководителем (ежедневное меню размещается в холле ДОУ, а также на сайте организации!),</a:t>
            </a: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Ведомость контроля за рационом питания (согласно приложению 13 СанПиН 3590</a:t>
            </a:r>
            <a:r>
              <a:rPr lang="ru-RU" dirty="0" smtClean="0">
                <a:solidFill>
                  <a:schemeClr val="tx1"/>
                </a:solidFill>
              </a:rPr>
              <a:t>),</a:t>
            </a:r>
          </a:p>
          <a:p>
            <a:pPr marL="228600" indent="-2286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График смены кипяченой воды (регистрируется время смены питьевой кипяченой воды, заполняется на группе, ведется в произвольной форме).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/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/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ru-RU" dirty="0" smtClean="0">
                <a:solidFill>
                  <a:schemeClr val="tx1"/>
                </a:solidFill>
              </a:rPr>
              <a:t>Рекомендуются: график проветривания, график смены постельного белья, журнал бракеража скоропортящегося сырья, журнал бракеража готовой </a:t>
            </a:r>
            <a:r>
              <a:rPr lang="ru-RU" dirty="0" smtClean="0">
                <a:solidFill>
                  <a:schemeClr val="tx1"/>
                </a:solidFill>
              </a:rPr>
              <a:t>продукции, журнал контроля за санитарным состоянием помещений ДОУ.   Заполнение указанных документов не относится к обязательным требованиям, но  при этом контроль за параметрами, регистрируемыми в указанных журналах, свидетельствует о выполнении требований санитарного законодательства (НАПРИМЕР: график смены постельного белья – необязательный документ, но позволяет обеспечить контрол</a:t>
            </a:r>
            <a:r>
              <a:rPr lang="ru-RU" dirty="0" smtClean="0">
                <a:solidFill>
                  <a:schemeClr val="tx1"/>
                </a:solidFill>
              </a:rPr>
              <a:t>ь за исполнением п. 2.11.5  СП 2.4.3648-20  «</a:t>
            </a:r>
            <a:r>
              <a:rPr lang="ru-RU" i="1" dirty="0" smtClean="0">
                <a:solidFill>
                  <a:schemeClr val="tx1"/>
                </a:solidFill>
              </a:rPr>
              <a:t>Смена </a:t>
            </a:r>
            <a:r>
              <a:rPr lang="ru-RU" i="1" dirty="0" smtClean="0">
                <a:solidFill>
                  <a:schemeClr val="tx1"/>
                </a:solidFill>
              </a:rPr>
              <a:t>постельного белья и полотенец осуществляется по мере загрязнения, но не реже 1-го раза в 7 </a:t>
            </a:r>
            <a:r>
              <a:rPr lang="ru-RU" i="1" dirty="0" smtClean="0">
                <a:solidFill>
                  <a:schemeClr val="tx1"/>
                </a:solidFill>
              </a:rPr>
              <a:t>дней»).</a:t>
            </a:r>
            <a:endParaRPr lang="ru-RU" i="1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/>
            <a:endParaRPr lang="ru-RU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612650" y="670359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23980" y="1447105"/>
            <a:ext cx="540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2.4.3648-20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«Санитарно-эпидемиологические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организациям воспитания и обучения, отдыха и оздоровления детей и молодежи»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980" y="3026146"/>
            <a:ext cx="540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2.3/2.4.3590-20 </a:t>
            </a:r>
            <a:endParaRPr lang="ru-RU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Санитарно-эпидемиологические требования к организации общественного питания населения»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980" y="4638671"/>
            <a:ext cx="5400000" cy="15550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СанПиН 1.2.3685-21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1621971" y="105465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ДЕТСКИМ САДАМ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418" y="726358"/>
            <a:ext cx="11095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2021 года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дошкольным образовательным организациям установлены 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63604" y="1456720"/>
            <a:ext cx="540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и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 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для всех детских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п.3.1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3.1.1-3.11.1) 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дошкольным образовательным организациям, группам присмотра и ухода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91695" y="3066303"/>
            <a:ext cx="540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при организации питания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детских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pPr algn="just"/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раздел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особенности организации общественного питания детей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63604" y="4609956"/>
            <a:ext cx="5456182" cy="15838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</a:t>
            </a:r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–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физ. факторы условий воспитания  </a:t>
            </a:r>
          </a:p>
          <a:p>
            <a:pPr algn="just"/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раздел –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гигиенические нормативы по устройству, содержанию и режиму работы организаций воспитания и обучения, отдыха и оздоровления детей и молодежи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032731" y="2043765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009516" y="3515371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030490" y="5166596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353" y="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7927" y="6251727"/>
            <a:ext cx="11095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действуют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2027 года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января/1 марта)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2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2650" y="637685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353" y="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4331" y="828068"/>
            <a:ext cx="11151679" cy="9198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3.3686-21 </a:t>
            </a:r>
          </a:p>
          <a:p>
            <a:pPr lvl="0"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«Санитарно-эпидемиологические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по профилактике инфекционных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болезней»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1974" y="2180956"/>
            <a:ext cx="11204036" cy="111685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по </a:t>
            </a:r>
            <a:r>
              <a:rPr lang="ru-RU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профилактике 40 инфекционных заболеваний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педикулёз и чесотка, туберкулёз, вирусные гепатиты, острые кишечные инфекции, грипп и другие ОРВИ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5645743" y="1738097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s://avon-061.ru/wp-content/uploads/d/3/e/d3ed541f7ac03839a1c0f98b749369d8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61" y="3532258"/>
            <a:ext cx="3335643" cy="264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omanadvice.ru/sites/default/files/34/2015-08-07_0228/mainimage200x200/ponos_u_rebenka_3_goda.jpg.crop_displ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77" y="3585681"/>
            <a:ext cx="3476845" cy="2510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chool592.ru/wp-content/uploads/b/f/3/bf33dd3b243b85c0285b6e257faf602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1" y="3532258"/>
            <a:ext cx="3363398" cy="2617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1621971" y="105465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ОРГАНИЗАЦИЯМ ДЛЯ ДЕТЕЙ И ПОДРОСТКОВ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8227" y="6338857"/>
            <a:ext cx="11095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действуют до 1 сентября 2027 года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2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6652" y="728254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4501" y="871813"/>
            <a:ext cx="5400000" cy="22002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</a:t>
            </a: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2.1.3678-20 </a:t>
            </a:r>
            <a:endParaRPr lang="ru-RU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«Санитарно-эпидемиологические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2031" y="844386"/>
            <a:ext cx="5400000" cy="222769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6.2 V</a:t>
            </a: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анитарно-эпидемиологические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устройству, эксплуатации плавательных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014967" y="1715277"/>
            <a:ext cx="382786" cy="4136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504" y="45182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2286" y="6261484"/>
            <a:ext cx="11095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действуют до 1 января 2027 года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0122" y="150647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ОРГАНИЗАЦИЯМ ДЛЯ ДЕТЕЙ И ПОДРОСТКОВ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s://bryansktoday.ru/uploads/common/5ba4caf3acbe193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65" y="3234808"/>
            <a:ext cx="4273208" cy="2877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xn--4-otbix3e.xn--p1ai/wp-content/uploads/2020/05/bassejn-aerobika-1-2048x1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47326" y="3234808"/>
            <a:ext cx="4317270" cy="2877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423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8360" y="2844169"/>
            <a:ext cx="11169040" cy="132496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2.4.0380-25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к санитарным нормам и правилам, регулирующим вопросы обеспечения условий образовательной деятельности, оказания услуг по воспитанию и обучению»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360" y="4273177"/>
            <a:ext cx="11169040" cy="124617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2.4.0242-21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 рекомендации по обеспечению санитарно-эпидемиологических требований к организациям воспитания и обучения, отдыха и оздоровления детей и молодежи»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8360" y="549437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308933" y="75164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 К РАБОТЕ ДЕТСКИХ САДОВ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8360" y="615371"/>
            <a:ext cx="11218466" cy="212475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  <a:endParaRPr lang="ru-RU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2.4.0259-21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обеспечению санитарно-эпидемиологических требований к организациям, реализующим образовательные программы дошкольного образования, осуществляющим присмотр и уход за детьми, в том числе размещенным в жилых и нежилых помещениях жилищного фонда и нежилых зданий, а также детским центрам, центрам развития детей и иным хозяйствующим субъектам, реализующим образовательные программы дошкольного образования и (или) осуществляющим присмотр и уход за детьми, размещенным в нежилых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помещениях»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8360" y="5651157"/>
            <a:ext cx="11169040" cy="107031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2.3.6.0233-21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к организации общественного питания населения»</a:t>
            </a:r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400" y="33053"/>
            <a:ext cx="473815" cy="53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65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026901" y="0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8279" y="467751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020" y="11352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02772" y="525879"/>
            <a:ext cx="7339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проветривания»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3787776"/>
              </p:ext>
            </p:extLst>
          </p:nvPr>
        </p:nvGraphicFramePr>
        <p:xfrm>
          <a:off x="181232" y="1035358"/>
          <a:ext cx="11685513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46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2.7.2.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Конструкция окон должна обеспечивать возможность проведения проветривания помещений в любое время года 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</a:t>
                      </a: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2.11.1. </a:t>
                      </a:r>
                      <a:r>
                        <a:rPr lang="ru-RU" sz="14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После каждого занятия спортивный, гимнастический, хореографический, музыкальный залы проветриваются в течение не менее 10 минут</a:t>
                      </a:r>
                      <a:endParaRPr lang="ru-RU" sz="14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МР 2.4.0242-21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4.2. </a:t>
                      </a:r>
                      <a:r>
                        <a:rPr lang="ru-RU" sz="1400" u="sng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Проветривание в присутствии детей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в помещениях, оборудованных форточками или фрамугами, находящимися в верхней части окна </a:t>
                      </a:r>
                      <a:r>
                        <a:rPr lang="ru-RU" sz="1400" u="sng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случае превышения максимально допустимой температуры в помещении.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4.3.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проветривании в холодный период года кратковременное снижение температуры воздуха в помещении допускается не более чем на 2-4°С.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4.4. </a:t>
                      </a: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помещениях спален сквозное проветривание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</a:t>
                      </a:r>
                      <a:r>
                        <a:rPr lang="ru-RU" sz="1400" u="sng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дневного сна.</a:t>
                      </a:r>
                      <a:endParaRPr lang="ru-RU" sz="1400" dirty="0" smtClean="0">
                        <a:solidFill>
                          <a:srgbClr val="3333FF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 проветривании </a:t>
                      </a: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 время сна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фрамуги, форточки (при их устройстве в верхней части окна) открываются </a:t>
                      </a:r>
                      <a:r>
                        <a:rPr lang="ru-RU" sz="1400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 одной стороны и закрывают за 30 минут до подъема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холодное время года фрамуги, форточки закрываются за 10 минут до отхода ко сну детей.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4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3.3686-21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u="none" baseline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многим инфекциям </a:t>
                      </a:r>
                      <a:r>
                        <a:rPr lang="ru-RU" sz="1400" u="none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проводится проветривание (по 8 -10 минут не менее четырех раз в день)</a:t>
                      </a:r>
                      <a:endParaRPr lang="ru-RU" sz="14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1.2.3685-21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Таблица 6.12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«Показатели продолжительности проветривания учебных помещений и рекреаций в зависимости от температуры наружного воздуха, мин»</a:t>
                      </a: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0379775"/>
              </p:ext>
            </p:extLst>
          </p:nvPr>
        </p:nvGraphicFramePr>
        <p:xfrm>
          <a:off x="2666627" y="4828351"/>
          <a:ext cx="8359020" cy="148424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20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8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292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наружного воздуха, °С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кабинеты в малые перемены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кабинеты в большие перемены и между сменами / рекреации между учебными занятиями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+ 10 до +6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4 - 10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25 - 35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+5 до 0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3 - 7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20 - 30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 до -5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15 - 25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-5 до -10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1 - 3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10 - 15</a:t>
                      </a:r>
                      <a:endParaRPr lang="ru-RU" sz="12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 -10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1 - 1,5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5 - 10</a:t>
                      </a:r>
                      <a:endParaRPr lang="ru-RU" sz="12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2679655"/>
              </p:ext>
            </p:extLst>
          </p:nvPr>
        </p:nvGraphicFramePr>
        <p:xfrm>
          <a:off x="1175625" y="6369565"/>
          <a:ext cx="10025449" cy="39874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35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89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87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Разместить памятку в каждой группе, настенный график проветривания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556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020606" y="78737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355" y="42724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8796" y="602089"/>
            <a:ext cx="10890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контроля температурного режима в группах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9073414"/>
              </p:ext>
            </p:extLst>
          </p:nvPr>
        </p:nvGraphicFramePr>
        <p:xfrm>
          <a:off x="172995" y="1138490"/>
          <a:ext cx="11796583" cy="5089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13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2.7.3.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 температуры воздуха </a:t>
                      </a:r>
                      <a:r>
                        <a:rPr lang="ru-RU" sz="1400" u="sng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 всех помещениях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предназначенных для пребывания детей и молодежи осуществляется Организацией </a:t>
                      </a:r>
                      <a:r>
                        <a:rPr lang="ru-RU" sz="1400" u="sng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помощью термометров</a:t>
                      </a:r>
                      <a:endParaRPr lang="ru-RU" sz="1400" u="sng" kern="1200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434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МР 2.4.0242-21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4.1.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контроля за температурой воздуха рекомендуется спальные помещения, групповые, кабинеты, классы оборудовать бытовым термометром, прикрепленным на внутренней стене на высоте 0,8-1,5 м в зависимости от роста детей.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958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1.2.3685-21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Таблица 5.34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«Допустимые величины параметров микроклимата в организациях воспитания и обучения, отдыха и оздоровления детей и молодежи»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5905843"/>
              </p:ext>
            </p:extLst>
          </p:nvPr>
        </p:nvGraphicFramePr>
        <p:xfrm>
          <a:off x="2480992" y="2935244"/>
          <a:ext cx="9396000" cy="314438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1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5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помещения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Допустимая температура воздуха (°С)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Относительная влажность воздуха, %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 движения воздуха, м/с (не более)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9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для детей до 7 лет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Групповая (игровая), игровая комната (помещения), помещения для занятий для детей до 3-х лет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Групповая (игровая), игровая комната (помещения), помещения для занятий для детей от 3-х до 7-ми лет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Спальные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Туалетные для детей до 3-х лет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Туалетные для детей от 3-х до 7-ми лет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Физкультурный зал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Музыкальный зал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Душевая (ванная комната)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24-26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Раздевальная в групповой ячейке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416" marR="7416" marT="7416" marB="7416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9100572"/>
              </p:ext>
            </p:extLst>
          </p:nvPr>
        </p:nvGraphicFramePr>
        <p:xfrm>
          <a:off x="2389579" y="6352420"/>
          <a:ext cx="8105428" cy="3690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7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7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0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Разместить памятку в каждой группе, помещении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341093" y="584518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024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292454" y="103572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3102" y="543347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257" y="103572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92454" y="772492"/>
            <a:ext cx="10452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Журнал смены кипяченой </a:t>
            </a:r>
            <a:r>
              <a:rPr lang="ru-RU" sz="2400" dirty="0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воды»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ТРЕБУЕТСЯ,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НО!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Необходимо вести график смены кипяченой воды!</a:t>
            </a:r>
            <a:endParaRPr lang="ru-RU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8688406"/>
              </p:ext>
            </p:extLst>
          </p:nvPr>
        </p:nvGraphicFramePr>
        <p:xfrm>
          <a:off x="271849" y="2139315"/>
          <a:ext cx="11710225" cy="4170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7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123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5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2.6.6.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Питьевой режим организуется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посредством стационарных питьевых фонтанчиков и (или) выдачи детям воды, расфасованной в емкости (бутилированной) промышленного производства, в том числе через установки с дозированным розливом воды или организуется 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посредством выдачи кипяченой питьевой воды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477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2.3/2.4.3590-20 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8.4.5.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Допускается организация питьевого режима с использованием кипяченой питьевой воды, при условии соблюдения следующих требований: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u="sng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кипятить воду нужно не менее 5 минут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раздачи детям кипяченая вода должна быть охлаждена до комнатной температуры непосредственно в емкости, где она кипятилась;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смену воды в емкости для её раздачи необходимо проводить не реже, чем через 3 часа.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Перед сменой кипяченой воды емкость должна полностью освобождаться от остатков воды, промываться в соответствии с инструкцией по правилам мытья кухонной посуды, ополаскиваться. </a:t>
                      </a:r>
                    </a:p>
                    <a:p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Время смены кипяченой воды должно отмечаться в графике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ведение которого осуществляется организацией в произвольной форме.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826" b="7981"/>
          <a:stretch/>
        </p:blipFill>
        <p:spPr bwMode="auto">
          <a:xfrm>
            <a:off x="263757" y="565237"/>
            <a:ext cx="1590566" cy="1494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222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366598" y="57088"/>
            <a:ext cx="989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 К ВЕДЕНИЮ ЖУРНАЛОВ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689" y="518690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55" y="18611"/>
            <a:ext cx="459725" cy="5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1579" y="1018832"/>
            <a:ext cx="10890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«Журнал мытья игрушек»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ТРЕБУЕТСЯ</a:t>
            </a:r>
            <a:endParaRPr lang="ru-RU" sz="24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3565795"/>
              </p:ext>
            </p:extLst>
          </p:nvPr>
        </p:nvGraphicFramePr>
        <p:xfrm>
          <a:off x="312579" y="1731848"/>
          <a:ext cx="11464685" cy="4405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64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78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62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2.11.2.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Игрушки моются в специально выделенных, промаркированных емкостях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Приобретенные игрушки (за исключением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мягконабивных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перед использованием детьми моются проточной водой с мылом или иным моющим средством, безвредным для здоровья детей.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Пенолатексные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ворсованные игрушки и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мягконабивные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игрушки обрабатываются согласно инструкции производителя.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Игрушки, которые не подлежат влажной обработке (мытью, стирке), допускается использовать в качестве демонстрационного материала.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Игрушки моются ежедневно в конце дня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в </a:t>
                      </a:r>
                      <a:r>
                        <a:rPr lang="ru-RU" sz="1600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группах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детей младенческого и </a:t>
                      </a:r>
                      <a:r>
                        <a:rPr lang="ru-RU" sz="1600" kern="1200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раннего возраста - 2 раза в день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Кукольная одежда стирается по мере загрязнения с использованием детского мыла и проглаживается.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8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СанПиН 3.3686-21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Противоэпидемические мероприятия по энтеровирусной инфекции - влажная уборка с применением дезинфекционных средств, в том числе в отношении игрушек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2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 2.4.0242-21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 2.4.0259-21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использовании электронных игр и игрушек рекомендуется ежедневно дезинфицировать их в соответствии с рекомендациями производителя либо с использованием растворов или салфеток на спиртовой основе, содержащих не менее 70% спирта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2" y="563776"/>
            <a:ext cx="2076571" cy="116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418734"/>
              </p:ext>
            </p:extLst>
          </p:nvPr>
        </p:nvGraphicFramePr>
        <p:xfrm>
          <a:off x="131806" y="6163808"/>
          <a:ext cx="11903676" cy="579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72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31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22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Рабочее место оснастить инструкцией о порядке приготовления  раствора моющего средства,</a:t>
                      </a: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порядке обработке игрушек 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4023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33758</TotalTime>
  <Words>1855</Words>
  <Application>Microsoft Office PowerPoint</Application>
  <PresentationFormat>Произвольный</PresentationFormat>
  <Paragraphs>289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grishenkova</cp:lastModifiedBy>
  <cp:revision>3923</cp:revision>
  <cp:lastPrinted>2025-08-19T16:46:16Z</cp:lastPrinted>
  <dcterms:created xsi:type="dcterms:W3CDTF">2018-11-22T04:48:24Z</dcterms:created>
  <dcterms:modified xsi:type="dcterms:W3CDTF">2025-10-21T13:04:31Z</dcterms:modified>
</cp:coreProperties>
</file>