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2" d="100"/>
          <a:sy n="112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A41-4453-917A-ACF24077088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A41-4453-917A-ACF24077088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A41-4453-917A-ACF240770881}"/>
              </c:ext>
            </c:extLst>
          </c:dPt>
          <c:dLbls>
            <c:dLbl>
              <c:idx val="0"/>
              <c:layout>
                <c:manualLayout>
                  <c:x val="-0.17815312959987636"/>
                  <c:y val="0.10624165729283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44 ДОО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3838748220732"/>
                      <c:h val="0.11666666666666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A41-4453-917A-ACF240770881}"/>
                </c:ext>
              </c:extLst>
            </c:dLbl>
            <c:dLbl>
              <c:idx val="1"/>
              <c:layout>
                <c:manualLayout>
                  <c:x val="0.22690006183568859"/>
                  <c:y val="-0.2554396603164331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206 ОО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A41-4453-917A-ACF240770881}"/>
                </c:ext>
              </c:extLst>
            </c:dLbl>
            <c:dLbl>
              <c:idx val="2"/>
              <c:layout>
                <c:manualLayout>
                  <c:x val="9.0109182367139745E-2"/>
                  <c:y val="3.471822272215972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21</a:t>
                    </a:r>
                    <a:r>
                      <a:rPr lang="ru-RU" baseline="0" dirty="0"/>
                      <a:t> ПОО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60245943006387"/>
                      <c:h val="0.11666666666666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A41-4453-917A-ACF2407708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Лист1!$C$13:$E$13</c:f>
              <c:strCache>
                <c:ptCount val="3"/>
                <c:pt idx="0">
                  <c:v>дошкольные образовательные организации</c:v>
                </c:pt>
                <c:pt idx="1">
                  <c:v>общеобразовательные организации</c:v>
                </c:pt>
                <c:pt idx="2">
                  <c:v>профессиональных образовательных организаций</c:v>
                </c:pt>
              </c:strCache>
            </c:strRef>
          </c:cat>
          <c:val>
            <c:numRef>
              <c:f>Лист1!$C$14:$E$14</c:f>
              <c:numCache>
                <c:formatCode>General</c:formatCode>
                <c:ptCount val="3"/>
                <c:pt idx="0">
                  <c:v>44</c:v>
                </c:pt>
                <c:pt idx="1">
                  <c:v>206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41-4453-917A-ACF240770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F3B-480E-B08B-F51D4D0B258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F3B-480E-B08B-F51D4D0B258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F3B-480E-B08B-F51D4D0B258A}"/>
              </c:ext>
            </c:extLst>
          </c:dPt>
          <c:dLbls>
            <c:dLbl>
              <c:idx val="0"/>
              <c:layout>
                <c:manualLayout>
                  <c:x val="-0.20265005232831093"/>
                  <c:y val="0.1039071450732567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129 ДОО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98925695392639"/>
                      <c:h val="0.163617934912499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3B-480E-B08B-F51D4D0B258A}"/>
                </c:ext>
              </c:extLst>
            </c:dLbl>
            <c:dLbl>
              <c:idx val="1"/>
              <c:layout>
                <c:manualLayout>
                  <c:x val="0.30167450594980466"/>
                  <c:y val="-0.201857992133634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436 ОО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3B-480E-B08B-F51D4D0B258A}"/>
                </c:ext>
              </c:extLst>
            </c:dLbl>
            <c:dLbl>
              <c:idx val="2"/>
              <c:layout>
                <c:manualLayout>
                  <c:x val="9.2154021388848373E-2"/>
                  <c:y val="3.527365595715502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35 ПОО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54628205955944"/>
                      <c:h val="0.1198462316805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F3B-480E-B08B-F51D4D0B2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Лист1!$B$21:$D$21</c:f>
              <c:strCache>
                <c:ptCount val="3"/>
                <c:pt idx="0">
                  <c:v>дошкольные образовательные организации</c:v>
                </c:pt>
                <c:pt idx="1">
                  <c:v>общеобразовательные организации</c:v>
                </c:pt>
                <c:pt idx="2">
                  <c:v>профессиональных образовательных организаций</c:v>
                </c:pt>
              </c:strCache>
            </c:strRef>
          </c:cat>
          <c:val>
            <c:numRef>
              <c:f>Лист1!$B$22:$D$22</c:f>
              <c:numCache>
                <c:formatCode>General</c:formatCode>
                <c:ptCount val="3"/>
                <c:pt idx="0">
                  <c:v>129</c:v>
                </c:pt>
                <c:pt idx="1">
                  <c:v>436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3B-480E-B08B-F51D4D0B2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AD5B-56C4-4B00-B4B5-3FA0572015D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E36-4127-4207-9470-FFDF4A581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2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AD5B-56C4-4B00-B4B5-3FA0572015D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E36-4127-4207-9470-FFDF4A581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1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AD5B-56C4-4B00-B4B5-3FA0572015D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E36-4127-4207-9470-FFDF4A581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2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AD5B-56C4-4B00-B4B5-3FA0572015D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E36-4127-4207-9470-FFDF4A581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1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AD5B-56C4-4B00-B4B5-3FA0572015D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E36-4127-4207-9470-FFDF4A581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8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AD5B-56C4-4B00-B4B5-3FA0572015D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E36-4127-4207-9470-FFDF4A581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2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AD5B-56C4-4B00-B4B5-3FA0572015D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E36-4127-4207-9470-FFDF4A581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6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AD5B-56C4-4B00-B4B5-3FA0572015D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E36-4127-4207-9470-FFDF4A581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9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AD5B-56C4-4B00-B4B5-3FA0572015D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E36-4127-4207-9470-FFDF4A581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70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AD5B-56C4-4B00-B4B5-3FA0572015D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E36-4127-4207-9470-FFDF4A581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4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AD5B-56C4-4B00-B4B5-3FA0572015D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5E36-4127-4207-9470-FFDF4A581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2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AD5B-56C4-4B00-B4B5-3FA0572015D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25E36-4127-4207-9470-FFDF4A581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7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8781"/>
            <a:ext cx="11212082" cy="295448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Методическое сопровождение мероприятий 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снижению бюрократической нагрузки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педагогических 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работников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Брянской 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области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489" y="5798308"/>
            <a:ext cx="11975507" cy="7050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Матюхина П.В.,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ДПО «Брянский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повышения квалификации работников образования»,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доцент</a:t>
            </a:r>
          </a:p>
        </p:txBody>
      </p:sp>
      <p:pic>
        <p:nvPicPr>
          <p:cNvPr id="4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r="16700" b="5100"/>
          <a:stretch/>
        </p:blipFill>
        <p:spPr bwMode="auto">
          <a:xfrm>
            <a:off x="10862498" y="83554"/>
            <a:ext cx="1152128" cy="154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74890" y="259205"/>
            <a:ext cx="10390262" cy="705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учреждение 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профессионального образования 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«Брянский институт повышения квалификации работников образования»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989567"/>
              </p:ext>
            </p:extLst>
          </p:nvPr>
        </p:nvGraphicFramePr>
        <p:xfrm>
          <a:off x="991898" y="1088343"/>
          <a:ext cx="4943747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396421"/>
            <a:ext cx="9719582" cy="4256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управленческих кадров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944418"/>
              </p:ext>
            </p:extLst>
          </p:nvPr>
        </p:nvGraphicFramePr>
        <p:xfrm>
          <a:off x="6990860" y="1286896"/>
          <a:ext cx="5018316" cy="51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119740" y="952500"/>
            <a:ext cx="9233810" cy="5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90545" y="2909597"/>
            <a:ext cx="233281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3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271 человек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6998" y="2909598"/>
            <a:ext cx="233281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3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человек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2932" y="5261768"/>
            <a:ext cx="7111095" cy="149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дошкольные образовательные организации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общеобразовательные организации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профессиональные образовательные организации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450" y="5410616"/>
            <a:ext cx="180975" cy="1257300"/>
          </a:xfrm>
          <a:prstGeom prst="rect">
            <a:avLst/>
          </a:prstGeom>
        </p:spPr>
      </p:pic>
      <p:pic>
        <p:nvPicPr>
          <p:cNvPr id="11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r="16700" b="5100"/>
          <a:stretch/>
        </p:blipFill>
        <p:spPr bwMode="auto">
          <a:xfrm>
            <a:off x="10953750" y="104774"/>
            <a:ext cx="1055426" cy="141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0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244021" y="242319"/>
            <a:ext cx="10900229" cy="4256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Адресное повышение квалификации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9743" y="735189"/>
            <a:ext cx="8500382" cy="36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9751" y="3872539"/>
            <a:ext cx="6316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образовательный маршрут по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ДПП(ПК)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«Деятельность заместителя руководителя образовательной организации в условиях снижения бюрократической нагрузки на учителя»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72" y="1531128"/>
            <a:ext cx="67443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3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заместителей руководителей общеобразовательных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1066799"/>
            <a:ext cx="4985657" cy="498565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44021" y="3271508"/>
            <a:ext cx="66838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92A16A-FE7E-AD7A-202E-979EFFB531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42" r="36101" b="24649"/>
          <a:stretch/>
        </p:blipFill>
        <p:spPr>
          <a:xfrm>
            <a:off x="8987029" y="3355623"/>
            <a:ext cx="3063457" cy="1869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9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r="16700" b="5100"/>
          <a:stretch/>
        </p:blipFill>
        <p:spPr bwMode="auto">
          <a:xfrm>
            <a:off x="10953750" y="104774"/>
            <a:ext cx="1055426" cy="141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6013" y="1669061"/>
            <a:ext cx="76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Заседания секций руководителей дошкольных образовательных (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человек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общеобразовательных организаций (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человек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регионального учебно-методического объединений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012" y="3332425"/>
            <a:ext cx="7108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Августовский педагогического форум (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 участника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6012" y="4439489"/>
            <a:ext cx="7327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Семинары для руководителей общеобразовательных организаций (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 участник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598" y="5515635"/>
            <a:ext cx="8219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участников регионального этапа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конкурсного отбора предложений, направленных на снижение бюрократической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нагрузки в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 образования «Образование без бюрократии» (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участников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44021" y="464508"/>
            <a:ext cx="10900229" cy="4256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Методические мероприятия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9743" y="957378"/>
            <a:ext cx="6827988" cy="33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r="16700" b="5100"/>
          <a:stretch/>
        </p:blipFill>
        <p:spPr bwMode="auto">
          <a:xfrm>
            <a:off x="10953750" y="104774"/>
            <a:ext cx="1055426" cy="141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34962" r="-766" b="287"/>
          <a:stretch/>
        </p:blipFill>
        <p:spPr>
          <a:xfrm>
            <a:off x="8926114" y="5112367"/>
            <a:ext cx="3070813" cy="153540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43564" r="-200" b="1003"/>
          <a:stretch/>
        </p:blipFill>
        <p:spPr>
          <a:xfrm>
            <a:off x="8940289" y="3499652"/>
            <a:ext cx="3048092" cy="147112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0" r="8622"/>
          <a:stretch/>
        </p:blipFill>
        <p:spPr>
          <a:xfrm>
            <a:off x="8926114" y="1733151"/>
            <a:ext cx="3018826" cy="1624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011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4021" y="242319"/>
            <a:ext cx="10900229" cy="4256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Предложения в решение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9743" y="735189"/>
            <a:ext cx="8500382" cy="36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68656" y="1761729"/>
            <a:ext cx="10920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реализацию методических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мероприятий по снижению бюрократической нагрузки педагогических работников Брянской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r="16700" b="5100"/>
          <a:stretch/>
        </p:blipFill>
        <p:spPr bwMode="auto">
          <a:xfrm>
            <a:off x="10953750" y="104774"/>
            <a:ext cx="1055426" cy="141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5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157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Методическое сопровождение мероприятий по снижению бюрократической нагрузки педагогических работников  Брянской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2026-02-12T14:01:40Z</dcterms:created>
  <dcterms:modified xsi:type="dcterms:W3CDTF">2026-02-12T15:08:12Z</dcterms:modified>
</cp:coreProperties>
</file>