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0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2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5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6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7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6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8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7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970E-FF9D-4BCC-8081-08356CDACCCA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6C77F-FCDE-452A-81CF-C4AC69E84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8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Autofit/>
          </a:bodyPr>
          <a:lstStyle/>
          <a:p>
            <a:r>
              <a:rPr lang="ru-RU" sz="4800" dirty="0"/>
              <a:t>Р</a:t>
            </a:r>
            <a:r>
              <a:rPr lang="ru-RU" sz="4800" dirty="0" smtClean="0"/>
              <a:t>егиональная </a:t>
            </a:r>
            <a:r>
              <a:rPr lang="ru-RU" sz="4800" dirty="0" smtClean="0"/>
              <a:t>система </a:t>
            </a:r>
            <a:r>
              <a:rPr lang="ru-RU" sz="4800" dirty="0"/>
              <a:t>независимой оценки качества общего </a:t>
            </a:r>
            <a:r>
              <a:rPr lang="ru-RU" sz="4800" dirty="0" smtClean="0"/>
              <a:t>образования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Брянской </a:t>
            </a:r>
            <a:r>
              <a:rPr lang="ru-RU" sz="4800" dirty="0" smtClean="0"/>
              <a:t>области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3748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</a:t>
            </a:r>
            <a:r>
              <a:rPr lang="ru-RU" dirty="0" smtClean="0"/>
              <a:t>РСНОКОО</a:t>
            </a:r>
            <a:r>
              <a:rPr lang="en-US" dirty="0" smtClean="0"/>
              <a:t> </a:t>
            </a:r>
            <a:r>
              <a:rPr lang="ru-RU" dirty="0" smtClean="0"/>
              <a:t>Брянской области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2809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РСНОКОО Брянской области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НОК ПО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62880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НОК 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98884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Показатели НОК ПО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98884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Показатели НОК ОД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708920"/>
            <a:ext cx="26642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БОЦ  ОКО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708920"/>
            <a:ext cx="4104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Общественный Совет НО КОО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429000"/>
            <a:ext cx="2160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4293096"/>
            <a:ext cx="2160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350100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ОПЕРАТОР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4365104"/>
            <a:ext cx="55446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Департамент образования и науки Брянской области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5301208"/>
            <a:ext cx="21602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Публикация результатов на сайте департамента и </a:t>
            </a:r>
            <a:r>
              <a:rPr lang="en-US" dirty="0" smtClean="0"/>
              <a:t>bus.gov.ru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5517232"/>
            <a:ext cx="19442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Принятие управленческих решений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203848" y="1340768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88024" y="1340768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87824" y="3212976"/>
            <a:ext cx="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68144" y="3933056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740352" y="3933056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44008" y="479715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475656" y="4797152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44208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411760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512" y="5589240"/>
            <a:ext cx="18722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Принятие управленческих решений</a:t>
            </a:r>
            <a:endParaRPr lang="ru-RU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5724128" y="4797152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475656" y="3140968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932040" y="321297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868144" y="3140968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03848" y="2893586"/>
            <a:ext cx="1440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1520" y="4113076"/>
            <a:ext cx="0" cy="13321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948264" y="5013176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Региональная </a:t>
            </a:r>
            <a:r>
              <a:rPr lang="ru-RU" sz="3600" b="1" dirty="0" smtClean="0"/>
              <a:t>система независимой оценки качества общего образования включает: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независимую оценку качества подготовки </a:t>
            </a:r>
            <a:r>
              <a:rPr lang="ru-RU" dirty="0" smtClean="0"/>
              <a:t>обучающихся (НОК ПО);</a:t>
            </a:r>
            <a:endParaRPr lang="ru-RU" dirty="0"/>
          </a:p>
          <a:p>
            <a:r>
              <a:rPr lang="ru-RU" dirty="0" smtClean="0"/>
              <a:t>независимую </a:t>
            </a:r>
            <a:r>
              <a:rPr lang="ru-RU" dirty="0"/>
              <a:t>оценку качества образовательной деятельности организаций, осуществляющих образовательную </a:t>
            </a:r>
            <a:r>
              <a:rPr lang="ru-RU" dirty="0" smtClean="0"/>
              <a:t>деятельность (НОК ОД).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20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Показатели независимой оценки качества подготовки обучающихся: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количество </a:t>
            </a:r>
            <a:r>
              <a:rPr lang="ru-RU" dirty="0"/>
              <a:t>(ДОЛЯ)  выпускников, успешно сдавших два обязательных предмета ЕГЭ: математику и русский язык;</a:t>
            </a:r>
          </a:p>
          <a:p>
            <a:r>
              <a:rPr lang="ru-RU" dirty="0" smtClean="0"/>
              <a:t>средний </a:t>
            </a:r>
            <a:r>
              <a:rPr lang="ru-RU" dirty="0"/>
              <a:t>балл по всем предметам ЕГЭ (степень  отклонения среднего балла по ОО от среднего балла по области);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выпускников, успешно сдавших все предметы </a:t>
            </a:r>
          </a:p>
          <a:p>
            <a:pPr>
              <a:buNone/>
            </a:pPr>
            <a:r>
              <a:rPr lang="ru-RU" dirty="0"/>
              <a:t>ЕГЭ на повышенном (профильном) уровне;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победителей и призеров регионального или заключительного этапа Всероссийской олимпиады школьников.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участия обучающихся лиц в российских и международных тестированиях знаний, конкурсах и олимпиадах, а также в иных аналогичных </a:t>
            </a:r>
            <a:r>
              <a:rPr lang="ru-RU" dirty="0" smtClean="0"/>
              <a:t>мероприятиях</a:t>
            </a:r>
          </a:p>
          <a:p>
            <a:r>
              <a:rPr lang="ru-RU" dirty="0" smtClean="0"/>
              <a:t>Результаты регионального мониторинга КО по математике, русскому языку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3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Показатели независимой оценки качества образовательной деятельности организаций, осуществляющих образовательную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от 05.12.2014г №</a:t>
            </a:r>
            <a:r>
              <a:rPr lang="ru-RU" dirty="0" smtClean="0"/>
              <a:t>1547</a:t>
            </a:r>
          </a:p>
          <a:p>
            <a:r>
              <a:rPr lang="ru-RU" dirty="0" smtClean="0"/>
              <a:t>Количество (доля) образовательных организаций, демонстрирующих стабильно низкие образовательные результаты по итогам оценочных </a:t>
            </a:r>
            <a:r>
              <a:rPr lang="ru-RU" dirty="0" smtClean="0"/>
              <a:t>процедур</a:t>
            </a:r>
          </a:p>
          <a:p>
            <a:r>
              <a:rPr lang="ru-RU" dirty="0"/>
              <a:t>Приказ </a:t>
            </a:r>
            <a:r>
              <a:rPr lang="ru-RU" dirty="0" smtClean="0"/>
              <a:t>департамента образования и науки Брянской области </a:t>
            </a:r>
            <a:r>
              <a:rPr lang="ru-RU" dirty="0"/>
              <a:t>от 26.08.2013г. № 1804/2  «Об утверждении критериев эффективности работы образовательных  организаций Брянской области»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5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департамента: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формирует общественный совет </a:t>
            </a:r>
            <a:r>
              <a:rPr lang="ru-RU" dirty="0" smtClean="0"/>
              <a:t>по проведению </a:t>
            </a:r>
            <a:r>
              <a:rPr lang="ru-RU" dirty="0" smtClean="0"/>
              <a:t>НОКО;</a:t>
            </a:r>
            <a:endParaRPr lang="ru-RU" dirty="0" smtClean="0"/>
          </a:p>
          <a:p>
            <a:r>
              <a:rPr lang="ru-RU" dirty="0" smtClean="0"/>
              <a:t>утверждает </a:t>
            </a:r>
            <a:r>
              <a:rPr lang="ru-RU" dirty="0" smtClean="0"/>
              <a:t>Положение об общественном совете по проведению </a:t>
            </a:r>
            <a:r>
              <a:rPr lang="ru-RU" dirty="0" smtClean="0"/>
              <a:t>НОКО;</a:t>
            </a:r>
            <a:endParaRPr lang="ru-RU" dirty="0" smtClean="0"/>
          </a:p>
          <a:p>
            <a:r>
              <a:rPr lang="ru-RU" dirty="0" smtClean="0"/>
              <a:t>разрабатывает </a:t>
            </a:r>
            <a:r>
              <a:rPr lang="ru-RU" dirty="0" smtClean="0"/>
              <a:t>с учетом предложений общественного совета по проведению </a:t>
            </a:r>
            <a:r>
              <a:rPr lang="ru-RU" dirty="0" smtClean="0"/>
              <a:t>НОКО </a:t>
            </a:r>
            <a:r>
              <a:rPr lang="ru-RU" dirty="0" smtClean="0"/>
              <a:t>техническое задание для организации ОКО (</a:t>
            </a:r>
            <a:r>
              <a:rPr lang="ru-RU" dirty="0" smtClean="0"/>
              <a:t>организации-оператора);</a:t>
            </a:r>
            <a:endParaRPr lang="ru-RU" dirty="0" smtClean="0"/>
          </a:p>
          <a:p>
            <a:r>
              <a:rPr lang="ru-RU" dirty="0" smtClean="0"/>
              <a:t>размещает </a:t>
            </a:r>
            <a:r>
              <a:rPr lang="ru-RU" dirty="0" smtClean="0"/>
              <a:t>информацию о результатах НОК ОД на </a:t>
            </a:r>
            <a:r>
              <a:rPr lang="ru-RU" dirty="0" smtClean="0"/>
              <a:t>своем официальном сайте и </a:t>
            </a:r>
            <a:r>
              <a:rPr lang="en-US" dirty="0" smtClean="0"/>
              <a:t>bus.gov.ru</a:t>
            </a:r>
            <a:r>
              <a:rPr lang="ru-RU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21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департамента: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рассматривает </a:t>
            </a:r>
            <a:r>
              <a:rPr lang="ru-RU" dirty="0" smtClean="0"/>
              <a:t>и </a:t>
            </a:r>
            <a:r>
              <a:rPr lang="ru-RU" dirty="0" smtClean="0"/>
              <a:t>учитывает </a:t>
            </a:r>
            <a:r>
              <a:rPr lang="ru-RU" dirty="0" smtClean="0"/>
              <a:t>в своей управленческой деятельности результаты НОК ОД, рекомендации по совершенствованию системы образования, предоставленные общественным советом по проведению НОК </a:t>
            </a:r>
            <a:r>
              <a:rPr lang="ru-RU" dirty="0" smtClean="0"/>
              <a:t>ОД;</a:t>
            </a:r>
            <a:endParaRPr lang="ru-RU" dirty="0" smtClean="0"/>
          </a:p>
          <a:p>
            <a:pPr marL="0" indent="0">
              <a:buNone/>
            </a:pPr>
            <a:endParaRPr lang="ru-RU" sz="23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84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ОПЕРАТОР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проводит </a:t>
            </a:r>
            <a:r>
              <a:rPr lang="ru-RU" dirty="0" smtClean="0"/>
              <a:t>НОК ОД</a:t>
            </a:r>
            <a:endParaRPr lang="ru-RU" dirty="0"/>
          </a:p>
          <a:p>
            <a:pPr lvl="0"/>
            <a:r>
              <a:rPr lang="ru-RU" dirty="0"/>
              <a:t>представляет в ДЕПАРТАМЕНТ результаты НОК ОД, а также предложения об улучшении их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85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результатам НОК ПО, НОК ОД корректируют программы управления системой качества образования в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536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358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Региональная система независимой оценки качества общего образования  Брянской области</vt:lpstr>
      <vt:lpstr>Схема РСНОКОО Брянской области</vt:lpstr>
      <vt:lpstr>Региональная система независимой оценки качества общего образования включает:</vt:lpstr>
      <vt:lpstr>Показатели независимой оценки качества подготовки обучающихся: </vt:lpstr>
      <vt:lpstr>Показатели независимой оценки качества образовательной деятельности организаций, осуществляющих образовательную деятельность </vt:lpstr>
      <vt:lpstr>Действия департамента: </vt:lpstr>
      <vt:lpstr>Действия департамента: </vt:lpstr>
      <vt:lpstr>ОПЕРАТОР</vt:lpstr>
      <vt:lpstr>Образовательные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система независимой оценки качества общего образования</dc:title>
  <dc:creator>1</dc:creator>
  <cp:lastModifiedBy>1</cp:lastModifiedBy>
  <cp:revision>29</cp:revision>
  <dcterms:created xsi:type="dcterms:W3CDTF">2016-12-08T05:37:20Z</dcterms:created>
  <dcterms:modified xsi:type="dcterms:W3CDTF">2016-12-09T07:16:19Z</dcterms:modified>
</cp:coreProperties>
</file>