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56" r:id="rId2"/>
    <p:sldId id="664" r:id="rId3"/>
    <p:sldId id="665" r:id="rId4"/>
    <p:sldId id="661" r:id="rId5"/>
    <p:sldId id="657" r:id="rId6"/>
    <p:sldId id="577" r:id="rId7"/>
    <p:sldId id="578" r:id="rId8"/>
    <p:sldId id="579" r:id="rId9"/>
    <p:sldId id="580" r:id="rId10"/>
    <p:sldId id="581" r:id="rId11"/>
    <p:sldId id="582" r:id="rId12"/>
    <p:sldId id="455" r:id="rId13"/>
    <p:sldId id="456" r:id="rId14"/>
    <p:sldId id="584" r:id="rId15"/>
    <p:sldId id="585" r:id="rId16"/>
    <p:sldId id="586" r:id="rId17"/>
    <p:sldId id="587" r:id="rId18"/>
    <p:sldId id="633" r:id="rId19"/>
    <p:sldId id="588" r:id="rId20"/>
    <p:sldId id="666" r:id="rId21"/>
    <p:sldId id="591" r:id="rId22"/>
    <p:sldId id="592" r:id="rId23"/>
    <p:sldId id="593" r:id="rId24"/>
    <p:sldId id="594" r:id="rId25"/>
    <p:sldId id="595" r:id="rId26"/>
    <p:sldId id="596" r:id="rId27"/>
    <p:sldId id="597" r:id="rId28"/>
    <p:sldId id="667" r:id="rId29"/>
    <p:sldId id="668" r:id="rId30"/>
    <p:sldId id="636" r:id="rId31"/>
    <p:sldId id="646" r:id="rId32"/>
    <p:sldId id="638" r:id="rId33"/>
    <p:sldId id="639" r:id="rId34"/>
    <p:sldId id="647" r:id="rId35"/>
    <p:sldId id="648" r:id="rId36"/>
    <p:sldId id="649" r:id="rId37"/>
    <p:sldId id="662" r:id="rId38"/>
    <p:sldId id="640" r:id="rId39"/>
    <p:sldId id="669" r:id="rId40"/>
    <p:sldId id="424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52E700-65E9-4F0C-BF1E-F46CC54A7B9A}">
          <p14:sldIdLst>
            <p14:sldId id="256"/>
            <p14:sldId id="664"/>
            <p14:sldId id="665"/>
            <p14:sldId id="661"/>
            <p14:sldId id="657"/>
            <p14:sldId id="577"/>
            <p14:sldId id="578"/>
            <p14:sldId id="579"/>
            <p14:sldId id="580"/>
            <p14:sldId id="581"/>
            <p14:sldId id="582"/>
            <p14:sldId id="455"/>
            <p14:sldId id="456"/>
            <p14:sldId id="584"/>
            <p14:sldId id="585"/>
            <p14:sldId id="586"/>
            <p14:sldId id="587"/>
            <p14:sldId id="633"/>
            <p14:sldId id="588"/>
            <p14:sldId id="666"/>
            <p14:sldId id="591"/>
            <p14:sldId id="592"/>
            <p14:sldId id="593"/>
            <p14:sldId id="594"/>
            <p14:sldId id="595"/>
            <p14:sldId id="596"/>
            <p14:sldId id="597"/>
            <p14:sldId id="667"/>
            <p14:sldId id="668"/>
            <p14:sldId id="636"/>
            <p14:sldId id="646"/>
            <p14:sldId id="638"/>
            <p14:sldId id="639"/>
            <p14:sldId id="647"/>
            <p14:sldId id="648"/>
            <p14:sldId id="649"/>
            <p14:sldId id="662"/>
            <p14:sldId id="640"/>
            <p14:sldId id="669"/>
            <p14:sldId id="42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угой Иван" initials="ТИ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9DCC"/>
    <a:srgbClr val="F5862B"/>
    <a:srgbClr val="3DB0EB"/>
    <a:srgbClr val="F69954"/>
    <a:srgbClr val="D2EDF8"/>
    <a:srgbClr val="FFD257"/>
    <a:srgbClr val="E8E8E8"/>
    <a:srgbClr val="89D0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03" autoAdjust="0"/>
    <p:restoredTop sz="97941" autoAdjust="0"/>
  </p:normalViewPr>
  <p:slideViewPr>
    <p:cSldViewPr>
      <p:cViewPr>
        <p:scale>
          <a:sx n="50" d="100"/>
          <a:sy n="50" d="100"/>
        </p:scale>
        <p:origin x="-1944" y="-9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7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84;&#1072;&#1084;&#1080;&#1085;&#1072;\&#1082;%20&#1089;&#1086;&#1074;&#1077;&#1097;&#1072;&#1085;&#1080;&#1102;%2016.11.17\&#1084;&#1086;&#1077;%20&#1074;&#1099;&#1089;&#1090;&#1091;&#1087;&#1083;&#1077;&#1085;&#1080;&#1077;\&#1076;&#1080;&#1072;&#1075;&#1088;&#1072;&#1084;&#1084;&#1099;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&#1084;&#1072;&#1084;&#1080;&#1085;&#1072;\&#1084;&#1086;&#1080;%20&#1087;&#1088;&#1086;&#1074;&#1077;&#1088;&#1082;&#1080;\2016\&#1074;&#1099;&#1077;&#1079;&#1076;&#1085;&#1099;&#1077;\&#1052;&#1041;&#1054;&#1059;%20&#1057;&#1054;&#1064;%20&#8470;1%20&#1075;.&#1060;&#1086;&#1082;&#1080;&#1085;&#1086;\&#1076;&#1086;&#1082;&#1091;&#1084;&#1077;&#1085;&#1090;&#1099;\&#1055;&#1088;&#1086;&#1090;&#1086;&#1082;&#1086;&#1083;&#1099;%20&#1045;&#1043;&#1069;\&#1088;&#1077;&#1096;&#1072;&#1077;&#1084;&#1086;&#1089;&#1090;&#1100;\&#1088;&#1077;&#1096;&#1072;&#1077;&#1084;&#1086;&#1089;&#1090;&#1100;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44</a:t>
                    </a:r>
                    <a:r>
                      <a:rPr lang="ru-RU" smtClean="0"/>
                      <a:t>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872605030506076E-2"/>
                  <c:y val="-5.326841577214875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</a:t>
                    </a:r>
                    <a:r>
                      <a:rPr lang="ru-RU" dirty="0" smtClean="0"/>
                      <a:t>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121008384176792E-2"/>
                  <c:y val="-1.864394552025206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29</a:t>
                    </a:r>
                    <a:r>
                      <a:rPr lang="ru-RU" smtClean="0"/>
                      <a:t>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Результаты подтвердились</c:v>
                </c:pt>
                <c:pt idx="1">
                  <c:v>Результаты снизились</c:v>
                </c:pt>
                <c:pt idx="2">
                  <c:v>Результаты повысились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</c:v>
                </c:pt>
                <c:pt idx="1">
                  <c:v>27</c:v>
                </c:pt>
                <c:pt idx="2">
                  <c:v>29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72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12100838417685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18</a:t>
                    </a:r>
                    <a:r>
                      <a:rPr lang="ru-RU" smtClean="0"/>
                      <a:t>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55731089942983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10</a:t>
                    </a:r>
                    <a:r>
                      <a:rPr lang="ru-RU" smtClean="0"/>
                      <a:t>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Результаты подтвердились</c:v>
                </c:pt>
                <c:pt idx="1">
                  <c:v>Результаты снизились</c:v>
                </c:pt>
                <c:pt idx="2">
                  <c:v>Результаты повысились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72</c:v>
                </c:pt>
                <c:pt idx="1">
                  <c:v>18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91812352"/>
        <c:axId val="191813888"/>
        <c:axId val="0"/>
      </c:bar3DChart>
      <c:catAx>
        <c:axId val="1918123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1813888"/>
        <c:crosses val="autoZero"/>
        <c:auto val="1"/>
        <c:lblAlgn val="ctr"/>
        <c:lblOffset val="100"/>
        <c:noMultiLvlLbl val="0"/>
      </c:catAx>
      <c:valAx>
        <c:axId val="191813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18123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ru-RU" sz="2000" dirty="0"/>
              <a:t>Распределение групп баллов в % по русскому языку</a:t>
            </a:r>
          </a:p>
        </c:rich>
      </c:tx>
      <c:overlay val="0"/>
      <c:spPr>
        <a:ln>
          <a:noFill/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МБОУ СОШ</c:v>
                </c:pt>
              </c:strCache>
            </c:strRef>
          </c:tx>
          <c:invertIfNegative val="0"/>
          <c:cat>
            <c:strRef>
              <c:f>Лист1!$B$2:$E$2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0</c:v>
                </c:pt>
                <c:pt idx="1">
                  <c:v>19.2</c:v>
                </c:pt>
                <c:pt idx="2">
                  <c:v>54.8</c:v>
                </c:pt>
                <c:pt idx="3">
                  <c:v>26</c:v>
                </c:pt>
              </c:numCache>
            </c:numRef>
          </c:val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Брянская область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Лист1!$B$2:$E$2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Лист1!$B$4:$E$4</c:f>
              <c:numCache>
                <c:formatCode>General</c:formatCode>
                <c:ptCount val="4"/>
                <c:pt idx="0">
                  <c:v>2</c:v>
                </c:pt>
                <c:pt idx="1">
                  <c:v>22.4</c:v>
                </c:pt>
                <c:pt idx="2">
                  <c:v>46</c:v>
                </c:pt>
                <c:pt idx="3">
                  <c:v>29.6</c:v>
                </c:pt>
              </c:numCache>
            </c:numRef>
          </c:val>
        </c:ser>
        <c:ser>
          <c:idx val="2"/>
          <c:order val="2"/>
          <c:tx>
            <c:strRef>
              <c:f>Лист1!$A$5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Лист1!$B$2:$E$2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Лист1!$B$5:$E$5</c:f>
              <c:numCache>
                <c:formatCode>General</c:formatCode>
                <c:ptCount val="4"/>
                <c:pt idx="0">
                  <c:v>3.8</c:v>
                </c:pt>
                <c:pt idx="1">
                  <c:v>21.7</c:v>
                </c:pt>
                <c:pt idx="2">
                  <c:v>45.7</c:v>
                </c:pt>
                <c:pt idx="3">
                  <c:v>28.7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0105856"/>
        <c:axId val="190246912"/>
        <c:axId val="0"/>
      </c:bar3DChart>
      <c:catAx>
        <c:axId val="1901058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190246912"/>
        <c:crosses val="autoZero"/>
        <c:auto val="1"/>
        <c:lblAlgn val="ctr"/>
        <c:lblOffset val="100"/>
        <c:noMultiLvlLbl val="0"/>
      </c:catAx>
      <c:valAx>
        <c:axId val="190246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010585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397727272727341E-2"/>
          <c:y val="6.7741935483870974E-2"/>
          <c:w val="0.72159090909090906"/>
          <c:h val="0.8161290322580654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Ср.% вып.отм.4 (1)</c:v>
                </c:pt>
              </c:strCache>
            </c:strRef>
          </c:tx>
          <c:spPr>
            <a:ln w="76200">
              <a:solidFill>
                <a:srgbClr val="000080"/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000080"/>
              </a:solidFill>
              <a:ln w="76200">
                <a:solidFill>
                  <a:srgbClr val="000080"/>
                </a:solidFill>
                <a:prstDash val="solid"/>
              </a:ln>
            </c:spPr>
          </c:marker>
          <c:cat>
            <c:strRef>
              <c:f>Sheet1!$B$1:$W$1</c:f>
              <c:strCache>
                <c:ptCount val="21"/>
                <c:pt idx="0">
                  <c:v>1K1</c:v>
                </c:pt>
                <c:pt idx="1">
                  <c:v>1K2</c:v>
                </c:pt>
                <c:pt idx="2">
                  <c:v>1K3</c:v>
                </c:pt>
                <c:pt idx="3">
                  <c:v>2K1</c:v>
                </c:pt>
                <c:pt idx="4">
                  <c:v>2K2</c:v>
                </c:pt>
                <c:pt idx="5">
                  <c:v>2K3</c:v>
                </c:pt>
                <c:pt idx="6">
                  <c:v>2K4</c:v>
                </c:pt>
                <c:pt idx="7">
                  <c:v>3</c:v>
                </c:pt>
                <c:pt idx="8">
                  <c:v>4(1)</c:v>
                </c:pt>
                <c:pt idx="9">
                  <c:v>4(2)</c:v>
                </c:pt>
                <c:pt idx="10">
                  <c:v>5(1)</c:v>
                </c:pt>
                <c:pt idx="11">
                  <c:v>5(2)</c:v>
                </c:pt>
                <c:pt idx="12">
                  <c:v>6(1)</c:v>
                </c:pt>
                <c:pt idx="13">
                  <c:v>6(2)</c:v>
                </c:pt>
                <c:pt idx="14">
                  <c:v>7(1)</c:v>
                </c:pt>
                <c:pt idx="15">
                  <c:v>7(2)</c:v>
                </c:pt>
                <c:pt idx="16">
                  <c:v>8</c:v>
                </c:pt>
                <c:pt idx="17">
                  <c:v>9</c:v>
                </c:pt>
                <c:pt idx="18">
                  <c:v>10</c:v>
                </c:pt>
                <c:pt idx="19">
                  <c:v>11</c:v>
                </c:pt>
                <c:pt idx="20">
                  <c:v>12</c:v>
                </c:pt>
              </c:strCache>
            </c:strRef>
          </c:cat>
          <c:val>
            <c:numRef>
              <c:f>Sheet1!$B$2:$W$2</c:f>
              <c:numCache>
                <c:formatCode>General</c:formatCode>
                <c:ptCount val="2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0</c:v>
                </c:pt>
                <c:pt idx="7">
                  <c:v>100</c:v>
                </c:pt>
                <c:pt idx="8">
                  <c:v>100</c:v>
                </c:pt>
                <c:pt idx="9">
                  <c:v>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Ср.% вып.отм.3 (11)</c:v>
                </c:pt>
              </c:strCache>
            </c:strRef>
          </c:tx>
          <c:spPr>
            <a:ln w="57150">
              <a:solidFill>
                <a:srgbClr val="FF00FF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FF00FF"/>
              </a:solidFill>
              <a:ln w="57150">
                <a:solidFill>
                  <a:srgbClr val="FF00FF"/>
                </a:solidFill>
                <a:prstDash val="solid"/>
              </a:ln>
            </c:spPr>
          </c:marker>
          <c:cat>
            <c:strRef>
              <c:f>Sheet1!$B$1:$W$1</c:f>
              <c:strCache>
                <c:ptCount val="21"/>
                <c:pt idx="0">
                  <c:v>1K1</c:v>
                </c:pt>
                <c:pt idx="1">
                  <c:v>1K2</c:v>
                </c:pt>
                <c:pt idx="2">
                  <c:v>1K3</c:v>
                </c:pt>
                <c:pt idx="3">
                  <c:v>2K1</c:v>
                </c:pt>
                <c:pt idx="4">
                  <c:v>2K2</c:v>
                </c:pt>
                <c:pt idx="5">
                  <c:v>2K3</c:v>
                </c:pt>
                <c:pt idx="6">
                  <c:v>2K4</c:v>
                </c:pt>
                <c:pt idx="7">
                  <c:v>3</c:v>
                </c:pt>
                <c:pt idx="8">
                  <c:v>4(1)</c:v>
                </c:pt>
                <c:pt idx="9">
                  <c:v>4(2)</c:v>
                </c:pt>
                <c:pt idx="10">
                  <c:v>5(1)</c:v>
                </c:pt>
                <c:pt idx="11">
                  <c:v>5(2)</c:v>
                </c:pt>
                <c:pt idx="12">
                  <c:v>6(1)</c:v>
                </c:pt>
                <c:pt idx="13">
                  <c:v>6(2)</c:v>
                </c:pt>
                <c:pt idx="14">
                  <c:v>7(1)</c:v>
                </c:pt>
                <c:pt idx="15">
                  <c:v>7(2)</c:v>
                </c:pt>
                <c:pt idx="16">
                  <c:v>8</c:v>
                </c:pt>
                <c:pt idx="17">
                  <c:v>9</c:v>
                </c:pt>
                <c:pt idx="18">
                  <c:v>10</c:v>
                </c:pt>
                <c:pt idx="19">
                  <c:v>11</c:v>
                </c:pt>
                <c:pt idx="20">
                  <c:v>12</c:v>
                </c:pt>
              </c:strCache>
            </c:strRef>
          </c:cat>
          <c:val>
            <c:numRef>
              <c:f>Sheet1!$B$3:$W$3</c:f>
              <c:numCache>
                <c:formatCode>General</c:formatCode>
                <c:ptCount val="22"/>
                <c:pt idx="0">
                  <c:v>91</c:v>
                </c:pt>
                <c:pt idx="1">
                  <c:v>100</c:v>
                </c:pt>
                <c:pt idx="2">
                  <c:v>100</c:v>
                </c:pt>
                <c:pt idx="3">
                  <c:v>64</c:v>
                </c:pt>
                <c:pt idx="4">
                  <c:v>91</c:v>
                </c:pt>
                <c:pt idx="5">
                  <c:v>55</c:v>
                </c:pt>
                <c:pt idx="6">
                  <c:v>0</c:v>
                </c:pt>
                <c:pt idx="7">
                  <c:v>91</c:v>
                </c:pt>
                <c:pt idx="8">
                  <c:v>100</c:v>
                </c:pt>
                <c:pt idx="9">
                  <c:v>82</c:v>
                </c:pt>
                <c:pt idx="10">
                  <c:v>27</c:v>
                </c:pt>
                <c:pt idx="11">
                  <c:v>0</c:v>
                </c:pt>
                <c:pt idx="12">
                  <c:v>45</c:v>
                </c:pt>
                <c:pt idx="13">
                  <c:v>9</c:v>
                </c:pt>
                <c:pt idx="14">
                  <c:v>64</c:v>
                </c:pt>
                <c:pt idx="15">
                  <c:v>55</c:v>
                </c:pt>
                <c:pt idx="16">
                  <c:v>91</c:v>
                </c:pt>
                <c:pt idx="17">
                  <c:v>45</c:v>
                </c:pt>
                <c:pt idx="18">
                  <c:v>55</c:v>
                </c:pt>
                <c:pt idx="19">
                  <c:v>18</c:v>
                </c:pt>
                <c:pt idx="20">
                  <c:v>64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Ср.% вып.отм.2 (7)</c:v>
                </c:pt>
              </c:strCache>
            </c:strRef>
          </c:tx>
          <c:spPr>
            <a:ln w="57150">
              <a:solidFill>
                <a:srgbClr val="339966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FFFF00"/>
              </a:solidFill>
              <a:ln w="57150">
                <a:solidFill>
                  <a:srgbClr val="FFFF00"/>
                </a:solidFill>
                <a:prstDash val="solid"/>
              </a:ln>
            </c:spPr>
          </c:marker>
          <c:cat>
            <c:strRef>
              <c:f>Sheet1!$B$1:$W$1</c:f>
              <c:strCache>
                <c:ptCount val="21"/>
                <c:pt idx="0">
                  <c:v>1K1</c:v>
                </c:pt>
                <c:pt idx="1">
                  <c:v>1K2</c:v>
                </c:pt>
                <c:pt idx="2">
                  <c:v>1K3</c:v>
                </c:pt>
                <c:pt idx="3">
                  <c:v>2K1</c:v>
                </c:pt>
                <c:pt idx="4">
                  <c:v>2K2</c:v>
                </c:pt>
                <c:pt idx="5">
                  <c:v>2K3</c:v>
                </c:pt>
                <c:pt idx="6">
                  <c:v>2K4</c:v>
                </c:pt>
                <c:pt idx="7">
                  <c:v>3</c:v>
                </c:pt>
                <c:pt idx="8">
                  <c:v>4(1)</c:v>
                </c:pt>
                <c:pt idx="9">
                  <c:v>4(2)</c:v>
                </c:pt>
                <c:pt idx="10">
                  <c:v>5(1)</c:v>
                </c:pt>
                <c:pt idx="11">
                  <c:v>5(2)</c:v>
                </c:pt>
                <c:pt idx="12">
                  <c:v>6(1)</c:v>
                </c:pt>
                <c:pt idx="13">
                  <c:v>6(2)</c:v>
                </c:pt>
                <c:pt idx="14">
                  <c:v>7(1)</c:v>
                </c:pt>
                <c:pt idx="15">
                  <c:v>7(2)</c:v>
                </c:pt>
                <c:pt idx="16">
                  <c:v>8</c:v>
                </c:pt>
                <c:pt idx="17">
                  <c:v>9</c:v>
                </c:pt>
                <c:pt idx="18">
                  <c:v>10</c:v>
                </c:pt>
                <c:pt idx="19">
                  <c:v>11</c:v>
                </c:pt>
                <c:pt idx="20">
                  <c:v>12</c:v>
                </c:pt>
              </c:strCache>
            </c:strRef>
          </c:cat>
          <c:val>
            <c:numRef>
              <c:f>Sheet1!$B$4:$W$4</c:f>
              <c:numCache>
                <c:formatCode>General</c:formatCode>
                <c:ptCount val="22"/>
                <c:pt idx="0">
                  <c:v>43</c:v>
                </c:pt>
                <c:pt idx="1">
                  <c:v>57</c:v>
                </c:pt>
                <c:pt idx="2">
                  <c:v>100</c:v>
                </c:pt>
                <c:pt idx="3">
                  <c:v>43</c:v>
                </c:pt>
                <c:pt idx="4">
                  <c:v>57</c:v>
                </c:pt>
                <c:pt idx="5">
                  <c:v>14</c:v>
                </c:pt>
                <c:pt idx="6">
                  <c:v>0</c:v>
                </c:pt>
                <c:pt idx="7">
                  <c:v>57</c:v>
                </c:pt>
                <c:pt idx="8">
                  <c:v>57</c:v>
                </c:pt>
                <c:pt idx="9">
                  <c:v>43</c:v>
                </c:pt>
                <c:pt idx="10">
                  <c:v>0</c:v>
                </c:pt>
                <c:pt idx="11">
                  <c:v>0</c:v>
                </c:pt>
                <c:pt idx="12">
                  <c:v>29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43</c:v>
                </c:pt>
                <c:pt idx="17">
                  <c:v>29</c:v>
                </c:pt>
                <c:pt idx="18">
                  <c:v>29</c:v>
                </c:pt>
                <c:pt idx="19">
                  <c:v>0</c:v>
                </c:pt>
                <c:pt idx="20">
                  <c:v>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815872"/>
        <c:axId val="194818048"/>
      </c:lineChart>
      <c:catAx>
        <c:axId val="194815872"/>
        <c:scaling>
          <c:orientation val="minMax"/>
        </c:scaling>
        <c:delete val="0"/>
        <c:axPos val="b"/>
        <c:majorGridlines>
          <c:spPr>
            <a:ln w="3924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92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89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9481804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94818048"/>
        <c:scaling>
          <c:orientation val="minMax"/>
        </c:scaling>
        <c:delete val="0"/>
        <c:axPos val="l"/>
        <c:majorGridlines>
          <c:spPr>
            <a:ln w="3924">
              <a:solidFill>
                <a:srgbClr val="000000"/>
              </a:solidFill>
              <a:prstDash val="solid"/>
            </a:ln>
          </c:spPr>
        </c:majorGridlines>
        <c:minorGridlines>
          <c:spPr>
            <a:ln w="15697">
              <a:solidFill>
                <a:srgbClr val="FFFFFF"/>
              </a:solidFill>
              <a:prstDash val="solid"/>
            </a:ln>
          </c:spPr>
        </c:minorGridlines>
        <c:numFmt formatCode="General" sourceLinked="1"/>
        <c:majorTickMark val="out"/>
        <c:minorTickMark val="none"/>
        <c:tickLblPos val="nextTo"/>
        <c:spPr>
          <a:ln w="1569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89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94815872"/>
        <c:crosses val="autoZero"/>
        <c:crossBetween val="midCat"/>
      </c:valAx>
      <c:spPr>
        <a:solidFill>
          <a:srgbClr val="C0C0C0"/>
        </a:solidFill>
        <a:ln w="15697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</c:legendEntry>
      <c:layout>
        <c:manualLayout>
          <c:xMode val="edge"/>
          <c:yMode val="edge"/>
          <c:x val="0.78999892727231369"/>
          <c:y val="0.38064516129032278"/>
          <c:w val="0.2043193482631504"/>
          <c:h val="0.18709677419354839"/>
        </c:manualLayout>
      </c:layout>
      <c:overlay val="0"/>
      <c:spPr>
        <a:noFill/>
        <a:ln w="3924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83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2132577449832435E-2"/>
          <c:y val="2.900765435769765E-2"/>
          <c:w val="0.93241590236391225"/>
          <c:h val="0.68101472470257618"/>
        </c:manualLayout>
      </c:layout>
      <c:lineChart>
        <c:grouping val="standard"/>
        <c:varyColors val="0"/>
        <c:ser>
          <c:idx val="0"/>
          <c:order val="0"/>
          <c:tx>
            <c:strRef>
              <c:f>матем.проф.!$B$1</c:f>
              <c:strCache>
                <c:ptCount val="1"/>
                <c:pt idx="0">
                  <c:v>ТБ1</c:v>
                </c:pt>
              </c:strCache>
            </c:strRef>
          </c:tx>
          <c:spPr>
            <a:ln w="76200">
              <a:solidFill>
                <a:srgbClr val="00B050"/>
              </a:solidFill>
            </a:ln>
          </c:spPr>
          <c:marker>
            <c:spPr>
              <a:ln w="76200">
                <a:solidFill>
                  <a:srgbClr val="00B050"/>
                </a:solidFill>
              </a:ln>
            </c:spPr>
          </c:marker>
          <c:cat>
            <c:strRef>
              <c:f>матем.проф.!$A$2:$A$11</c:f>
              <c:strCache>
                <c:ptCount val="10"/>
                <c:pt idx="0">
                  <c:v>выпускник 1</c:v>
                </c:pt>
                <c:pt idx="1">
                  <c:v>выпускник 2</c:v>
                </c:pt>
                <c:pt idx="2">
                  <c:v>выпускник 3</c:v>
                </c:pt>
                <c:pt idx="3">
                  <c:v>выпускник 4</c:v>
                </c:pt>
                <c:pt idx="4">
                  <c:v>выпускник 5</c:v>
                </c:pt>
                <c:pt idx="5">
                  <c:v>выпускник 6</c:v>
                </c:pt>
                <c:pt idx="6">
                  <c:v>выпускник 7</c:v>
                </c:pt>
                <c:pt idx="7">
                  <c:v>выпускник 8</c:v>
                </c:pt>
                <c:pt idx="8">
                  <c:v>выпускник 9</c:v>
                </c:pt>
                <c:pt idx="9">
                  <c:v>выпускник 10</c:v>
                </c:pt>
              </c:strCache>
            </c:strRef>
          </c:cat>
          <c:val>
            <c:numRef>
              <c:f>матем.проф.!$B$2:$B$11</c:f>
              <c:numCache>
                <c:formatCode>General</c:formatCode>
                <c:ptCount val="10"/>
                <c:pt idx="0">
                  <c:v>27</c:v>
                </c:pt>
                <c:pt idx="1">
                  <c:v>27</c:v>
                </c:pt>
                <c:pt idx="2">
                  <c:v>27</c:v>
                </c:pt>
                <c:pt idx="3">
                  <c:v>27</c:v>
                </c:pt>
                <c:pt idx="4">
                  <c:v>27</c:v>
                </c:pt>
                <c:pt idx="5">
                  <c:v>27</c:v>
                </c:pt>
                <c:pt idx="6">
                  <c:v>27</c:v>
                </c:pt>
                <c:pt idx="7">
                  <c:v>27</c:v>
                </c:pt>
                <c:pt idx="8">
                  <c:v>27</c:v>
                </c:pt>
                <c:pt idx="9">
                  <c:v>27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матем.проф.!$C$1</c:f>
              <c:strCache>
                <c:ptCount val="1"/>
                <c:pt idx="0">
                  <c:v>тестовый балл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pPr>
              <a:solidFill>
                <a:srgbClr val="7030A0"/>
              </a:solidFill>
              <a:ln w="76200">
                <a:solidFill>
                  <a:srgbClr val="FF0000"/>
                </a:solidFill>
              </a:ln>
            </c:spPr>
          </c:marker>
          <c:dPt>
            <c:idx val="3"/>
            <c:marker>
              <c:spPr>
                <a:solidFill>
                  <a:srgbClr val="FF0000"/>
                </a:solidFill>
                <a:ln w="76200">
                  <a:solidFill>
                    <a:srgbClr val="FF0000"/>
                  </a:solidFill>
                </a:ln>
              </c:spPr>
            </c:marker>
            <c:bubble3D val="0"/>
          </c:dPt>
          <c:dPt>
            <c:idx val="5"/>
            <c:marker>
              <c:spPr>
                <a:solidFill>
                  <a:srgbClr val="FF0000"/>
                </a:solidFill>
                <a:ln w="76200">
                  <a:solidFill>
                    <a:srgbClr val="FF0000"/>
                  </a:solidFill>
                </a:ln>
              </c:spPr>
            </c:marker>
            <c:bubble3D val="0"/>
          </c:dPt>
          <c:dPt>
            <c:idx val="6"/>
            <c:marker>
              <c:spPr>
                <a:solidFill>
                  <a:srgbClr val="FF0000"/>
                </a:solidFill>
                <a:ln w="76200">
                  <a:solidFill>
                    <a:srgbClr val="FF0000"/>
                  </a:solidFill>
                </a:ln>
              </c:spPr>
            </c:marker>
            <c:bubble3D val="0"/>
          </c:dPt>
          <c:cat>
            <c:strRef>
              <c:f>матем.проф.!$A$2:$A$11</c:f>
              <c:strCache>
                <c:ptCount val="10"/>
                <c:pt idx="0">
                  <c:v>выпускник 1</c:v>
                </c:pt>
                <c:pt idx="1">
                  <c:v>выпускник 2</c:v>
                </c:pt>
                <c:pt idx="2">
                  <c:v>выпускник 3</c:v>
                </c:pt>
                <c:pt idx="3">
                  <c:v>выпускник 4</c:v>
                </c:pt>
                <c:pt idx="4">
                  <c:v>выпускник 5</c:v>
                </c:pt>
                <c:pt idx="5">
                  <c:v>выпускник 6</c:v>
                </c:pt>
                <c:pt idx="6">
                  <c:v>выпускник 7</c:v>
                </c:pt>
                <c:pt idx="7">
                  <c:v>выпускник 8</c:v>
                </c:pt>
                <c:pt idx="8">
                  <c:v>выпускник 9</c:v>
                </c:pt>
                <c:pt idx="9">
                  <c:v>выпускник 10</c:v>
                </c:pt>
              </c:strCache>
            </c:strRef>
          </c:cat>
          <c:val>
            <c:numRef>
              <c:f>матем.проф.!$C$2:$C$11</c:f>
              <c:numCache>
                <c:formatCode>General</c:formatCode>
                <c:ptCount val="10"/>
                <c:pt idx="0">
                  <c:v>45</c:v>
                </c:pt>
                <c:pt idx="1">
                  <c:v>45</c:v>
                </c:pt>
                <c:pt idx="2">
                  <c:v>45</c:v>
                </c:pt>
                <c:pt idx="3">
                  <c:v>18</c:v>
                </c:pt>
                <c:pt idx="4">
                  <c:v>33</c:v>
                </c:pt>
                <c:pt idx="5">
                  <c:v>27</c:v>
                </c:pt>
                <c:pt idx="6">
                  <c:v>27</c:v>
                </c:pt>
                <c:pt idx="7">
                  <c:v>76</c:v>
                </c:pt>
                <c:pt idx="8">
                  <c:v>70</c:v>
                </c:pt>
                <c:pt idx="9">
                  <c:v>70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матем.проф.!$D$1</c:f>
              <c:strCache>
                <c:ptCount val="1"/>
                <c:pt idx="0">
                  <c:v>ТБ2</c:v>
                </c:pt>
              </c:strCache>
            </c:strRef>
          </c:tx>
          <c:spPr>
            <a:ln w="76200">
              <a:solidFill>
                <a:srgbClr val="7030A0"/>
              </a:solidFill>
            </a:ln>
          </c:spPr>
          <c:marker>
            <c:spPr>
              <a:ln w="76200">
                <a:solidFill>
                  <a:srgbClr val="7030A0"/>
                </a:solidFill>
              </a:ln>
            </c:spPr>
          </c:marker>
          <c:cat>
            <c:strRef>
              <c:f>матем.проф.!$A$2:$A$11</c:f>
              <c:strCache>
                <c:ptCount val="10"/>
                <c:pt idx="0">
                  <c:v>выпускник 1</c:v>
                </c:pt>
                <c:pt idx="1">
                  <c:v>выпускник 2</c:v>
                </c:pt>
                <c:pt idx="2">
                  <c:v>выпускник 3</c:v>
                </c:pt>
                <c:pt idx="3">
                  <c:v>выпускник 4</c:v>
                </c:pt>
                <c:pt idx="4">
                  <c:v>выпускник 5</c:v>
                </c:pt>
                <c:pt idx="5">
                  <c:v>выпускник 6</c:v>
                </c:pt>
                <c:pt idx="6">
                  <c:v>выпускник 7</c:v>
                </c:pt>
                <c:pt idx="7">
                  <c:v>выпускник 8</c:v>
                </c:pt>
                <c:pt idx="8">
                  <c:v>выпускник 9</c:v>
                </c:pt>
                <c:pt idx="9">
                  <c:v>выпускник 10</c:v>
                </c:pt>
              </c:strCache>
            </c:strRef>
          </c:cat>
          <c:val>
            <c:numRef>
              <c:f>матем.проф.!$D$2:$D$11</c:f>
              <c:numCache>
                <c:formatCode>General</c:formatCode>
                <c:ptCount val="10"/>
                <c:pt idx="0">
                  <c:v>68</c:v>
                </c:pt>
                <c:pt idx="1">
                  <c:v>68</c:v>
                </c:pt>
                <c:pt idx="2">
                  <c:v>68</c:v>
                </c:pt>
                <c:pt idx="3">
                  <c:v>68</c:v>
                </c:pt>
                <c:pt idx="4">
                  <c:v>68</c:v>
                </c:pt>
                <c:pt idx="5">
                  <c:v>68</c:v>
                </c:pt>
                <c:pt idx="6">
                  <c:v>68</c:v>
                </c:pt>
                <c:pt idx="7">
                  <c:v>68</c:v>
                </c:pt>
                <c:pt idx="8">
                  <c:v>68</c:v>
                </c:pt>
                <c:pt idx="9">
                  <c:v>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549376"/>
        <c:axId val="190563840"/>
      </c:lineChart>
      <c:catAx>
        <c:axId val="190549376"/>
        <c:scaling>
          <c:orientation val="minMax"/>
        </c:scaling>
        <c:delete val="0"/>
        <c:axPos val="b"/>
        <c:majorTickMark val="out"/>
        <c:minorTickMark val="none"/>
        <c:tickLblPos val="nextTo"/>
        <c:crossAx val="190563840"/>
        <c:crosses val="autoZero"/>
        <c:auto val="1"/>
        <c:lblAlgn val="ctr"/>
        <c:lblOffset val="100"/>
        <c:noMultiLvlLbl val="0"/>
      </c:catAx>
      <c:valAx>
        <c:axId val="190563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054937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5CD11-230A-4D95-9C11-F5D9468A124D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803FB-BF21-4BE6-A75E-6D7AC213B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731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2AB43-05D3-406B-A97C-22F285484D86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6345D-7437-427A-877D-44ACF8C5C2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88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6345D-7437-427A-877D-44ACF8C5C2D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640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xfrm>
            <a:off x="93663" y="4343400"/>
            <a:ext cx="6670675" cy="4114800"/>
          </a:xfrm>
          <a:extLst/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 smtClean="0"/>
          </a:p>
        </p:txBody>
      </p:sp>
      <p:sp>
        <p:nvSpPr>
          <p:cNvPr id="3686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C59C164B-2BC7-46AA-8975-43D9AF53E359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/>
              <a:t>2</a:t>
            </a:fld>
            <a:endParaRPr lang="ru-RU" alt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2017 году 44% школ из проверенных при проведении контрольной оценочной процедуры подтвердили результаты внешних оценочных процедур, 27 % школ показали результаты ниже и 29% показали результаты выше. В 2018 году 72% школ подтвердили свои результаты, 18 % показали более </a:t>
            </a:r>
            <a:r>
              <a:rPr lang="ru-RU" smtClean="0"/>
              <a:t>низкие результаты.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85314-7BA4-4DC2-92B9-36D0CFF1CDB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6345D-7437-427A-877D-44ACF8C5C2D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854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EA1957-6028-4FFD-B758-F3D4D1558A7A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477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6345D-7437-427A-877D-44ACF8C5C2D6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0334" y="3429001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0B0F0"/>
                </a:solidFill>
                <a:effectLst>
                  <a:reflection blurRad="12700" stA="18000" endPos="45500" dist="38100" dir="5400000" sy="-100000" algn="bl" rotWithShape="0"/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3F8F-FEFE-41C8-B993-05A91122C4D1}" type="datetime1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BE5E-A015-4B63-99FB-7507A9DBA0A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689789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03848" y="620688"/>
            <a:ext cx="2304256" cy="24837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61094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7BC3C-293E-4081-A8A1-52721434B76F}" type="datetime1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BE5E-A015-4B63-99FB-7507A9DBA0A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68978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3555" y="205532"/>
            <a:ext cx="1002061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63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9B1B-2C5D-41D2-9647-BB34F47B1D0D}" type="datetime1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BE5E-A015-4B63-99FB-7507A9DBA0A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689789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35696" y="764704"/>
            <a:ext cx="1728192" cy="186281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42018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68978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3555" y="205532"/>
            <a:ext cx="1002061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51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D5099-52F8-4EF0-B281-9233FAB93386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7BCD0-B82B-482A-A069-106F7801A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6" name="Рисунок 5" descr="68978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3555" y="205532"/>
            <a:ext cx="1002061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7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B5AE-CDB8-4709-A748-4650B6F02C8E}" type="datetime1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BE5E-A015-4B63-99FB-7507A9DBA0A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68978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3555" y="205532"/>
            <a:ext cx="1002061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72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B5AE-CDB8-4709-A748-4650B6F02C8E}" type="datetime1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BE5E-A015-4B63-99FB-7507A9DBA0A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68978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3555" y="205532"/>
            <a:ext cx="1002061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81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0313-BAC7-4652-818C-F8AF5DD99276}" type="datetime1">
              <a:rPr lang="ru-RU" smtClean="0"/>
              <a:pPr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BE5E-A015-4B63-99FB-7507A9DBA0A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68978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3555" y="205532"/>
            <a:ext cx="1002061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4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4F50-EB82-42EF-9539-498EE6724479}" type="datetime1">
              <a:rPr lang="ru-RU" smtClean="0"/>
              <a:pPr/>
              <a:t>21.01.2019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BE5E-A015-4B63-99FB-7507A9DBA0A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68978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3555" y="205532"/>
            <a:ext cx="1002061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54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FBBC-11DE-4A3C-9169-1F5CE64A275A}" type="datetime1">
              <a:rPr lang="ru-RU" smtClean="0"/>
              <a:pPr/>
              <a:t>21.01.2019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BE5E-A015-4B63-99FB-7507A9DBA0A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 descr="68978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3555" y="205532"/>
            <a:ext cx="1002061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21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93F68-0AB2-4915-A692-D0FE6B7E7D11}" type="datetime1">
              <a:rPr lang="ru-RU" smtClean="0"/>
              <a:pPr/>
              <a:t>21.01.2019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BE5E-A015-4B63-99FB-7507A9DBA0A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 descr="68978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3555" y="205532"/>
            <a:ext cx="1002061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62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E090-299D-47FD-810C-ADC26EDBCFB9}" type="datetime1">
              <a:rPr lang="ru-RU" smtClean="0"/>
              <a:pPr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BE5E-A015-4B63-99FB-7507A9DBA0A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68978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3555" y="205532"/>
            <a:ext cx="1002061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27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3F81-2D7A-4F0B-BF29-5A88572ABAC6}" type="datetime1">
              <a:rPr lang="ru-RU" smtClean="0"/>
              <a:pPr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BE5E-A015-4B63-99FB-7507A9DBA0A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68978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3555" y="205532"/>
            <a:ext cx="1002061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2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1B9EE-8A1C-42AC-9AA1-EAC3D9CD2B21}" type="datetime1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BE5E-A015-4B63-99FB-7507A9DBA0A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68978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3555" y="205532"/>
            <a:ext cx="1002061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18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4533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3C6BE5E-A015-4B63-99FB-7507A9DBA0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533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C9EFF-7C9B-41AF-A551-C69B540EF3C6}" type="datetime1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4533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813378"/>
            <a:ext cx="9144000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049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63" r:id="rId11"/>
    <p:sldLayoutId id="2147483672" r:id="rId12"/>
    <p:sldLayoutId id="2147483676" r:id="rId13"/>
    <p:sldLayoutId id="214748367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ru-RU" sz="2400" b="1" kern="1200">
          <a:solidFill>
            <a:srgbClr val="00B0F0"/>
          </a:solidFill>
          <a:effectLst>
            <a:reflection blurRad="12700" stA="18000" endPos="45500" dist="381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_____Microsoft_Excel_97-20031.xls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png"/><Relationship Id="rId4" Type="http://schemas.openxmlformats.org/officeDocument/2006/relationships/oleObject" Target="../embeddings/_____Microsoft_Excel_97-20032.xls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544" y="3595267"/>
            <a:ext cx="82089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Использование результатов оценочных процедур в рамках контрольно-надзорных мероприятий для выстраивания системы управления качеством образования в общеобразовательной организации</a:t>
            </a:r>
            <a:endParaRPr lang="ru-RU" sz="24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5805264"/>
            <a:ext cx="4166280" cy="720080"/>
          </a:xfrm>
        </p:spPr>
        <p:txBody>
          <a:bodyPr>
            <a:normAutofit fontScale="62500" lnSpcReduction="2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Заместитель директора департамента образования и науки Брянской области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Андрей Петрович Балахонов</a:t>
            </a:r>
          </a:p>
        </p:txBody>
      </p:sp>
    </p:spTree>
    <p:extLst>
      <p:ext uri="{BB962C8B-B14F-4D97-AF65-F5344CB8AC3E}">
        <p14:creationId xmlns:p14="http://schemas.microsoft.com/office/powerpoint/2010/main" val="210513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4798644"/>
              </p:ext>
            </p:extLst>
          </p:nvPr>
        </p:nvGraphicFramePr>
        <p:xfrm>
          <a:off x="357188" y="1477652"/>
          <a:ext cx="8535292" cy="50248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428862"/>
                <a:gridCol w="2000264"/>
                <a:gridCol w="1785950"/>
                <a:gridCol w="2320216"/>
              </a:tblGrid>
              <a:tr h="7051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Математика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Русский язык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Окружающий мир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accent1"/>
                    </a:solidFill>
                  </a:tcPr>
                </a:tc>
              </a:tr>
              <a:tr h="7051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Оценки совпадают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29 (74,4%)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34 (83%)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23 (57,5%)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4717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ВПР ниже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(18%)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 (12%)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 (35%)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17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 1 балл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(18%)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 (12%)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14 (35%)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4717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 2 балла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4717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ВПР выше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(7,7%)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2(5%)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(7,5%)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17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 1 балл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 (7,7%)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 (5%)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(7,5%)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4717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 2 балла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7051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участников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39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41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344816" cy="1008112"/>
          </a:xfrm>
        </p:spPr>
        <p:txBody>
          <a:bodyPr/>
          <a:lstStyle/>
          <a:p>
            <a:pPr eaLnBrk="1" hangingPunct="1"/>
            <a:r>
              <a:rPr lang="ru-RU" sz="3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Сопоставление результатов оценочных процедур</a:t>
            </a:r>
          </a:p>
        </p:txBody>
      </p:sp>
    </p:spTree>
    <p:extLst>
      <p:ext uri="{BB962C8B-B14F-4D97-AF65-F5344CB8AC3E}">
        <p14:creationId xmlns:p14="http://schemas.microsoft.com/office/powerpoint/2010/main" val="151444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502553"/>
              </p:ext>
            </p:extLst>
          </p:nvPr>
        </p:nvGraphicFramePr>
        <p:xfrm>
          <a:off x="-46038" y="1571625"/>
          <a:ext cx="8939213" cy="476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Лист" r:id="rId4" imgW="8324813" imgH="4057610" progId="Excel.Sheet.8">
                  <p:embed/>
                </p:oleObj>
              </mc:Choice>
              <mc:Fallback>
                <p:oleObj name="Лист" r:id="rId4" imgW="8324813" imgH="4057610" progId="Excel.Sheet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6038" y="1571625"/>
                        <a:ext cx="8939213" cy="476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344816" cy="1008112"/>
          </a:xfrm>
        </p:spPr>
        <p:txBody>
          <a:bodyPr/>
          <a:lstStyle/>
          <a:p>
            <a:pPr eaLnBrk="1" hangingPunct="1"/>
            <a:r>
              <a:rPr lang="ru-RU" sz="3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Сопоставление результатов оценочных процедур</a:t>
            </a:r>
          </a:p>
        </p:txBody>
      </p:sp>
    </p:spTree>
    <p:extLst>
      <p:ext uri="{BB962C8B-B14F-4D97-AF65-F5344CB8AC3E}">
        <p14:creationId xmlns:p14="http://schemas.microsoft.com/office/powerpoint/2010/main" val="252689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187624" y="476672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Анализ объективности результатов</a:t>
            </a:r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7751031"/>
              </p:ext>
            </p:extLst>
          </p:nvPr>
        </p:nvGraphicFramePr>
        <p:xfrm>
          <a:off x="457200" y="1600200"/>
          <a:ext cx="8229599" cy="4929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14"/>
                <a:gridCol w="1143008"/>
                <a:gridCol w="1626749"/>
                <a:gridCol w="1175657"/>
                <a:gridCol w="1055246"/>
                <a:gridCol w="1071570"/>
                <a:gridCol w="1400155"/>
              </a:tblGrid>
              <a:tr h="679209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Фамилия, имя</a:t>
                      </a:r>
                      <a:endParaRPr lang="ru-RU" sz="16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Итоги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промежуточной аттестации 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      4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класс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Итоги года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ВПР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баллы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,     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отметка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Входной контроль 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 класс 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Результаты контрольной оценочной процедуры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5 класс </a:t>
                      </a:r>
                      <a:endParaRPr lang="ru-RU" sz="16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(при проверке)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Ученик 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Ученик 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14/5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Ученик 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14/5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12/3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Ученик 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14/5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Ученик 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12/4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Ученик 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9/3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Ученик 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7/3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Ученик 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7/3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730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b="1" i="1" dirty="0" smtClean="0"/>
              <a:t>Выводы:</a:t>
            </a:r>
            <a:r>
              <a:rPr lang="ru-RU" dirty="0" smtClean="0"/>
              <a:t> </a:t>
            </a:r>
            <a:r>
              <a:rPr lang="ru-RU" i="1" dirty="0" smtClean="0"/>
              <a:t>результаты самооценки и внешней оценки на уровнях начального общего и основного общего образования не совпадают.</a:t>
            </a:r>
            <a:r>
              <a:rPr lang="ru-RU" dirty="0" smtClean="0"/>
              <a:t> 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b="1" i="1" dirty="0" smtClean="0"/>
              <a:t>Проблема: </a:t>
            </a:r>
            <a:r>
              <a:rPr lang="ru-RU" i="1" dirty="0" smtClean="0"/>
              <a:t>обеспечение достоверности получаемой информации о качестве подготовки обучающихся.</a:t>
            </a:r>
          </a:p>
          <a:p>
            <a:pPr algn="just">
              <a:buNone/>
            </a:pPr>
            <a:endParaRPr lang="ru-RU" dirty="0" smtClean="0"/>
          </a:p>
          <a:p>
            <a:pPr>
              <a:buNone/>
            </a:pPr>
            <a:r>
              <a:rPr lang="ru-RU" b="1" i="1" dirty="0" smtClean="0"/>
              <a:t>Рекомендации:</a:t>
            </a:r>
            <a:r>
              <a:rPr lang="ru-RU" dirty="0" smtClean="0"/>
              <a:t>  </a:t>
            </a:r>
            <a:r>
              <a:rPr lang="ru-RU" i="1" dirty="0" smtClean="0"/>
              <a:t>анализ причин указывает на необходимость выстраивания индивидуальной работы с учителем: </a:t>
            </a:r>
            <a:endParaRPr lang="ru-RU" dirty="0" smtClean="0"/>
          </a:p>
          <a:p>
            <a:pPr algn="just"/>
            <a:r>
              <a:rPr lang="ru-RU" i="1" dirty="0" smtClean="0"/>
              <a:t>посещение уроков с целью изучения объективности оценивания учащихся при устных ответах;</a:t>
            </a:r>
            <a:endParaRPr lang="ru-RU" dirty="0" smtClean="0"/>
          </a:p>
          <a:p>
            <a:pPr algn="just"/>
            <a:r>
              <a:rPr lang="ru-RU" i="1" dirty="0" smtClean="0"/>
              <a:t>изучение критериев учителя при оценивании письменных работ учащихся, соблюдение единых критериев оценивания;</a:t>
            </a:r>
            <a:endParaRPr lang="ru-RU" dirty="0" smtClean="0"/>
          </a:p>
          <a:p>
            <a:r>
              <a:rPr lang="ru-RU" i="1" dirty="0" smtClean="0"/>
              <a:t>организация курсовой подготовки учителя;</a:t>
            </a:r>
            <a:endParaRPr lang="ru-RU" dirty="0" smtClean="0"/>
          </a:p>
          <a:p>
            <a:pPr algn="just"/>
            <a:r>
              <a:rPr lang="ru-RU" i="1" dirty="0" smtClean="0"/>
              <a:t>привлечение к контролю за проведением диагностических работ внешних специалистов с целью обеспечения  объективности процедуры, исключения списывания, неоправданного завышения результатов.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476672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Анализ объективности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24073052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6120680" cy="795338"/>
          </a:xfrm>
        </p:spPr>
        <p:txBody>
          <a:bodyPr/>
          <a:lstStyle/>
          <a:p>
            <a:pPr eaLnBrk="1" hangingPunct="1"/>
            <a:r>
              <a:rPr lang="ru-RU" sz="3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Анализ результатов ВПР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7815212" cy="4874314"/>
          </a:xfrm>
        </p:spPr>
        <p:txBody>
          <a:bodyPr rtlCol="0">
            <a:noAutofit/>
          </a:bodyPr>
          <a:lstStyle/>
          <a:p>
            <a:pPr algn="ctr">
              <a:buNone/>
            </a:pPr>
            <a:r>
              <a:rPr lang="ru-RU" sz="2400" b="1" i="1" dirty="0">
                <a:solidFill>
                  <a:srgbClr val="7030A0"/>
                </a:solidFill>
              </a:rPr>
              <a:t>Общая схема анализа предметных результатов</a:t>
            </a:r>
          </a:p>
          <a:p>
            <a:pPr>
              <a:buNone/>
            </a:pPr>
            <a:endParaRPr lang="ru-RU" sz="2400" i="1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1) Распределение групп баллов в %; </a:t>
            </a:r>
          </a:p>
          <a:p>
            <a:pPr algn="just">
              <a:buNone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2)Распределение первичных баллов (общая гистограмма);</a:t>
            </a:r>
          </a:p>
          <a:p>
            <a:pPr algn="just">
              <a:buNone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3)Выполнение заданий по учебному предмету группами учащихся (в % от числа участников);</a:t>
            </a:r>
          </a:p>
          <a:p>
            <a:pPr algn="just">
              <a:buNone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4)Достижение планируемых результатов по предмету (работа с обобщенным планом варианта КИМ);</a:t>
            </a:r>
          </a:p>
          <a:p>
            <a:pPr algn="just">
              <a:buNone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5)Выявление проблемных зон, принятие управленческих решений.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 pitchFamily="18" charset="2"/>
              <a:buAutoNum type="arabicParenR"/>
              <a:defRPr/>
            </a:pPr>
            <a:endParaRPr lang="ru-RU" sz="4000" b="1" dirty="0" smtClean="0"/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4000" b="1" dirty="0" smtClean="0"/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3200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714375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1) Распределение групп баллов в % 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 pitchFamily="18" charset="2"/>
              <a:buAutoNum type="arabicParenR"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862161118"/>
              </p:ext>
            </p:extLst>
          </p:nvPr>
        </p:nvGraphicFramePr>
        <p:xfrm>
          <a:off x="539552" y="2132856"/>
          <a:ext cx="7786742" cy="4526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6120680" cy="795338"/>
          </a:xfrm>
        </p:spPr>
        <p:txBody>
          <a:bodyPr/>
          <a:lstStyle/>
          <a:p>
            <a:pPr eaLnBrk="1" hangingPunct="1"/>
            <a:r>
              <a:rPr lang="ru-RU" sz="3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Анализ результатов ВПР</a:t>
            </a:r>
          </a:p>
        </p:txBody>
      </p:sp>
    </p:spTree>
    <p:extLst>
      <p:ext uri="{BB962C8B-B14F-4D97-AF65-F5344CB8AC3E}">
        <p14:creationId xmlns:p14="http://schemas.microsoft.com/office/powerpoint/2010/main" val="162382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500063" y="1214438"/>
            <a:ext cx="8229600" cy="54165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b="1" smtClean="0"/>
          </a:p>
          <a:p>
            <a:pPr eaLnBrk="1" hangingPunct="1">
              <a:buFont typeface="Wingdings 2" pitchFamily="18" charset="2"/>
              <a:buNone/>
            </a:pPr>
            <a:endParaRPr lang="ru-RU" b="1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213" y="2132856"/>
            <a:ext cx="9458326" cy="459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Прямоугольник 4"/>
          <p:cNvSpPr>
            <a:spLocks noChangeArrowheads="1"/>
          </p:cNvSpPr>
          <p:nvPr/>
        </p:nvSpPr>
        <p:spPr bwMode="auto">
          <a:xfrm>
            <a:off x="398537" y="1400175"/>
            <a:ext cx="6057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2) Общая гистограмма первичных баллов</a:t>
            </a:r>
            <a:endParaRPr lang="ru-RU" sz="2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6120680" cy="795338"/>
          </a:xfrm>
        </p:spPr>
        <p:txBody>
          <a:bodyPr/>
          <a:lstStyle/>
          <a:p>
            <a:pPr eaLnBrk="1" hangingPunct="1"/>
            <a:r>
              <a:rPr lang="ru-RU" sz="3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Анализ результатов ВПР</a:t>
            </a:r>
          </a:p>
        </p:txBody>
      </p:sp>
    </p:spTree>
    <p:extLst>
      <p:ext uri="{BB962C8B-B14F-4D97-AF65-F5344CB8AC3E}">
        <p14:creationId xmlns:p14="http://schemas.microsoft.com/office/powerpoint/2010/main" val="391125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Прямоугольник 5"/>
          <p:cNvSpPr>
            <a:spLocks noChangeArrowheads="1"/>
          </p:cNvSpPr>
          <p:nvPr/>
        </p:nvSpPr>
        <p:spPr bwMode="auto">
          <a:xfrm>
            <a:off x="422523" y="1412776"/>
            <a:ext cx="81359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Выполнение заданий по учебному предмету группами учащихся (в % от числа участников)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462503"/>
              </p:ext>
            </p:extLst>
          </p:nvPr>
        </p:nvGraphicFramePr>
        <p:xfrm>
          <a:off x="706810" y="2204864"/>
          <a:ext cx="7848600" cy="378110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089150"/>
                <a:gridCol w="1008062"/>
                <a:gridCol w="635000"/>
                <a:gridCol w="476250"/>
                <a:gridCol w="477838"/>
                <a:gridCol w="633412"/>
                <a:gridCol w="631825"/>
                <a:gridCol w="633413"/>
                <a:gridCol w="631825"/>
                <a:gridCol w="631825"/>
              </a:tblGrid>
              <a:tr h="254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Количество участников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1K1</a:t>
                      </a:r>
                      <a:endParaRPr lang="ru-RU" sz="1600" b="1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1K2</a:t>
                      </a:r>
                      <a:endParaRPr lang="ru-RU" sz="1600" b="1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1K3</a:t>
                      </a:r>
                      <a:endParaRPr lang="ru-RU" sz="1600" b="1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2K1</a:t>
                      </a:r>
                      <a:endParaRPr lang="ru-RU" sz="1600" b="1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2K2</a:t>
                      </a:r>
                      <a:endParaRPr lang="ru-RU" sz="1600" b="1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2K3</a:t>
                      </a:r>
                      <a:endParaRPr lang="ru-RU" sz="1600" b="1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2K4</a:t>
                      </a:r>
                      <a:endParaRPr lang="ru-RU" sz="1600" b="1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600" b="1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  <a:tr h="611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1600" b="1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600" b="1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1600" b="1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600" b="1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600" b="1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600" b="1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600" b="1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1600" b="1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МБОУ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2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/>
                        <a:t>39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2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/>
                        <a:t>53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2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/>
                        <a:t>95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2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/>
                        <a:t>26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2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/>
                        <a:t>63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2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/>
                        <a:t>16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2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600"/>
                        <a:t>0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2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600"/>
                        <a:t>68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Ср. % вып. уч. гр. баллов "2"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43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57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100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43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57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14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0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57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Ср. % вып. уч. гр. баллов "3"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91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100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100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64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91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55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0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91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Ср. % вып. уч. гр. баллов "4"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100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100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100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100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100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100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0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100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Ср. % </a:t>
                      </a: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вып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</a:t>
                      </a: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уч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гр. баллов "5"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0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0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0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0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0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0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0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0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6120680" cy="795338"/>
          </a:xfrm>
        </p:spPr>
        <p:txBody>
          <a:bodyPr/>
          <a:lstStyle/>
          <a:p>
            <a:pPr eaLnBrk="1" hangingPunct="1"/>
            <a:r>
              <a:rPr lang="ru-RU" sz="3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Анализ результатов ВПР</a:t>
            </a:r>
          </a:p>
        </p:txBody>
      </p:sp>
    </p:spTree>
    <p:extLst>
      <p:ext uri="{BB962C8B-B14F-4D97-AF65-F5344CB8AC3E}">
        <p14:creationId xmlns:p14="http://schemas.microsoft.com/office/powerpoint/2010/main" val="301975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357436" y="1628800"/>
            <a:ext cx="8305800" cy="568325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Средний % выполнения заданий группами учащихся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498632"/>
              </p:ext>
            </p:extLst>
          </p:nvPr>
        </p:nvGraphicFramePr>
        <p:xfrm>
          <a:off x="419035" y="2348880"/>
          <a:ext cx="8305929" cy="3666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1763688" y="404664"/>
            <a:ext cx="6120680" cy="7953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2400" b="1" kern="1200">
                <a:solidFill>
                  <a:srgbClr val="00B0F0"/>
                </a:solidFill>
                <a:effectLst>
                  <a:reflection blurRad="12700" stA="18000" endPos="45500" dist="381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Анализ результатов ВПР</a:t>
            </a:r>
            <a:endParaRPr lang="ru-RU" sz="32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762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229600" cy="556096"/>
          </a:xfrm>
        </p:spPr>
        <p:txBody>
          <a:bodyPr>
            <a:normAutofit/>
          </a:bodyPr>
          <a:lstStyle/>
          <a:p>
            <a:pPr marL="273050" lvl="1" indent="-273050" eaLnBrk="1" hangingPunct="1"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4) Достижение планируемых результатов по предмету</a:t>
            </a:r>
          </a:p>
          <a:p>
            <a:pPr eaLnBrk="1" hangingPunct="1">
              <a:buFont typeface="Wingdings 2" pitchFamily="18" charset="2"/>
              <a:buNone/>
            </a:pPr>
            <a:endParaRPr lang="ru-RU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28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972258"/>
              </p:ext>
            </p:extLst>
          </p:nvPr>
        </p:nvGraphicFramePr>
        <p:xfrm>
          <a:off x="611188" y="1916113"/>
          <a:ext cx="8247092" cy="400653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03227"/>
                <a:gridCol w="3635677"/>
                <a:gridCol w="874488"/>
                <a:gridCol w="874487"/>
                <a:gridCol w="667082"/>
                <a:gridCol w="672049"/>
                <a:gridCol w="613947"/>
                <a:gridCol w="506135"/>
              </a:tblGrid>
              <a:tr h="6842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Блоки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выпускник научится / получит возможность научиться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Макс. балл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Средний % выполнения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2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 школе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«2»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«3»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«4»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«5»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Умение выполнять арифметические действия с числами и числовыми выражениями.  …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2-0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0%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1-1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1-2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1-0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7%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Умение выполнять арифметические действия с числами и числовыми выражениями.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8479" name="TextBox 7"/>
          <p:cNvSpPr txBox="1">
            <a:spLocks noChangeArrowheads="1"/>
          </p:cNvSpPr>
          <p:nvPr/>
        </p:nvSpPr>
        <p:spPr bwMode="auto">
          <a:xfrm>
            <a:off x="250825" y="5932488"/>
            <a:ext cx="88931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Ср.% = (сумма всех баллов, набранных участниками группы) / (количество участников * максимальный балл)*100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6120680" cy="795338"/>
          </a:xfrm>
        </p:spPr>
        <p:txBody>
          <a:bodyPr/>
          <a:lstStyle/>
          <a:p>
            <a:pPr eaLnBrk="1" hangingPunct="1"/>
            <a:r>
              <a:rPr lang="ru-RU" sz="3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Анализ результатов ВПР</a:t>
            </a:r>
          </a:p>
        </p:txBody>
      </p:sp>
    </p:spTree>
    <p:extLst>
      <p:ext uri="{BB962C8B-B14F-4D97-AF65-F5344CB8AC3E}">
        <p14:creationId xmlns:p14="http://schemas.microsoft.com/office/powerpoint/2010/main" val="179734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5720" y="1500174"/>
            <a:ext cx="4429156" cy="50251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u="sng" dirty="0" smtClean="0">
                <a:solidFill>
                  <a:srgbClr val="002060"/>
                </a:solidFill>
                <a:latin typeface="+mj-lt"/>
              </a:rPr>
              <a:t>Анализ</a:t>
            </a:r>
            <a:endParaRPr lang="ru-RU" sz="2200" b="1" u="sng" dirty="0">
              <a:solidFill>
                <a:srgbClr val="002060"/>
              </a:solidFill>
              <a:latin typeface="+mj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данных об уровне образовательных достижений обучающихся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данных об уровне квалификации педагогических работников 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результатов ранее проводившихся проверок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информации и документов, которые размещены на официальном сайте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обращений граждан</a:t>
            </a:r>
            <a:endParaRPr lang="ru-RU" sz="2200" b="1" i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000" b="1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4283968" y="1305965"/>
            <a:ext cx="949909" cy="905517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18"/>
          <p:cNvSpPr txBox="1">
            <a:spLocks noChangeArrowheads="1"/>
          </p:cNvSpPr>
          <p:nvPr/>
        </p:nvSpPr>
        <p:spPr bwMode="auto">
          <a:xfrm>
            <a:off x="1357290" y="238498"/>
            <a:ext cx="7786710" cy="95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8" rIns="68576" bIns="3428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Система сопровождения образовательной организации  в рамках контроля качества образования</a:t>
            </a:r>
            <a:endParaRPr lang="ru-RU" altLang="ru-RU" sz="24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29256" y="1214422"/>
            <a:ext cx="3500462" cy="714381"/>
          </a:xfrm>
          <a:prstGeom prst="round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kern="1200" dirty="0" smtClean="0">
                <a:solidFill>
                  <a:srgbClr val="FFFFFF"/>
                </a:solidFill>
              </a:rPr>
              <a:t>Определение категории риска</a:t>
            </a:r>
            <a:endParaRPr lang="ru-RU" sz="2000" b="1" kern="1200" dirty="0">
              <a:solidFill>
                <a:srgbClr val="FFFFFF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29256" y="2000240"/>
            <a:ext cx="3500462" cy="1001533"/>
          </a:xfrm>
          <a:prstGeom prst="round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kern="1200" dirty="0" smtClean="0">
                <a:solidFill>
                  <a:srgbClr val="FFFFFF"/>
                </a:solidFill>
              </a:rPr>
              <a:t>Включение в план проверок</a:t>
            </a:r>
          </a:p>
          <a:p>
            <a:pPr algn="ctr"/>
            <a:r>
              <a:rPr lang="ru-RU" sz="2000" b="1" dirty="0" smtClean="0">
                <a:solidFill>
                  <a:srgbClr val="FFFFFF"/>
                </a:solidFill>
              </a:rPr>
              <a:t>Проведение проверки</a:t>
            </a:r>
            <a:endParaRPr lang="ru-RU" sz="2000" b="1" kern="1200" dirty="0">
              <a:solidFill>
                <a:srgbClr val="FFFFFF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29256" y="3143248"/>
            <a:ext cx="3500462" cy="930095"/>
          </a:xfrm>
          <a:prstGeom prst="round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kern="1200" dirty="0" smtClean="0">
                <a:solidFill>
                  <a:srgbClr val="FFFFFF"/>
                </a:solidFill>
              </a:rPr>
              <a:t>Совместная работа по выявлению проблемных зон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29256" y="4214818"/>
            <a:ext cx="3500462" cy="1428760"/>
          </a:xfrm>
          <a:prstGeom prst="round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kern="1200" dirty="0" smtClean="0">
                <a:solidFill>
                  <a:srgbClr val="FFFFFF"/>
                </a:solidFill>
              </a:rPr>
              <a:t>Помощь в  разработке и реализации  комплексного плана мероприятий по обеспечению качества образования</a:t>
            </a:r>
            <a:endParaRPr lang="ru-RU" sz="2000" b="1" kern="1200" dirty="0">
              <a:solidFill>
                <a:srgbClr val="FFFFFF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29256" y="5786454"/>
            <a:ext cx="3571900" cy="928694"/>
          </a:xfrm>
          <a:prstGeom prst="round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kern="1200" dirty="0" smtClean="0">
                <a:solidFill>
                  <a:srgbClr val="FFFFFF"/>
                </a:solidFill>
              </a:rPr>
              <a:t>Поэтапный  анализ реализации комплексного плана</a:t>
            </a:r>
            <a:endParaRPr lang="ru-RU" sz="2000" b="1" kern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25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76672"/>
            <a:ext cx="7983936" cy="6206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Анализ результатов </a:t>
            </a: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оценочных процедур</a:t>
            </a:r>
            <a:endParaRPr lang="ru-RU" sz="32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4754" name="Picture 2" descr="E:\для Балахонова\Казань 2018\на 15.10\ВПР 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30000"/>
          </a:blip>
          <a:srcRect l="9519" t="4433" r="4813" b="50123"/>
          <a:stretch>
            <a:fillRect/>
          </a:stretch>
        </p:blipFill>
        <p:spPr bwMode="auto">
          <a:xfrm>
            <a:off x="0" y="1285860"/>
            <a:ext cx="4328096" cy="328614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74756" name="Picture 4" descr="E:\для Балахонова\Казань 2018\на 15.10\ГИА 9.jpg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 l="12316" t="4544" r="4963" b="28167"/>
          <a:stretch>
            <a:fillRect/>
          </a:stretch>
        </p:blipFill>
        <p:spPr bwMode="auto">
          <a:xfrm>
            <a:off x="2714612" y="1714488"/>
            <a:ext cx="4214842" cy="471490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74757" name="Picture 5" descr="E:\для Балахонова\Казань 2018\на 15.10\ГИА  11.jpg"/>
          <p:cNvPicPr>
            <a:picLocks noChangeAspect="1" noChangeArrowheads="1"/>
          </p:cNvPicPr>
          <p:nvPr/>
        </p:nvPicPr>
        <p:blipFill>
          <a:blip r:embed="rId4" cstate="print">
            <a:lum bright="-20000" contrast="30000"/>
          </a:blip>
          <a:srcRect l="10841" t="3712" b="18339"/>
          <a:stretch>
            <a:fillRect/>
          </a:stretch>
        </p:blipFill>
        <p:spPr bwMode="auto">
          <a:xfrm>
            <a:off x="5400677" y="2071678"/>
            <a:ext cx="3743323" cy="450059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8175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6206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Анализ результатов ВПР – 11 класс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66317"/>
            <a:ext cx="8229600" cy="5257800"/>
          </a:xfrm>
        </p:spPr>
        <p:txBody>
          <a:bodyPr rtlCol="0"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схема анализа предметных результатов</a:t>
            </a:r>
          </a:p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1) Общая гистограмма распределения участников ВПР по первичным баллам</a:t>
            </a:r>
          </a:p>
          <a:p>
            <a:pPr>
              <a:buNone/>
            </a:pPr>
            <a:r>
              <a:rPr lang="ru-RU" sz="2800" dirty="0" smtClean="0"/>
              <a:t>2) Выполнение заданий по учебному предмету группами учащихся (в % от числа участников).  Информация, содержащаяся в анализе результатов ВПР, для каждого предметы свои группы баллов.</a:t>
            </a:r>
          </a:p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3) Достижение планируемых результатов по предмету (работа с обобщенным планом варианта КИМ) </a:t>
            </a: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</a:t>
            </a: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fipi</a:t>
            </a: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</a:t>
            </a: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marL="342900" lvl="1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31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6735663" cy="71435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Анализ результатов ГИА-9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84784"/>
            <a:ext cx="8229600" cy="5184575"/>
          </a:xfrm>
        </p:spPr>
        <p:txBody>
          <a:bodyPr rtlCol="0">
            <a:normAutofit fontScale="40000" lnSpcReduction="20000"/>
          </a:bodyPr>
          <a:lstStyle/>
          <a:p>
            <a:pPr marL="571500" indent="-571500">
              <a:buAutoNum type="romanUcPeriod"/>
            </a:pPr>
            <a:r>
              <a:rPr lang="ru-RU" sz="7000" dirty="0" smtClean="0">
                <a:solidFill>
                  <a:srgbClr val="0070C0"/>
                </a:solidFill>
              </a:rPr>
              <a:t>Самооценка объективности полученных результатов</a:t>
            </a:r>
          </a:p>
          <a:p>
            <a:pPr algn="just">
              <a:buNone/>
            </a:pPr>
            <a:r>
              <a:rPr lang="en-US" sz="7000" dirty="0" smtClean="0"/>
              <a:t>II.</a:t>
            </a:r>
            <a:r>
              <a:rPr lang="ru-RU" sz="7000" dirty="0" smtClean="0"/>
              <a:t> Динамика выбора учебных предметов выпускниками 9-х классов с учетом реализуемых профилей обучения</a:t>
            </a:r>
          </a:p>
          <a:p>
            <a:pPr algn="just">
              <a:buNone/>
            </a:pPr>
            <a:r>
              <a:rPr lang="en-US" sz="7000" dirty="0" smtClean="0">
                <a:solidFill>
                  <a:srgbClr val="0070C0"/>
                </a:solidFill>
              </a:rPr>
              <a:t>III. </a:t>
            </a:r>
            <a:r>
              <a:rPr lang="ru-RU" sz="7000" dirty="0" smtClean="0">
                <a:solidFill>
                  <a:srgbClr val="0070C0"/>
                </a:solidFill>
              </a:rPr>
              <a:t>Анализ достижений выпускников, получивших  аттестаты с отличием</a:t>
            </a:r>
            <a:endParaRPr lang="en-US" sz="7000" dirty="0" smtClean="0">
              <a:solidFill>
                <a:srgbClr val="0070C0"/>
              </a:solidFill>
            </a:endParaRPr>
          </a:p>
          <a:p>
            <a:pPr algn="just">
              <a:buNone/>
            </a:pPr>
            <a:r>
              <a:rPr lang="en-US" sz="7000" u="sng" dirty="0" smtClean="0"/>
              <a:t>IV. </a:t>
            </a:r>
            <a:r>
              <a:rPr lang="ru-RU" sz="7000" u="sng" dirty="0" smtClean="0"/>
              <a:t>Общая схема анализа</a:t>
            </a:r>
            <a:r>
              <a:rPr lang="en-US" sz="7000" u="sng" dirty="0" smtClean="0"/>
              <a:t> </a:t>
            </a:r>
            <a:r>
              <a:rPr lang="ru-RU" sz="7000" u="sng" dirty="0" smtClean="0"/>
              <a:t>предметных результатов</a:t>
            </a:r>
            <a:endParaRPr lang="ru-RU" sz="7000" dirty="0" smtClean="0"/>
          </a:p>
          <a:p>
            <a:pPr>
              <a:buNone/>
            </a:pPr>
            <a:r>
              <a:rPr lang="ru-RU" sz="7000" dirty="0" smtClean="0"/>
              <a:t>1.Распределение групп баллов в %; </a:t>
            </a:r>
          </a:p>
          <a:p>
            <a:pPr>
              <a:buNone/>
            </a:pPr>
            <a:r>
              <a:rPr lang="ru-RU" sz="7000" dirty="0" smtClean="0"/>
              <a:t>2.Распределение первичных баллов (общая гистограмма);</a:t>
            </a:r>
          </a:p>
          <a:p>
            <a:pPr>
              <a:buNone/>
            </a:pPr>
            <a:r>
              <a:rPr lang="ru-RU" sz="7000" dirty="0" smtClean="0"/>
              <a:t>3.Выполнение заданий по учебному предмету группами учащихся (в % от числа участников);</a:t>
            </a:r>
          </a:p>
          <a:p>
            <a:pPr marL="342900" lvl="1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14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29209"/>
          </a:xfrm>
        </p:spPr>
        <p:txBody>
          <a:bodyPr rtlCol="0"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4.Достижение планируемых результатов по предмету (работа с обобщенным планом варианта КИМ);</a:t>
            </a:r>
          </a:p>
          <a:p>
            <a:pPr algn="just">
              <a:buNone/>
            </a:pPr>
            <a:r>
              <a:rPr lang="ru-RU" dirty="0" smtClean="0"/>
              <a:t>5.Выявление проблемных зон, принятие управленческих решений</a:t>
            </a:r>
            <a:endParaRPr lang="en-US" dirty="0" smtClean="0"/>
          </a:p>
          <a:p>
            <a:pPr algn="just">
              <a:buNone/>
            </a:pPr>
            <a:r>
              <a:rPr lang="ru-RU" dirty="0" smtClean="0"/>
              <a:t>6.Меры методической поддержки изучения учебного предмета  в текущем учебном</a:t>
            </a:r>
          </a:p>
          <a:p>
            <a:pPr algn="just">
              <a:buNone/>
            </a:pPr>
            <a:r>
              <a:rPr lang="ru-RU" dirty="0" smtClean="0"/>
              <a:t>7.Предложения по совершенствованию методики обучения учащихся с учетом выявленных проблемных элементов содержания  на следующий учебный год</a:t>
            </a:r>
          </a:p>
          <a:p>
            <a:pPr marL="342900" lvl="1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6735663" cy="71435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Анализ результатов ГИА-9</a:t>
            </a:r>
          </a:p>
        </p:txBody>
      </p:sp>
    </p:spTree>
    <p:extLst>
      <p:ext uri="{BB962C8B-B14F-4D97-AF65-F5344CB8AC3E}">
        <p14:creationId xmlns:p14="http://schemas.microsoft.com/office/powerpoint/2010/main" val="91898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6696744" cy="72008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Анализ результатов ГИА – 11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484784"/>
            <a:ext cx="8229600" cy="4916016"/>
          </a:xfrm>
        </p:spPr>
        <p:txBody>
          <a:bodyPr rtlCol="0">
            <a:normAutofit fontScale="77500" lnSpcReduction="20000"/>
          </a:bodyPr>
          <a:lstStyle/>
          <a:p>
            <a:pPr marL="571500" indent="-571500">
              <a:buAutoNum type="romanUcPeriod"/>
            </a:pPr>
            <a:r>
              <a:rPr lang="ru-RU" sz="2800" b="1" i="1" u="sng" dirty="0" smtClean="0"/>
              <a:t>Анализ результатов сочинения</a:t>
            </a:r>
          </a:p>
          <a:p>
            <a:pPr>
              <a:buNone/>
            </a:pPr>
            <a:r>
              <a:rPr lang="en-US" sz="2800" b="1" i="1" dirty="0" smtClean="0"/>
              <a:t>II. </a:t>
            </a:r>
            <a:r>
              <a:rPr lang="ru-RU" sz="2800" b="1" i="1" dirty="0" smtClean="0"/>
              <a:t>Динамика выбора учебных предметов выпускниками 11-х классов с учетом  реализуемых профилей обучения</a:t>
            </a:r>
            <a:endParaRPr lang="ru-RU" sz="2800" b="1" dirty="0" smtClean="0"/>
          </a:p>
          <a:p>
            <a:pPr>
              <a:buNone/>
            </a:pPr>
            <a:r>
              <a:rPr lang="en-US" sz="2800" b="1" i="1" dirty="0" smtClean="0"/>
              <a:t>III. </a:t>
            </a:r>
            <a:r>
              <a:rPr lang="ru-RU" sz="2800" b="1" i="1" dirty="0" smtClean="0"/>
              <a:t>Анализ достижений выпускников, получивших медали</a:t>
            </a:r>
            <a:endParaRPr lang="ru-RU" sz="2800" b="1" i="1" u="sng" dirty="0" smtClean="0"/>
          </a:p>
          <a:p>
            <a:pPr>
              <a:buNone/>
            </a:pPr>
            <a:r>
              <a:rPr lang="en-US" sz="2800" b="1" i="1" u="sng" dirty="0" smtClean="0"/>
              <a:t>IV. </a:t>
            </a:r>
            <a:r>
              <a:rPr lang="ru-RU" sz="2800" b="1" i="1" u="sng" dirty="0" smtClean="0"/>
              <a:t>Общая схема</a:t>
            </a:r>
            <a:r>
              <a:rPr lang="en-US" sz="2800" b="1" i="1" u="sng" dirty="0" smtClean="0"/>
              <a:t> </a:t>
            </a:r>
            <a:r>
              <a:rPr lang="ru-RU" sz="2800" b="1" i="1" u="sng" dirty="0" smtClean="0"/>
              <a:t>анализа предметных результатов</a:t>
            </a:r>
            <a:endParaRPr lang="ru-RU" sz="2800" dirty="0" smtClean="0"/>
          </a:p>
          <a:p>
            <a:pPr>
              <a:buNone/>
            </a:pPr>
            <a:r>
              <a:rPr lang="ru-RU" sz="2800" i="1" dirty="0" smtClean="0"/>
              <a:t>1) Распределение групп тестовых баллов (общая таблица для всех предметов)</a:t>
            </a:r>
            <a:endParaRPr lang="ru-RU" sz="2800" dirty="0" smtClean="0"/>
          </a:p>
          <a:p>
            <a:pPr lvl="0">
              <a:buNone/>
            </a:pPr>
            <a:r>
              <a:rPr lang="ru-RU" sz="2800" i="1" dirty="0" smtClean="0"/>
              <a:t>Группа 1 (ниже мин. балла) </a:t>
            </a:r>
            <a:endParaRPr lang="ru-RU" sz="2800" dirty="0" smtClean="0"/>
          </a:p>
          <a:p>
            <a:pPr lvl="0">
              <a:buNone/>
            </a:pPr>
            <a:r>
              <a:rPr lang="ru-RU" sz="2800" i="1" dirty="0" smtClean="0"/>
              <a:t>Группа 2 (от минимального до 60 ТБ) </a:t>
            </a:r>
            <a:endParaRPr lang="ru-RU" sz="2800" dirty="0" smtClean="0"/>
          </a:p>
          <a:p>
            <a:pPr lvl="0">
              <a:buNone/>
            </a:pPr>
            <a:r>
              <a:rPr lang="ru-RU" sz="2800" i="1" dirty="0" smtClean="0"/>
              <a:t>Группа 3 (61-80 ТБ) </a:t>
            </a:r>
            <a:endParaRPr lang="ru-RU" sz="2800" dirty="0" smtClean="0"/>
          </a:p>
          <a:p>
            <a:pPr lvl="0">
              <a:buNone/>
            </a:pPr>
            <a:r>
              <a:rPr lang="ru-RU" sz="2800" i="1" dirty="0" smtClean="0"/>
              <a:t>Группа 4 (81-100 ТБ)</a:t>
            </a:r>
            <a:endParaRPr lang="ru-RU" sz="2800" dirty="0" smtClean="0"/>
          </a:p>
          <a:p>
            <a:pPr>
              <a:buNone/>
            </a:pPr>
            <a:r>
              <a:rPr lang="ru-RU" sz="2800" i="1" dirty="0" smtClean="0"/>
              <a:t>2)Общая гистограмма распределения участников ЕГЭ по тестовым баллам</a:t>
            </a:r>
            <a:endParaRPr lang="ru-RU" sz="2800" dirty="0" smtClean="0"/>
          </a:p>
          <a:p>
            <a:pPr>
              <a:buNone/>
            </a:pPr>
            <a:r>
              <a:rPr lang="ru-RU" sz="2800" i="1" dirty="0" smtClean="0"/>
              <a:t>3) )Диапазон тестовых баллов по предмету (анализ результатов ТБ1 и ТБ2)</a:t>
            </a:r>
            <a:endParaRPr lang="ru-RU" sz="2800" dirty="0" smtClean="0"/>
          </a:p>
          <a:p>
            <a:pPr marL="342900" lvl="1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69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556792"/>
            <a:ext cx="8229600" cy="4844008"/>
          </a:xfrm>
        </p:spPr>
        <p:txBody>
          <a:bodyPr rtlCol="0">
            <a:normAutofit fontScale="92500"/>
          </a:bodyPr>
          <a:lstStyle/>
          <a:p>
            <a:pPr>
              <a:buNone/>
            </a:pPr>
            <a:r>
              <a:rPr lang="ru-RU" sz="2800" i="1" dirty="0" smtClean="0"/>
              <a:t>4) Выполнение заданий по учебному предмету группами учащихся (в % от числа участников)</a:t>
            </a:r>
            <a:endParaRPr lang="ru-RU" sz="2800" dirty="0" smtClean="0"/>
          </a:p>
          <a:p>
            <a:pPr>
              <a:buNone/>
            </a:pPr>
            <a:r>
              <a:rPr lang="ru-RU" sz="2800" i="1" dirty="0" smtClean="0"/>
              <a:t>5) Анализ результатов выполнения отдельных заданий или групп заданий (работа с обобщенным планом варианта КИМ) </a:t>
            </a:r>
            <a:r>
              <a:rPr lang="ru-RU" sz="2800" i="1" dirty="0" smtClean="0">
                <a:solidFill>
                  <a:srgbClr val="0070C0"/>
                </a:solidFill>
              </a:rPr>
              <a:t>(</a:t>
            </a:r>
            <a:r>
              <a:rPr lang="en-US" sz="2800" i="1" dirty="0" smtClean="0">
                <a:solidFill>
                  <a:srgbClr val="0070C0"/>
                </a:solidFill>
              </a:rPr>
              <a:t>http</a:t>
            </a:r>
            <a:r>
              <a:rPr lang="ru-RU" sz="2800" i="1" dirty="0" smtClean="0">
                <a:solidFill>
                  <a:srgbClr val="0070C0"/>
                </a:solidFill>
              </a:rPr>
              <a:t>://</a:t>
            </a:r>
            <a:r>
              <a:rPr lang="en-US" sz="2800" i="1" dirty="0" smtClean="0">
                <a:solidFill>
                  <a:srgbClr val="0070C0"/>
                </a:solidFill>
              </a:rPr>
              <a:t>www</a:t>
            </a:r>
            <a:r>
              <a:rPr lang="ru-RU" sz="2800" i="1" dirty="0" smtClean="0">
                <a:solidFill>
                  <a:srgbClr val="0070C0"/>
                </a:solidFill>
              </a:rPr>
              <a:t>.</a:t>
            </a:r>
            <a:r>
              <a:rPr lang="en-US" sz="2800" i="1" dirty="0" err="1" smtClean="0">
                <a:solidFill>
                  <a:srgbClr val="0070C0"/>
                </a:solidFill>
              </a:rPr>
              <a:t>fipi</a:t>
            </a:r>
            <a:r>
              <a:rPr lang="ru-RU" sz="2800" i="1" dirty="0" smtClean="0">
                <a:solidFill>
                  <a:srgbClr val="0070C0"/>
                </a:solidFill>
              </a:rPr>
              <a:t>.</a:t>
            </a:r>
            <a:r>
              <a:rPr lang="en-US" sz="2800" i="1" dirty="0" err="1" smtClean="0">
                <a:solidFill>
                  <a:srgbClr val="0070C0"/>
                </a:solidFill>
              </a:rPr>
              <a:t>ru</a:t>
            </a:r>
            <a:r>
              <a:rPr lang="ru-RU" sz="2800" i="1" dirty="0" smtClean="0">
                <a:solidFill>
                  <a:srgbClr val="0070C0"/>
                </a:solidFill>
              </a:rPr>
              <a:t>) </a:t>
            </a:r>
            <a:endParaRPr lang="ru-RU" sz="2800" dirty="0" smtClean="0">
              <a:solidFill>
                <a:srgbClr val="0070C0"/>
              </a:solidFill>
            </a:endParaRPr>
          </a:p>
          <a:p>
            <a:pPr algn="just">
              <a:buNone/>
            </a:pPr>
            <a:r>
              <a:rPr lang="ru-RU" sz="2800" i="1" dirty="0" smtClean="0"/>
              <a:t>8)Меры методической поддержки изучения учебного предмета  в текущем учебном</a:t>
            </a:r>
            <a:endParaRPr lang="ru-RU" sz="2800" dirty="0" smtClean="0"/>
          </a:p>
          <a:p>
            <a:pPr algn="just">
              <a:buNone/>
            </a:pPr>
            <a:r>
              <a:rPr lang="ru-RU" sz="2800" i="1" dirty="0" smtClean="0"/>
              <a:t>9)Предложения по совершенствованию методики обучения учащихся с учетом выявленных проблемных элементов содержания  на следующий учебный год</a:t>
            </a:r>
            <a:endParaRPr lang="ru-RU" sz="2800" dirty="0" smtClean="0"/>
          </a:p>
          <a:p>
            <a:pPr marL="342900" lvl="1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6696744" cy="72008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Анализ результатов ГИА – 11</a:t>
            </a:r>
          </a:p>
        </p:txBody>
      </p:sp>
    </p:spTree>
    <p:extLst>
      <p:ext uri="{BB962C8B-B14F-4D97-AF65-F5344CB8AC3E}">
        <p14:creationId xmlns:p14="http://schemas.microsoft.com/office/powerpoint/2010/main" val="45230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15814"/>
            <a:ext cx="7652966" cy="10969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Диапазон тестовых баллов по математике (профильный уровень)  на ЕГЭ </a:t>
            </a:r>
            <a:br>
              <a:rPr lang="ru-RU" sz="2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ru-RU" sz="28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3592444"/>
              </p:ext>
            </p:extLst>
          </p:nvPr>
        </p:nvGraphicFramePr>
        <p:xfrm>
          <a:off x="467544" y="1697360"/>
          <a:ext cx="8219256" cy="5145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465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3"/>
          <p:cNvSpPr>
            <a:spLocks noGrp="1"/>
          </p:cNvSpPr>
          <p:nvPr>
            <p:ph type="title"/>
          </p:nvPr>
        </p:nvSpPr>
        <p:spPr>
          <a:xfrm>
            <a:off x="914400" y="374451"/>
            <a:ext cx="8229600" cy="777875"/>
          </a:xfrm>
        </p:spPr>
        <p:txBody>
          <a:bodyPr/>
          <a:lstStyle/>
          <a:p>
            <a:pPr eaLnBrk="1" hangingPunct="1"/>
            <a:r>
              <a:rPr lang="ru-RU" sz="2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Результаты выполнения заданий группами участников с различным уровнем подготовки</a:t>
            </a:r>
            <a:br>
              <a:rPr lang="ru-RU" sz="2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 </a:t>
            </a: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72231" y="411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7652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0998897"/>
              </p:ext>
            </p:extLst>
          </p:nvPr>
        </p:nvGraphicFramePr>
        <p:xfrm>
          <a:off x="345281" y="1412776"/>
          <a:ext cx="8453438" cy="463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r:id="rId4" imgW="8455885" imgH="4639458" progId="Excel.Sheet.8">
                  <p:embed/>
                </p:oleObj>
              </mc:Choice>
              <mc:Fallback>
                <p:oleObj r:id="rId4" imgW="8455885" imgH="4639458" progId="Excel.Sheet.8">
                  <p:embed/>
                  <p:pic>
                    <p:nvPicPr>
                      <p:cNvPr id="0" name="Picture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81" y="1412776"/>
                        <a:ext cx="8453438" cy="463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Rectangle 3"/>
          <p:cNvSpPr>
            <a:spLocks noChangeArrowheads="1"/>
          </p:cNvSpPr>
          <p:nvPr/>
        </p:nvSpPr>
        <p:spPr bwMode="auto">
          <a:xfrm>
            <a:off x="72231" y="2897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654" name="TextBox 8"/>
          <p:cNvSpPr txBox="1">
            <a:spLocks noChangeArrowheads="1"/>
          </p:cNvSpPr>
          <p:nvPr/>
        </p:nvSpPr>
        <p:spPr bwMode="auto">
          <a:xfrm>
            <a:off x="1404144" y="6068913"/>
            <a:ext cx="68405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Ср. % вып_1 (ниже мин. балла)           Ср. % вып_3 (61-80 ТБ) 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Ср. % вып_2 (41-60 ТБ)                         Ср. % вып_4 (81-100 ТБ)</a:t>
            </a:r>
          </a:p>
          <a:p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17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/>
          <a:lstStyle/>
          <a:p>
            <a:r>
              <a:rPr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Комплексный план мероприятий по обеспечению качества образования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7BCD0-B82B-482A-A069-106F7801A2E1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0034" y="1256467"/>
            <a:ext cx="807348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Комплексный  план  мероприятий по обеспечению (повышению) качества образования  (форма)</a:t>
            </a:r>
            <a:endParaRPr lang="ru-RU" sz="2000" dirty="0" smtClean="0"/>
          </a:p>
          <a:p>
            <a:r>
              <a:rPr lang="ru-RU" sz="2000" b="1" i="1" dirty="0" smtClean="0"/>
              <a:t> </a:t>
            </a:r>
            <a:endParaRPr lang="ru-RU" sz="2000" dirty="0" smtClean="0"/>
          </a:p>
          <a:p>
            <a:r>
              <a:rPr lang="en-US" sz="2000" b="1" i="1" dirty="0" smtClean="0"/>
              <a:t>I</a:t>
            </a:r>
            <a:r>
              <a:rPr lang="ru-RU" sz="2000" b="1" i="1" dirty="0" smtClean="0"/>
              <a:t>. Задачи</a:t>
            </a:r>
            <a:endParaRPr lang="ru-RU" sz="2000" dirty="0" smtClean="0"/>
          </a:p>
          <a:p>
            <a:r>
              <a:rPr lang="en-US" sz="2000" b="1" i="1" dirty="0" smtClean="0"/>
              <a:t>II</a:t>
            </a:r>
            <a:r>
              <a:rPr lang="ru-RU" sz="2000" b="1" i="1" dirty="0" smtClean="0"/>
              <a:t>.Ожидаемые результаты</a:t>
            </a:r>
            <a:endParaRPr lang="ru-RU" sz="2000" dirty="0" smtClean="0"/>
          </a:p>
          <a:p>
            <a:r>
              <a:rPr lang="en-US" sz="2000" b="1" i="1" dirty="0" smtClean="0"/>
              <a:t>III</a:t>
            </a:r>
            <a:r>
              <a:rPr lang="ru-RU" sz="2000" b="1" i="1" dirty="0" smtClean="0"/>
              <a:t>. Основные направления работы</a:t>
            </a:r>
            <a:endParaRPr lang="ru-RU" sz="2000" dirty="0" smtClean="0"/>
          </a:p>
          <a:p>
            <a:pPr algn="just"/>
            <a:r>
              <a:rPr lang="ru-RU" sz="2000" dirty="0" smtClean="0"/>
              <a:t>1.Меры по повышению объективности  проведения внешних и внутренних оценочных процедур с целью получения достоверных результатов.</a:t>
            </a:r>
          </a:p>
          <a:p>
            <a:pPr algn="just"/>
            <a:r>
              <a:rPr lang="ru-RU" sz="2000" dirty="0" smtClean="0"/>
              <a:t>2.Меры методической поддержки изучения учебного предмета  (по каждому учебному предмету)</a:t>
            </a:r>
          </a:p>
          <a:p>
            <a:pPr algn="just"/>
            <a:r>
              <a:rPr lang="ru-RU" sz="2000" dirty="0" smtClean="0"/>
              <a:t>3. Предложения по совершенствованию методики обучения учащихся с учетом выявленных проблемных элементов содержания  </a:t>
            </a:r>
          </a:p>
          <a:p>
            <a:pPr algn="just"/>
            <a:r>
              <a:rPr lang="ru-RU" sz="2000" dirty="0" smtClean="0"/>
              <a:t>3.1.</a:t>
            </a:r>
            <a:r>
              <a:rPr lang="ru-RU" sz="2000" i="1" dirty="0" smtClean="0"/>
              <a:t> </a:t>
            </a:r>
            <a:r>
              <a:rPr lang="ru-RU" sz="2000" dirty="0" smtClean="0"/>
              <a:t>Рекомендации учителю</a:t>
            </a:r>
          </a:p>
          <a:p>
            <a:pPr algn="just"/>
            <a:r>
              <a:rPr lang="ru-RU" sz="2000" dirty="0" smtClean="0"/>
              <a:t>3.2. Направления работы по ликвидации пробелов знаний у учащихся</a:t>
            </a:r>
          </a:p>
          <a:p>
            <a:pPr algn="just"/>
            <a:r>
              <a:rPr lang="ru-RU" sz="2000" dirty="0" smtClean="0"/>
              <a:t>3.3.  Разработка индивидуальных программ ликвидации пробелов в знаниях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224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5955" y="269776"/>
            <a:ext cx="7211144" cy="1143000"/>
          </a:xfrm>
        </p:spPr>
        <p:txBody>
          <a:bodyPr/>
          <a:lstStyle/>
          <a:p>
            <a:r>
              <a:rPr lang="ru-RU" sz="2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Комплексный план мероприятий по обеспечению качества образования</a:t>
            </a:r>
          </a:p>
        </p:txBody>
      </p:sp>
      <p:pic>
        <p:nvPicPr>
          <p:cNvPr id="69633" name="Picture 1" descr="E:\для Балахонова\Казань 2018\Комплексный план.jp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9728" r="4344" b="15116"/>
          <a:stretch>
            <a:fillRect/>
          </a:stretch>
        </p:blipFill>
        <p:spPr bwMode="auto">
          <a:xfrm>
            <a:off x="609022" y="1556792"/>
            <a:ext cx="3786214" cy="5143536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</p:pic>
      <p:pic>
        <p:nvPicPr>
          <p:cNvPr id="5" name="Рисунок 4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201" t="21282" r="22517" b="12657"/>
          <a:stretch/>
        </p:blipFill>
        <p:spPr bwMode="auto">
          <a:xfrm>
            <a:off x="4354591" y="2531486"/>
            <a:ext cx="4470410" cy="3194147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904747" y="5949280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Обязательное обновление плана ежегодно </a:t>
            </a:r>
            <a:endParaRPr lang="ru-RU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6681" y="1594345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План разрабатывается: </a:t>
            </a:r>
          </a:p>
          <a:p>
            <a:r>
              <a:rPr lang="ru-RU" b="1" dirty="0">
                <a:solidFill>
                  <a:srgbClr val="002060"/>
                </a:solidFill>
              </a:rPr>
              <a:t>	</a:t>
            </a:r>
            <a:r>
              <a:rPr lang="ru-RU" b="1" dirty="0" smtClean="0">
                <a:solidFill>
                  <a:srgbClr val="002060"/>
                </a:solidFill>
              </a:rPr>
              <a:t>от 6 месяцев до 1 года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22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8"/>
          <p:cNvSpPr txBox="1">
            <a:spLocks noChangeArrowheads="1"/>
          </p:cNvSpPr>
          <p:nvPr/>
        </p:nvSpPr>
        <p:spPr bwMode="auto">
          <a:xfrm>
            <a:off x="1475656" y="294765"/>
            <a:ext cx="7344816" cy="95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8" rIns="68576" bIns="3428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Выстраивание системного подхода по обеспечению качества образования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1789972"/>
            <a:ext cx="2736304" cy="10325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600" dirty="0" smtClean="0"/>
              <a:t>На уровне образовательной организации</a:t>
            </a:r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94318" y="1772816"/>
            <a:ext cx="2736304" cy="10325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ru-RU" sz="1600" dirty="0" smtClean="0"/>
              <a:t>На уровне муниципалитета</a:t>
            </a:r>
            <a:endParaRPr lang="ru-RU" sz="1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56176" y="1772816"/>
            <a:ext cx="2736304" cy="10325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600" dirty="0" smtClean="0"/>
              <a:t>На уровне субъекта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3068960"/>
            <a:ext cx="27363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Профилактическая работа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Корректировка программы по предмету с конкретным учителем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Работа с комплексным планом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Система диагностических работ по предмету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Работа с родителями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238334" y="3068960"/>
            <a:ext cx="25922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Обобщение опыта школ с высокими результатами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Работа с методическими объединениями учителей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Обеспечение объективности результатов оценочных процедур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228184" y="3068960"/>
            <a:ext cx="27015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Повышение квалификации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Объективная аттестация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Совещания, семинары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Работа в методических объединениях на уровне субъекта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953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39" y="2685113"/>
            <a:ext cx="864096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Дмитрию Д. - «Перевод температурных единиц из одной шкалы в другую»</a:t>
            </a:r>
            <a:b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Виктории К.– «Соответствие между единицами  и их возможными значениями»,</a:t>
            </a:r>
            <a:b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Татьяне М. - «Графики»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kern="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Срок: до 23 марта 2018 года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Проводить дополнительные индивидуальные  консультации по запросам обучающихся и их родителей. </a:t>
            </a:r>
            <a:b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                                                             Срок: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еженедельно по четвергам в 16 часов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Проводить практикумы по решению типичных заданий, с целью устранения типичных затруднений  в рамках уроков и элективного курса.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kern="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Срок: постоянно до конца учебного года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260648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ПРИМЕР: Направления </a:t>
            </a:r>
            <a:r>
              <a:rPr lang="ru-RU" sz="28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работы по ликвидации пробелов знаний у учащихся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84784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Разработана индивидуальная программа по ликвидации пробелов в знаниях для каждого  учащегося  класса по результатам контроля за третью четверть, в соответствии с которой необходимо индивидуально изучить темы, в которых допущены 1-2 ошибки, следующим учащимся:</a:t>
            </a:r>
          </a:p>
        </p:txBody>
      </p:sp>
    </p:spTree>
    <p:extLst>
      <p:ext uri="{BB962C8B-B14F-4D97-AF65-F5344CB8AC3E}">
        <p14:creationId xmlns:p14="http://schemas.microsoft.com/office/powerpoint/2010/main" val="109343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43608" y="332656"/>
            <a:ext cx="7772400" cy="86409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2400" b="1" kern="1200">
                <a:solidFill>
                  <a:srgbClr val="00B0F0"/>
                </a:solidFill>
                <a:effectLst>
                  <a:reflection blurRad="12700" stA="18000" endPos="45500" dist="381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ПРИМЕР:   Индивидуальная программа </a:t>
            </a:r>
            <a:br>
              <a:rPr lang="ru-RU" sz="2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по ликвидации пробелов в знаниях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959944"/>
              </p:ext>
            </p:extLst>
          </p:nvPr>
        </p:nvGraphicFramePr>
        <p:xfrm>
          <a:off x="395536" y="1484783"/>
          <a:ext cx="8352928" cy="5389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3024336"/>
                <a:gridCol w="4320480"/>
              </a:tblGrid>
              <a:tr h="761119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Задание</a:t>
                      </a:r>
                    </a:p>
                    <a:p>
                      <a:r>
                        <a:rPr lang="ru-RU" dirty="0" smtClean="0"/>
                        <a:t>Срок</a:t>
                      </a:r>
                      <a:r>
                        <a:rPr lang="ru-RU" baseline="0" dirty="0" smtClean="0"/>
                        <a:t>: до 10.04.2018 г.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Рекомендации </a:t>
                      </a:r>
                    </a:p>
                    <a:p>
                      <a:pPr algn="ctr"/>
                      <a:r>
                        <a:rPr lang="ru-RU" dirty="0" smtClean="0"/>
                        <a:t>Дарье С.</a:t>
                      </a:r>
                    </a:p>
                  </a:txBody>
                  <a:tcPr/>
                </a:tc>
              </a:tr>
              <a:tr h="593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10.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Решение задачи на нахождение вероятности.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Повторить определение вероятности, рассмотреть примеры решения задач на нахождение вероятности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прорешать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№10 из типовых экзаменационных вариантов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0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12.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Решение текстовой задачи с бытовой ситуацией.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Внимательнее подходить к вычислительным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операциям.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Прорешать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№1  и №12 из типовых экзаменационных вариантов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3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13.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Задача из стереометрии.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Повторить формулы  нахождения площади поверхности многогранников и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объёма многогранников,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прорешать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№13 из типовых экзаменационных вариантов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3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15.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Нахождение угла треугольника.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Повторить определение синуса, косинуса, тангенса и котангенса острого угла прямоугольного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треугольника,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прорешать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№15 из типовых экзаменационных вариантов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5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16.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Нахождение площади поверхности прямоугольного параллелепипеда.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Решать задачи на нахождение площади поверхности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многогранников,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прорешать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№16 из типовых экзаменационных вариантов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3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17.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Установление соответствия между неравенствами  и их решениями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Повторить способы решения показательных и</a:t>
                      </a:r>
                      <a:r>
                        <a:rPr lang="ru-RU" sz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логарифмических неравенств,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прорешать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№17 из типовых экзаменационных вариантов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0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19.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Нахождение неизвестного числа.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Решать задачи на развитие логического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мышления, повторить тему «Делимость чисел»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0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20.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Логическая задача.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Прорешать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задачи №20 из типовых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экзаменационных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вариантов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57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00244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ПРИМЕР:   Индивидуальная программа </a:t>
            </a:r>
            <a:br>
              <a:rPr lang="ru-RU" sz="2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учителя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5" y="1556792"/>
            <a:ext cx="8352928" cy="4896544"/>
          </a:xfrm>
        </p:spPr>
        <p:txBody>
          <a:bodyPr>
            <a:normAutofit fontScale="62500" lnSpcReduction="20000"/>
          </a:bodyPr>
          <a:lstStyle/>
          <a:p>
            <a:pPr lvl="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Провести   попутное повторение на уроке №125 «Сложение вероятностей», №126 «Сложение вероятностей» по заданиям на тему «Треугольники. Медиана. Биссектриса. Высота», в которых допущено  50% ошибок.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 algn="just">
              <a:buNone/>
            </a:pP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целью диагностики усвоения указанной темы провести ПРР по теме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Треугольники. Медиана. Биссектриса. Высота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 Срок: 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апреля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Внести  изменения в рабочую программу элективного курса по подготовке к ЕГЭ, дополнив количество часов на изучение темы «Задачи на проценты», «Объём шара», «Соответствие между неравенствами и их решениями», «Решение логических задач», в которых допущено  более 50%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ошибок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целью диагностики усвоения указанных тем  провести ПРР.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Срок: 17 апреля 2018 года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907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1" cy="5328592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5100" b="1" dirty="0" smtClean="0"/>
              <a:t>Родительский лекторий «</a:t>
            </a:r>
            <a:r>
              <a:rPr lang="ru-RU" sz="5100" b="1" i="1" dirty="0"/>
              <a:t>Совместная работа с родителями </a:t>
            </a:r>
            <a:r>
              <a:rPr lang="ru-RU" sz="5100" b="1" i="1" dirty="0" smtClean="0"/>
              <a:t>по повышению </a:t>
            </a:r>
            <a:r>
              <a:rPr lang="ru-RU" sz="5100" b="1" i="1" dirty="0"/>
              <a:t>качества </a:t>
            </a:r>
            <a:r>
              <a:rPr lang="ru-RU" sz="5100" b="1" i="1" dirty="0" smtClean="0"/>
              <a:t>образования</a:t>
            </a:r>
            <a:r>
              <a:rPr lang="ru-RU" sz="5100" b="1" dirty="0" smtClean="0"/>
              <a:t>»</a:t>
            </a:r>
            <a:endParaRPr lang="ru-RU" sz="5100" b="1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ru-RU" sz="3400" b="1" dirty="0"/>
              <a:t>включенность родителей в управление образовательным процессом в школе;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ru-RU" sz="3400" b="1" dirty="0"/>
              <a:t>положительная мотивация учащихся на учебную деятельность;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ru-RU" sz="3400" b="1" dirty="0"/>
              <a:t>осуществление тесного неформального взаимодействия с семьями воспитанников;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ru-RU" sz="3400" b="1" dirty="0" smtClean="0"/>
              <a:t>создание </a:t>
            </a:r>
            <a:r>
              <a:rPr lang="ru-RU" sz="3400" b="1" dirty="0"/>
              <a:t>активно действующей, работоспособной системы поддержки семейного образования.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Индивидуальные 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программы по ликвидации пробелов в знаниях для каждого  учащегося  класса по результатам 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административного контроля  довести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до сведения родителей (законных представителей) на родительском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собрании. 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Срок: 18.03.2018  года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Проведение индивидуальных и групповых консультаций с родителями «Организация самообразовательной работы выпускников по подготовке к ГИА»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Проведение смотра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знаний по теоретической подготовке обучающихся 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участием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администрации школы и родителей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(законных представителей).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Срок: 22.04.2018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года 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274637"/>
            <a:ext cx="7571184" cy="1143000"/>
          </a:xfrm>
        </p:spPr>
        <p:txBody>
          <a:bodyPr>
            <a:noAutofit/>
          </a:bodyPr>
          <a:lstStyle/>
          <a:p>
            <a:r>
              <a:rPr lang="ru-RU" altLang="ru-RU" sz="2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Включение  родителей в работу по повышению качества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22613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2086744" y="332656"/>
            <a:ext cx="5324518" cy="95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8" rIns="68576" bIns="3428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Итоги плановой проверки в образовательной организации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6"/>
          <a:stretch/>
        </p:blipFill>
        <p:spPr>
          <a:xfrm>
            <a:off x="5580112" y="4533800"/>
            <a:ext cx="3096344" cy="2057720"/>
          </a:xfrm>
          <a:prstGeom prst="rect">
            <a:avLst/>
          </a:prstGeom>
          <a:ln>
            <a:solidFill>
              <a:srgbClr val="F5862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67544" y="1628800"/>
            <a:ext cx="80648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выдача предписания  в части надзора (проверки комплексные);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/>
              <a:t> письмо учредителю о выявленных проблемах;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/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представление руководителем ОО в отдел государственного надзора в сфере образования комплексного плана мероприятий по обеспечению качества образования в ОО;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/>
              <a:t>Отчет руководителя о ходе исполнения комплексного плана  (через 6 месяцев) совместно с учредителем ОО;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/>
              <a:t>Направление информации в БИПКРО.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7360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1475656" y="260648"/>
            <a:ext cx="6264696" cy="95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8" rIns="68576" bIns="3428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Работа на уровне муниципалитета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1628800"/>
            <a:ext cx="806489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Проверка муниципального органа управления образованием через год, после проверки ОО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 smtClean="0"/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рамках проверки рассматривается: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комплексных планов по обеспечению качества образования образовательными организациями  района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Анализ изменений в подходах к планированию муниципального контроля деятельности подведомственных образовательных организаций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Обоснованность выбора тем  совещаний методических объединений учителей района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Анализ эффективности мониторинга деятельности образовательных организаций, в том числе мониторинга качества образования</a:t>
            </a:r>
          </a:p>
          <a:p>
            <a:r>
              <a:rPr lang="ru-RU" b="1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3166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1331640" y="260648"/>
            <a:ext cx="6624736" cy="95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8" rIns="68576" bIns="3428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Задачи  субъекта </a:t>
            </a:r>
          </a:p>
          <a:p>
            <a:pPr algn="ctr" eaLnBrk="1" hangingPunct="1"/>
            <a:r>
              <a:rPr lang="ru-RU" altLang="ru-RU" sz="28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по повышению качества образования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555913"/>
            <a:ext cx="88924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проведения объективных процедур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Привлечение всех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институтов качества в субъекте (РЦОИ, ИПК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ВУЗы, МОО, ОО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Системных подход к плановым проверкам и профилактическим мероприятиям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Индивидуализация образования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4858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1331640" y="260648"/>
            <a:ext cx="6624736" cy="95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8" rIns="68576" bIns="3428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Задачи  субъекта </a:t>
            </a:r>
          </a:p>
          <a:p>
            <a:pPr algn="ctr" eaLnBrk="1" hangingPunct="1"/>
            <a:r>
              <a:rPr lang="ru-RU" altLang="ru-RU" sz="28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по повышению качества образования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555913"/>
            <a:ext cx="889248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 работы педагогического </a:t>
            </a: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сообщества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Актуализация содержания образования </a:t>
            </a:r>
            <a:endParaRPr lang="ru-RU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педагогического образования, содержания и организации переподготовки и повышения квалификации </a:t>
            </a: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учителей, </a:t>
            </a: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руководителей образовательных организаций </a:t>
            </a:r>
            <a:endParaRPr lang="ru-RU" sz="2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Выявление и распространение лучших практик и позитивного опыта учителей и образовательных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организаций</a:t>
            </a:r>
            <a:endParaRPr lang="ru-RU" sz="23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300" dirty="0" smtClean="0"/>
          </a:p>
          <a:p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343092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880" y="476672"/>
            <a:ext cx="8229600" cy="778098"/>
          </a:xfrm>
        </p:spPr>
        <p:txBody>
          <a:bodyPr/>
          <a:lstStyle/>
          <a:p>
            <a:r>
              <a:rPr lang="ru-RU" sz="2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Контроль реализации Комплексного плана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772816"/>
            <a:ext cx="1482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Проверка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3429000"/>
            <a:ext cx="4867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Отчет об исполнении предписания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5661248"/>
            <a:ext cx="3936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Реализация  Комплексного плана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43808" y="2060848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Результаты проверки (предписание, уведомление)</a:t>
            </a:r>
          </a:p>
          <a:p>
            <a:r>
              <a:rPr lang="ru-RU" sz="2000" b="1" dirty="0" smtClean="0"/>
              <a:t>Комплексный план мероприятий по обеспечению качества образования 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75856" y="4077072"/>
            <a:ext cx="5136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Устранение выявленных нарушений; </a:t>
            </a:r>
          </a:p>
          <a:p>
            <a:r>
              <a:rPr lang="ru-RU" sz="2000" b="1" dirty="0" smtClean="0"/>
              <a:t>промежуточный отчет по реализации плана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4941168"/>
            <a:ext cx="8502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Проверка муниципального органа управления образованием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123728" y="2348880"/>
            <a:ext cx="648072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444208" y="5373216"/>
            <a:ext cx="648072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436096" y="3789040"/>
            <a:ext cx="648072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1560" y="6165304"/>
            <a:ext cx="4442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Следующая плановая проверка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34132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2889" y="546676"/>
            <a:ext cx="9005615" cy="60506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266104" y="615991"/>
            <a:ext cx="8640762" cy="53292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2200" i="1" kern="0" dirty="0" smtClean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2200" i="1" kern="0" dirty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2200" i="1" kern="0" dirty="0" smtClean="0"/>
          </a:p>
          <a:p>
            <a:pPr algn="just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200" i="1" kern="0" dirty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2200" kern="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978475" y="621312"/>
            <a:ext cx="561409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Объективност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ь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6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66104" y="4722780"/>
            <a:ext cx="2539678" cy="122244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Педагогические сообщества (методические объединения, интернет сообщества)  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433707" y="4638610"/>
            <a:ext cx="2530781" cy="118249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 исполнительной власти субъекта,  органы местного самоуправления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207382" y="913700"/>
            <a:ext cx="896461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2400" b="1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423282" y="1142300"/>
            <a:ext cx="831691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2400" b="1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7" name="Кольцо 6"/>
          <p:cNvSpPr/>
          <p:nvPr/>
        </p:nvSpPr>
        <p:spPr>
          <a:xfrm>
            <a:off x="2426089" y="1531150"/>
            <a:ext cx="4199893" cy="4032446"/>
          </a:xfrm>
          <a:prstGeom prst="donut">
            <a:avLst>
              <a:gd name="adj" fmla="val 19217"/>
            </a:avLst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32472" y="2818289"/>
            <a:ext cx="563408" cy="1286915"/>
          </a:xfrm>
          <a:prstGeom prst="round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16200000">
            <a:off x="4290404" y="4306327"/>
            <a:ext cx="538881" cy="1620750"/>
          </a:xfrm>
          <a:prstGeom prst="round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МТБ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 rot="10800000">
            <a:off x="2602761" y="2774704"/>
            <a:ext cx="569685" cy="1577441"/>
          </a:xfrm>
          <a:prstGeom prst="round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Социум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 rot="5400000">
            <a:off x="4238001" y="1077250"/>
            <a:ext cx="576066" cy="1944215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7392" y="1139551"/>
            <a:ext cx="2108698" cy="109683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Исследовательские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процедуры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(ВПР, НИКО и др.)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7-конечная звезда 14"/>
          <p:cNvSpPr/>
          <p:nvPr/>
        </p:nvSpPr>
        <p:spPr>
          <a:xfrm>
            <a:off x="3523241" y="2622622"/>
            <a:ext cx="2073206" cy="1729524"/>
          </a:xfrm>
          <a:prstGeom prst="star7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84710" y="3054102"/>
            <a:ext cx="1793765" cy="98654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ВУЗы,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центры технического обучения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054379" y="2968475"/>
            <a:ext cx="1793765" cy="98654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Институты повышения квалификации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730805" y="1103960"/>
            <a:ext cx="2108698" cy="109683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Контрольно-надзорная деятельность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503121" y="1561051"/>
            <a:ext cx="605323" cy="35965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6103521" y="1561051"/>
            <a:ext cx="522461" cy="3732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6675480" y="3316503"/>
            <a:ext cx="378899" cy="7836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829694" y="5299636"/>
            <a:ext cx="384482" cy="17301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2010670" y="3562381"/>
            <a:ext cx="428652" cy="366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2857479" y="5247330"/>
            <a:ext cx="428652" cy="4506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3749469" y="5945228"/>
            <a:ext cx="1793765" cy="58011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Родители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8" name="Прямая со стрелкой 37"/>
          <p:cNvCxnSpPr>
            <a:endCxn id="37" idx="0"/>
          </p:cNvCxnSpPr>
          <p:nvPr/>
        </p:nvCxnSpPr>
        <p:spPr>
          <a:xfrm>
            <a:off x="4526035" y="5563596"/>
            <a:ext cx="120317" cy="3816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72008" y="-99392"/>
            <a:ext cx="89644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Привлечение всех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«институтов качества»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11871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BE5E-A015-4B63-99FB-7507A9DBA0AA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TextBox 18"/>
          <p:cNvSpPr txBox="1">
            <a:spLocks noChangeArrowheads="1"/>
          </p:cNvSpPr>
          <p:nvPr/>
        </p:nvSpPr>
        <p:spPr bwMode="auto">
          <a:xfrm>
            <a:off x="29517" y="1268760"/>
            <a:ext cx="9114483" cy="61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8" rIns="68576" bIns="3428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В план проверок </a:t>
            </a: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включены школы с высокой «зоной риска»:</a:t>
            </a:r>
            <a:endParaRPr lang="ru-RU" altLang="ru-RU" sz="2400" b="1" dirty="0">
              <a:solidFill>
                <a:schemeClr val="accent6">
                  <a:lumMod val="7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5914" y="1964442"/>
            <a:ext cx="3692030" cy="10325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ru-RU" sz="1600" b="1" dirty="0">
                <a:solidFill>
                  <a:srgbClr val="002060"/>
                </a:solidFill>
                <a:latin typeface="Cambria" pitchFamily="18" charset="0"/>
              </a:rPr>
              <a:t>Школы, </a:t>
            </a:r>
            <a:r>
              <a:rPr lang="ru-RU" sz="1600" dirty="0" smtClean="0"/>
              <a:t>выпускники которых попали </a:t>
            </a:r>
            <a:r>
              <a:rPr lang="ru-RU" sz="1600" dirty="0"/>
              <a:t>в «зоны риска» </a:t>
            </a:r>
            <a:r>
              <a:rPr lang="ru-RU" sz="1600" dirty="0" smtClean="0"/>
              <a:t>ЕГЭ, ОГЭ</a:t>
            </a:r>
            <a:endParaRPr lang="ru-RU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27984" y="1834616"/>
            <a:ext cx="4536504" cy="10325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/>
              <a:t> </a:t>
            </a:r>
            <a:r>
              <a:rPr lang="ru-RU" sz="1600" b="1" dirty="0">
                <a:solidFill>
                  <a:srgbClr val="002060"/>
                </a:solidFill>
                <a:latin typeface="Cambria" pitchFamily="18" charset="0"/>
              </a:rPr>
              <a:t>Школы </a:t>
            </a:r>
            <a:r>
              <a:rPr lang="ru-RU" sz="1600" dirty="0" smtClean="0"/>
              <a:t>с </a:t>
            </a:r>
            <a:r>
              <a:rPr lang="ru-RU" sz="1600" dirty="0"/>
              <a:t>необъективными результатами ВПР</a:t>
            </a:r>
            <a:endParaRPr lang="ru-RU" sz="16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43778" y="2996952"/>
            <a:ext cx="4536504" cy="10325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Школы,  </a:t>
            </a:r>
            <a:r>
              <a:rPr lang="ru-RU" sz="1600" dirty="0"/>
              <a:t>ранее </a:t>
            </a:r>
            <a:r>
              <a:rPr lang="ru-RU" sz="1600" dirty="0" smtClean="0"/>
              <a:t>привлекаемые к </a:t>
            </a:r>
            <a:r>
              <a:rPr lang="ru-RU" sz="1600" dirty="0"/>
              <a:t>административной ответственности</a:t>
            </a:r>
            <a:endParaRPr lang="ru-RU" sz="16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27984" y="4159312"/>
            <a:ext cx="4536504" cy="10325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Школы </a:t>
            </a:r>
            <a:r>
              <a:rPr lang="ru-RU" sz="1600" dirty="0"/>
              <a:t>, </a:t>
            </a:r>
            <a:r>
              <a:rPr lang="ru-RU" sz="1600" dirty="0" smtClean="0"/>
              <a:t>имеющие </a:t>
            </a:r>
            <a:r>
              <a:rPr lang="ru-RU" sz="1600" dirty="0"/>
              <a:t>большой процент медалистов от общего числа выпускников</a:t>
            </a:r>
            <a:endParaRPr lang="ru-RU" sz="16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8040" y="3284984"/>
            <a:ext cx="3799904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Школы </a:t>
            </a:r>
            <a:r>
              <a:rPr lang="ru-RU" sz="1600" dirty="0"/>
              <a:t>, </a:t>
            </a:r>
            <a:r>
              <a:rPr lang="ru-RU" sz="1600" dirty="0" smtClean="0"/>
              <a:t>имеющие </a:t>
            </a:r>
            <a:r>
              <a:rPr lang="ru-RU" sz="1600" dirty="0"/>
              <a:t>выпускников, не получивших аттестаты о соответствующем уровне образования</a:t>
            </a:r>
            <a:endParaRPr lang="ru-RU" sz="16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3617" y="4797152"/>
            <a:ext cx="4070351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Школы </a:t>
            </a:r>
            <a:r>
              <a:rPr lang="ru-RU" sz="1600" dirty="0"/>
              <a:t>, </a:t>
            </a:r>
            <a:r>
              <a:rPr lang="ru-RU" sz="1600" dirty="0" smtClean="0"/>
              <a:t>имеющие </a:t>
            </a:r>
            <a:r>
              <a:rPr lang="ru-RU" sz="1600" dirty="0"/>
              <a:t>выпускников, получивших неудовлетворительные </a:t>
            </a:r>
            <a:r>
              <a:rPr lang="ru-RU" sz="1600" dirty="0" smtClean="0"/>
              <a:t>результаты, результаты </a:t>
            </a:r>
            <a:r>
              <a:rPr lang="ru-RU" sz="1600" dirty="0"/>
              <a:t>ниже установленного минимального количества баллов ЕГЭ по математике и русскому языку.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34261" y="5420826"/>
            <a:ext cx="4536504" cy="10325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Школы </a:t>
            </a:r>
            <a:r>
              <a:rPr lang="ru-RU" sz="1600" dirty="0"/>
              <a:t>, </a:t>
            </a:r>
            <a:r>
              <a:rPr lang="ru-RU" sz="1600" dirty="0" smtClean="0"/>
              <a:t>попавшие в список  в соответствии с письмом Рособрнадзора</a:t>
            </a:r>
            <a:endParaRPr lang="ru-RU" sz="16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1619672" y="260647"/>
            <a:ext cx="5832648" cy="95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8" rIns="68576" bIns="3428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Формирование плана проверок с учетом результатов оценочных процедур</a:t>
            </a:r>
          </a:p>
        </p:txBody>
      </p:sp>
    </p:spTree>
    <p:extLst>
      <p:ext uri="{BB962C8B-B14F-4D97-AF65-F5344CB8AC3E}">
        <p14:creationId xmlns:p14="http://schemas.microsoft.com/office/powerpoint/2010/main" val="3856922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3933056"/>
            <a:ext cx="7772400" cy="1080120"/>
          </a:xfrm>
        </p:spPr>
        <p:txBody>
          <a:bodyPr/>
          <a:lstStyle/>
          <a:p>
            <a:pPr algn="ctr"/>
            <a:r>
              <a:rPr lang="ru-RU" sz="2800" dirty="0" smtClean="0"/>
              <a:t>Департамент образования и науки Брянской области</a:t>
            </a:r>
            <a:endParaRPr lang="ru-RU" sz="2800" dirty="0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6109859" y="5459902"/>
            <a:ext cx="2854630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tx1"/>
                </a:solidFill>
              </a:rPr>
              <a:t>http://</a:t>
            </a:r>
            <a:r>
              <a:rPr lang="en-US" sz="1600" b="1" dirty="0" smtClean="0">
                <a:solidFill>
                  <a:schemeClr val="tx1"/>
                </a:solidFill>
              </a:rPr>
              <a:t>www.edu.debryansk.ru</a:t>
            </a:r>
            <a:endParaRPr lang="ru-RU" sz="1600" b="1" dirty="0" smtClean="0">
              <a:solidFill>
                <a:schemeClr val="tx1"/>
              </a:solidFill>
            </a:endParaRPr>
          </a:p>
          <a:p>
            <a:r>
              <a:rPr lang="en-US" sz="1600" b="1" dirty="0" smtClean="0">
                <a:solidFill>
                  <a:schemeClr val="tx1"/>
                </a:solidFill>
              </a:rPr>
              <a:t>obrnadzor32@yandex.ru</a:t>
            </a:r>
            <a:endParaRPr lang="ru-RU" sz="1600" b="1" dirty="0" smtClean="0">
              <a:solidFill>
                <a:schemeClr val="tx1"/>
              </a:solidFill>
            </a:endParaRPr>
          </a:p>
          <a:p>
            <a:r>
              <a:rPr lang="ru-RU" sz="1600" b="1" dirty="0" smtClean="0">
                <a:solidFill>
                  <a:schemeClr val="tx1"/>
                </a:solidFill>
              </a:rPr>
              <a:t>8 (4832) 74-39-35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143" y="5644172"/>
            <a:ext cx="297911" cy="2477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79"/>
          <a:stretch/>
        </p:blipFill>
        <p:spPr>
          <a:xfrm>
            <a:off x="5841144" y="5949280"/>
            <a:ext cx="283812" cy="2681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144" y="6248577"/>
            <a:ext cx="268715" cy="27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0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8"/>
          <p:cNvSpPr txBox="1">
            <a:spLocks noChangeArrowheads="1"/>
          </p:cNvSpPr>
          <p:nvPr/>
        </p:nvSpPr>
        <p:spPr bwMode="auto">
          <a:xfrm>
            <a:off x="1632545" y="255863"/>
            <a:ext cx="6480720" cy="95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8" rIns="68576" bIns="3428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Итоги плановых проверок в рамках выборки «Зон риска»  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025108379"/>
              </p:ext>
            </p:extLst>
          </p:nvPr>
        </p:nvGraphicFramePr>
        <p:xfrm>
          <a:off x="1043608" y="1412776"/>
          <a:ext cx="7008440" cy="476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авая фигурная скобка 1"/>
          <p:cNvSpPr/>
          <p:nvPr/>
        </p:nvSpPr>
        <p:spPr>
          <a:xfrm rot="5400000">
            <a:off x="4803367" y="4812495"/>
            <a:ext cx="396044" cy="274162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794187" y="6392180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Не совпадают с внешней оценкой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720524" y="628550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Совпадают с внешней оценкой</a:t>
            </a:r>
            <a:endParaRPr lang="ru-RU" sz="12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2368257" y="6164322"/>
            <a:ext cx="178878" cy="1980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680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BE5E-A015-4B63-99FB-7507A9DBA0AA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TextBox 18"/>
          <p:cNvSpPr txBox="1">
            <a:spLocks noChangeArrowheads="1"/>
          </p:cNvSpPr>
          <p:nvPr/>
        </p:nvSpPr>
        <p:spPr bwMode="auto">
          <a:xfrm>
            <a:off x="1587489" y="209128"/>
            <a:ext cx="6840760" cy="105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8" rIns="68576" bIns="3428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Методическая поддержка повышению качества образования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68760"/>
            <a:ext cx="3028410" cy="2271308"/>
          </a:xfrm>
          <a:prstGeom prst="rect">
            <a:avLst/>
          </a:prstGeom>
          <a:ln>
            <a:solidFill>
              <a:srgbClr val="F5862B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508" y="1268760"/>
            <a:ext cx="1944216" cy="2673704"/>
          </a:xfrm>
          <a:prstGeom prst="rect">
            <a:avLst/>
          </a:prstGeom>
          <a:ln>
            <a:solidFill>
              <a:srgbClr val="F5862B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96" y="3031623"/>
            <a:ext cx="1780596" cy="2520280"/>
          </a:xfrm>
          <a:prstGeom prst="rect">
            <a:avLst/>
          </a:prstGeom>
          <a:ln>
            <a:solidFill>
              <a:srgbClr val="F5862B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69" y="1916832"/>
            <a:ext cx="1800200" cy="257336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9" y="3808432"/>
            <a:ext cx="1686072" cy="2402250"/>
          </a:xfrm>
          <a:prstGeom prst="rect">
            <a:avLst/>
          </a:prstGeom>
          <a:ln>
            <a:solidFill>
              <a:srgbClr val="F5862B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01" y="3840916"/>
            <a:ext cx="1645423" cy="2397951"/>
          </a:xfrm>
          <a:prstGeom prst="rect">
            <a:avLst/>
          </a:prstGeom>
          <a:ln>
            <a:solidFill>
              <a:srgbClr val="F5862B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2" t="4345" r="5388" b="16942"/>
          <a:stretch/>
        </p:blipFill>
        <p:spPr>
          <a:xfrm>
            <a:off x="6245273" y="2374698"/>
            <a:ext cx="2783553" cy="2263141"/>
          </a:xfrm>
          <a:prstGeom prst="rect">
            <a:avLst/>
          </a:prstGeom>
          <a:ln>
            <a:solidFill>
              <a:srgbClr val="F5862B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668" y="4401982"/>
            <a:ext cx="3066455" cy="2299841"/>
          </a:xfrm>
          <a:prstGeom prst="rect">
            <a:avLst/>
          </a:prstGeom>
          <a:ln>
            <a:solidFill>
              <a:srgbClr val="F5862B"/>
            </a:solidFill>
          </a:ln>
        </p:spPr>
      </p:pic>
    </p:spTree>
    <p:extLst>
      <p:ext uri="{BB962C8B-B14F-4D97-AF65-F5344CB8AC3E}">
        <p14:creationId xmlns:p14="http://schemas.microsoft.com/office/powerpoint/2010/main" val="23161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714375"/>
          </a:xfrm>
        </p:spPr>
        <p:txBody>
          <a:bodyPr/>
          <a:lstStyle/>
          <a:p>
            <a:pPr eaLnBrk="1" hangingPunct="1"/>
            <a:r>
              <a:rPr lang="ru-RU" sz="3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Модель статистико-аналитического отчета общеобразовательной организации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357188" y="1484784"/>
            <a:ext cx="7959228" cy="5373216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. Общая информация о школе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Условия реализации ООП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2.1. Кадровые  условия.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2.2. Материально-технические условия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2.3. Учебно-методическое и информационное обеспечение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2.4. Психолого-педагогические условия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Оценка результатов освоения ООП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3.1 Оценка качества подготовки обучающихся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3.2. Анализ результатов ВПР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3.3. Анализ результатов ГИА -9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3.4. Анализ результатов ГИА – 11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Комплексный план мероприятий по обеспечению качества образования</a:t>
            </a:r>
          </a:p>
          <a:p>
            <a:pPr eaLnBrk="1" hangingPunct="1">
              <a:buFont typeface="Wingdings 2" pitchFamily="18" charset="2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99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881236" y="476672"/>
            <a:ext cx="8229600" cy="642938"/>
          </a:xfrm>
        </p:spPr>
        <p:txBody>
          <a:bodyPr/>
          <a:lstStyle/>
          <a:p>
            <a:pPr eaLnBrk="1" hangingPunct="1"/>
            <a:r>
              <a:rPr lang="ru-RU" sz="3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Сохранность качества знаний по классам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5428255"/>
              </p:ext>
            </p:extLst>
          </p:nvPr>
        </p:nvGraphicFramePr>
        <p:xfrm>
          <a:off x="539552" y="1628800"/>
          <a:ext cx="8031837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7279"/>
                <a:gridCol w="2677279"/>
                <a:gridCol w="2677279"/>
              </a:tblGrid>
              <a:tr h="398826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2015-2016</a:t>
                      </a:r>
                      <a:endParaRPr lang="ru-RU" sz="2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2016-2017</a:t>
                      </a:r>
                      <a:endParaRPr lang="ru-RU" sz="2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2017-2018</a:t>
                      </a:r>
                      <a:endParaRPr lang="ru-RU" sz="2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8826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endParaRPr lang="ru-RU" sz="2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</a:t>
                      </a:r>
                      <a:r>
                        <a:rPr lang="ru-RU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79%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8826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</a:t>
                      </a:r>
                      <a:r>
                        <a:rPr lang="ru-RU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86,7</a:t>
                      </a:r>
                      <a:r>
                        <a:rPr lang="ru-RU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%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3кл. 74</a:t>
                      </a:r>
                      <a:r>
                        <a:rPr lang="ru-RU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%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8826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28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76,2%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3кл. 65,7%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4кл. 65%</a:t>
                      </a:r>
                    </a:p>
                  </a:txBody>
                  <a:tcPr marL="68580" marR="68580" marT="0" marB="0"/>
                </a:tc>
              </a:tr>
              <a:tr h="398826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3кл. 73,4%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4кл. 70,7%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5кл. 59,4%</a:t>
                      </a:r>
                    </a:p>
                  </a:txBody>
                  <a:tcPr marL="68580" marR="68580" marT="0" marB="0"/>
                </a:tc>
              </a:tr>
              <a:tr h="398826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4кл. 74,7%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5кл. 64,6%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6кл. 56,8%</a:t>
                      </a:r>
                    </a:p>
                  </a:txBody>
                  <a:tcPr marL="68580" marR="68580" marT="0" marB="0"/>
                </a:tc>
              </a:tr>
              <a:tr h="414639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5кл. 57,1%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6кл. 47,8%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7кл. 44,3%</a:t>
                      </a:r>
                    </a:p>
                  </a:txBody>
                  <a:tcPr marL="68580" marR="68580" marT="0" marB="0"/>
                </a:tc>
              </a:tr>
              <a:tr h="398826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6кл. 57,1%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7кл. 53,8%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8кл. 51,4%</a:t>
                      </a:r>
                    </a:p>
                  </a:txBody>
                  <a:tcPr marL="68580" marR="68580" marT="0" marB="0"/>
                </a:tc>
              </a:tr>
              <a:tr h="398826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7кл. 39,8</a:t>
                      </a: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%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8кл. 39,8</a:t>
                      </a: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%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 </a:t>
                      </a:r>
                      <a:r>
                        <a:rPr lang="ru-RU" sz="2800" b="1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</a:t>
                      </a: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37</a:t>
                      </a:r>
                      <a:r>
                        <a:rPr lang="ru-RU" sz="28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%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8826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8кл. 35,1</a:t>
                      </a:r>
                      <a:r>
                        <a:rPr lang="ru-RU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%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 </a:t>
                      </a:r>
                      <a:r>
                        <a:rPr lang="ru-RU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</a:t>
                      </a:r>
                      <a:r>
                        <a:rPr lang="ru-RU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38,2</a:t>
                      </a:r>
                      <a:r>
                        <a:rPr lang="ru-RU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%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10кл. 66</a:t>
                      </a:r>
                      <a:r>
                        <a:rPr lang="ru-RU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%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8826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10кл 58,5.</a:t>
                      </a:r>
                      <a:r>
                        <a:rPr lang="ru-RU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%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11кл. 63</a:t>
                      </a:r>
                      <a:r>
                        <a:rPr lang="ru-RU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%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3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143406"/>
              </p:ext>
            </p:extLst>
          </p:nvPr>
        </p:nvGraphicFramePr>
        <p:xfrm>
          <a:off x="251520" y="1628800"/>
          <a:ext cx="8748414" cy="54864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229535"/>
                <a:gridCol w="2982635"/>
                <a:gridCol w="922724"/>
                <a:gridCol w="1613520"/>
              </a:tblGrid>
              <a:tr h="357641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качество знаний  4-е классы в %</a:t>
                      </a:r>
                      <a:endParaRPr kumimoji="0" lang="ru-RU" sz="2400" b="1" i="0" u="none" strike="noStrike" cap="none" normalizeH="0" baseline="0" dirty="0" smtClean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5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промежуточная аттестация</a:t>
                      </a:r>
                      <a:endParaRPr kumimoji="0" lang="ru-RU" sz="2400" b="1" i="0" u="none" strike="noStrike" cap="none" normalizeH="0" baseline="0" dirty="0" smtClean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kumimoji="0" lang="ru-RU" sz="2400" b="1" i="0" u="none" strike="noStrike" cap="none" normalizeH="0" baseline="0" dirty="0" smtClean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ВПР</a:t>
                      </a:r>
                      <a:endParaRPr kumimoji="0" lang="ru-RU" sz="2400" b="1" i="0" u="none" strike="noStrike" cap="none" normalizeH="0" baseline="0" dirty="0" smtClean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132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solidFill>
                              <a:schemeClr val="accent1"/>
                            </a:solidFill>
                          </a:ln>
                          <a:effectLst/>
                        </a:rPr>
                        <a:t>Математика  4в</a:t>
                      </a:r>
                      <a:endParaRPr kumimoji="0" lang="ru-RU" sz="2400" b="1" i="0" u="none" strike="noStrike" cap="none" normalizeH="0" baseline="0" dirty="0" smtClean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solidFill>
                              <a:schemeClr val="accent1"/>
                            </a:solidFill>
                          </a:ln>
                          <a:effectLst/>
                        </a:rPr>
                        <a:t>84</a:t>
                      </a:r>
                      <a:endParaRPr kumimoji="0" lang="ru-RU" sz="2400" b="1" i="0" u="none" strike="noStrike" cap="none" normalizeH="0" baseline="0" dirty="0" smtClean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solidFill>
                              <a:schemeClr val="accent1"/>
                            </a:solidFill>
                          </a:ln>
                          <a:effectLst/>
                        </a:rPr>
                        <a:t>88</a:t>
                      </a:r>
                      <a:endParaRPr kumimoji="0" lang="ru-RU" sz="2400" b="1" i="0" u="none" strike="noStrike" cap="none" normalizeH="0" baseline="0" dirty="0" smtClean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solidFill>
                              <a:schemeClr val="accent1"/>
                            </a:solidFill>
                          </a:ln>
                          <a:effectLst/>
                        </a:rPr>
                        <a:t>100</a:t>
                      </a:r>
                      <a:endParaRPr kumimoji="0" lang="ru-RU" sz="2400" b="1" i="0" u="none" strike="noStrike" cap="none" normalizeH="0" baseline="0" dirty="0" smtClean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132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solidFill>
                              <a:schemeClr val="accent1"/>
                            </a:solidFill>
                          </a:ln>
                          <a:effectLst/>
                        </a:rPr>
                        <a:t>Русский язык 4в</a:t>
                      </a:r>
                      <a:endParaRPr kumimoji="0" lang="ru-RU" sz="2400" b="1" i="0" u="none" strike="noStrike" cap="none" normalizeH="0" baseline="0" dirty="0" smtClean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solidFill>
                              <a:schemeClr val="accent1"/>
                            </a:solidFill>
                          </a:ln>
                          <a:effectLst/>
                        </a:rPr>
                        <a:t>76</a:t>
                      </a:r>
                      <a:endParaRPr kumimoji="0" lang="ru-RU" sz="2400" b="1" i="0" u="none" strike="noStrike" cap="none" normalizeH="0" baseline="0" dirty="0" smtClean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solidFill>
                              <a:schemeClr val="accent1"/>
                            </a:solidFill>
                          </a:ln>
                          <a:effectLst/>
                        </a:rPr>
                        <a:t>80</a:t>
                      </a:r>
                      <a:endParaRPr kumimoji="0" lang="ru-RU" sz="2400" b="1" i="0" u="none" strike="noStrike" cap="none" normalizeH="0" baseline="0" dirty="0" smtClean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solidFill>
                              <a:schemeClr val="accent1"/>
                            </a:solidFill>
                          </a:ln>
                          <a:effectLst/>
                        </a:rPr>
                        <a:t>88</a:t>
                      </a:r>
                      <a:endParaRPr kumimoji="0" lang="ru-RU" sz="2400" b="1" i="0" u="none" strike="noStrike" cap="none" normalizeH="0" baseline="0" dirty="0" smtClean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/>
                </a:tc>
              </a:tr>
              <a:tr h="6132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solidFill>
                              <a:schemeClr val="accent1"/>
                            </a:solidFill>
                          </a:ln>
                          <a:effectLst/>
                        </a:rPr>
                        <a:t>Окружающий мир 4в</a:t>
                      </a:r>
                      <a:endParaRPr kumimoji="0" lang="ru-RU" sz="2400" b="1" i="0" u="none" strike="noStrike" cap="none" normalizeH="0" baseline="0" dirty="0" smtClean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solidFill>
                              <a:schemeClr val="accent1"/>
                            </a:solidFill>
                          </a:ln>
                          <a:effectLst/>
                        </a:rPr>
                        <a:t>88</a:t>
                      </a:r>
                      <a:endParaRPr kumimoji="0" lang="ru-RU" sz="2400" b="1" i="0" u="none" strike="noStrike" cap="none" normalizeH="0" baseline="0" dirty="0" smtClean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solidFill>
                              <a:schemeClr val="accent1"/>
                            </a:solidFill>
                          </a:ln>
                          <a:effectLst/>
                        </a:rPr>
                        <a:t>96</a:t>
                      </a:r>
                      <a:endParaRPr kumimoji="0" lang="ru-RU" sz="2400" b="1" i="0" u="none" strike="noStrike" cap="none" normalizeH="0" baseline="0" dirty="0" smtClean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solidFill>
                              <a:schemeClr val="accent1"/>
                            </a:solidFill>
                          </a:ln>
                          <a:effectLst/>
                        </a:rPr>
                        <a:t>100</a:t>
                      </a:r>
                      <a:endParaRPr kumimoji="0" lang="ru-RU" sz="2400" b="1" i="0" u="none" strike="noStrike" cap="none" normalizeH="0" baseline="0" dirty="0" smtClean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/>
                </a:tc>
              </a:tr>
              <a:tr h="6132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solidFill>
                              <a:schemeClr val="accent1"/>
                            </a:solidFill>
                          </a:ln>
                          <a:effectLst/>
                        </a:rPr>
                        <a:t>Математика  4г</a:t>
                      </a:r>
                      <a:endParaRPr kumimoji="0" lang="ru-RU" sz="2400" b="1" i="0" u="none" strike="noStrike" cap="none" normalizeH="0" baseline="0" dirty="0" smtClean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solidFill>
                              <a:schemeClr val="accent1"/>
                            </a:solidFill>
                          </a:ln>
                          <a:effectLst/>
                        </a:rPr>
                        <a:t>64</a:t>
                      </a:r>
                      <a:endParaRPr kumimoji="0" lang="ru-RU" sz="2400" b="1" i="0" u="none" strike="noStrike" cap="none" normalizeH="0" baseline="0" dirty="0" smtClean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solidFill>
                              <a:schemeClr val="accent1"/>
                            </a:solidFill>
                          </a:ln>
                          <a:effectLst/>
                        </a:rPr>
                        <a:t>68</a:t>
                      </a:r>
                      <a:endParaRPr kumimoji="0" lang="ru-RU" sz="2400" b="1" i="0" u="none" strike="noStrike" cap="none" normalizeH="0" baseline="0" dirty="0" smtClean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solidFill>
                              <a:schemeClr val="accent1"/>
                            </a:solidFill>
                          </a:ln>
                          <a:effectLst/>
                        </a:rPr>
                        <a:t>100</a:t>
                      </a:r>
                      <a:endParaRPr kumimoji="0" lang="ru-RU" sz="2400" b="1" i="0" u="none" strike="noStrike" cap="none" normalizeH="0" baseline="0" dirty="0" smtClean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/>
                </a:tc>
              </a:tr>
              <a:tr h="6132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solidFill>
                              <a:schemeClr val="accent1"/>
                            </a:solidFill>
                          </a:ln>
                          <a:effectLst/>
                        </a:rPr>
                        <a:t>Русский язык 4г</a:t>
                      </a:r>
                      <a:endParaRPr kumimoji="0" lang="ru-RU" sz="2400" b="1" i="0" u="none" strike="noStrike" cap="none" normalizeH="0" baseline="0" dirty="0" smtClean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solidFill>
                              <a:schemeClr val="accent1"/>
                            </a:solidFill>
                          </a:ln>
                          <a:effectLst/>
                        </a:rPr>
                        <a:t>60</a:t>
                      </a:r>
                      <a:endParaRPr kumimoji="0" lang="ru-RU" sz="2400" b="1" i="0" u="none" strike="noStrike" cap="none" normalizeH="0" baseline="0" dirty="0" smtClean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solidFill>
                              <a:schemeClr val="accent1"/>
                            </a:solidFill>
                          </a:ln>
                          <a:effectLst/>
                        </a:rPr>
                        <a:t>60</a:t>
                      </a:r>
                      <a:endParaRPr kumimoji="0" lang="ru-RU" sz="2400" b="1" i="0" u="none" strike="noStrike" cap="none" normalizeH="0" baseline="0" dirty="0" smtClean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solidFill>
                              <a:schemeClr val="accent1"/>
                            </a:solidFill>
                          </a:ln>
                          <a:effectLst/>
                        </a:rPr>
                        <a:t>100</a:t>
                      </a:r>
                      <a:endParaRPr kumimoji="0" lang="ru-RU" sz="2400" b="1" i="0" u="none" strike="noStrike" cap="none" normalizeH="0" baseline="0" dirty="0" smtClean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/>
                </a:tc>
              </a:tr>
              <a:tr h="6132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solidFill>
                              <a:schemeClr val="accent1"/>
                            </a:solidFill>
                          </a:ln>
                          <a:effectLst/>
                        </a:rPr>
                        <a:t>Окружающий мир 4г</a:t>
                      </a:r>
                      <a:endParaRPr kumimoji="0" lang="ru-RU" sz="2400" b="1" i="0" u="none" strike="noStrike" cap="none" normalizeH="0" baseline="0" dirty="0" smtClean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solidFill>
                              <a:schemeClr val="accent1"/>
                            </a:solidFill>
                          </a:ln>
                          <a:effectLst/>
                        </a:rPr>
                        <a:t>84</a:t>
                      </a:r>
                      <a:endParaRPr kumimoji="0" lang="ru-RU" sz="2400" b="1" i="0" u="none" strike="noStrike" cap="none" normalizeH="0" baseline="0" dirty="0" smtClean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solidFill>
                              <a:schemeClr val="accent1"/>
                            </a:solidFill>
                          </a:ln>
                          <a:effectLst/>
                        </a:rPr>
                        <a:t>76</a:t>
                      </a:r>
                      <a:endParaRPr kumimoji="0" lang="ru-RU" sz="2400" b="1" i="0" u="none" strike="noStrike" cap="none" normalizeH="0" baseline="0" smtClean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solidFill>
                              <a:schemeClr val="accent1"/>
                            </a:solidFill>
                          </a:ln>
                          <a:effectLst/>
                        </a:rPr>
                        <a:t>100</a:t>
                      </a:r>
                      <a:endParaRPr kumimoji="0" lang="ru-RU" sz="2400" b="1" i="0" u="none" strike="noStrike" cap="none" normalizeH="0" baseline="0" dirty="0" smtClean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/>
                </a:tc>
              </a:tr>
            </a:tbl>
          </a:graphicData>
        </a:graphic>
      </p:graphicFrame>
      <p:sp>
        <p:nvSpPr>
          <p:cNvPr id="13358" name="Заголовок 4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344816" cy="1008112"/>
          </a:xfrm>
        </p:spPr>
        <p:txBody>
          <a:bodyPr/>
          <a:lstStyle/>
          <a:p>
            <a:pPr eaLnBrk="1" hangingPunct="1"/>
            <a:r>
              <a:rPr lang="ru-RU" sz="3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Сопоставление результатов оценочных процедур</a:t>
            </a:r>
          </a:p>
        </p:txBody>
      </p:sp>
    </p:spTree>
    <p:extLst>
      <p:ext uri="{BB962C8B-B14F-4D97-AF65-F5344CB8AC3E}">
        <p14:creationId xmlns:p14="http://schemas.microsoft.com/office/powerpoint/2010/main" val="259456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МОН РФ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МОН РФ</Template>
  <TotalTime>8924</TotalTime>
  <Words>2418</Words>
  <Application>Microsoft Office PowerPoint</Application>
  <PresentationFormat>Экран (4:3)</PresentationFormat>
  <Paragraphs>554</Paragraphs>
  <Slides>40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40</vt:i4>
      </vt:variant>
    </vt:vector>
  </HeadingPairs>
  <TitlesOfParts>
    <vt:vector size="43" baseType="lpstr">
      <vt:lpstr>МОН РФ</vt:lpstr>
      <vt:lpstr>Лист</vt:lpstr>
      <vt:lpstr>Лист Microsoft Excel 97-2003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Модель статистико-аналитического отчета общеобразовательной организации</vt:lpstr>
      <vt:lpstr>Сохранность качества знаний по классам </vt:lpstr>
      <vt:lpstr>Сопоставление результатов оценочных процедур</vt:lpstr>
      <vt:lpstr>Сопоставление результатов оценочных процедур</vt:lpstr>
      <vt:lpstr>Сопоставление результатов оценочных процедур</vt:lpstr>
      <vt:lpstr>Презентация PowerPoint</vt:lpstr>
      <vt:lpstr>Презентация PowerPoint</vt:lpstr>
      <vt:lpstr>Анализ результатов ВПР</vt:lpstr>
      <vt:lpstr>Анализ результатов ВПР</vt:lpstr>
      <vt:lpstr>Анализ результатов ВПР</vt:lpstr>
      <vt:lpstr>Анализ результатов ВПР</vt:lpstr>
      <vt:lpstr>Средний % выполнения заданий группами учащихся</vt:lpstr>
      <vt:lpstr>Анализ результатов ВПР</vt:lpstr>
      <vt:lpstr>Анализ результатов оценочных процедур</vt:lpstr>
      <vt:lpstr>Анализ результатов ВПР – 11 класс</vt:lpstr>
      <vt:lpstr>Анализ результатов ГИА-9</vt:lpstr>
      <vt:lpstr>Анализ результатов ГИА-9</vt:lpstr>
      <vt:lpstr>Анализ результатов ГИА – 11</vt:lpstr>
      <vt:lpstr>Анализ результатов ГИА – 11</vt:lpstr>
      <vt:lpstr> Диапазон тестовых баллов по математике (профильный уровень)  на ЕГЭ  </vt:lpstr>
      <vt:lpstr>Результаты выполнения заданий группами участников с различным уровнем подготовки  </vt:lpstr>
      <vt:lpstr>Комплексный план мероприятий по обеспечению качества образования</vt:lpstr>
      <vt:lpstr>Комплексный план мероприятий по обеспечению качества образования</vt:lpstr>
      <vt:lpstr>Презентация PowerPoint</vt:lpstr>
      <vt:lpstr>Презентация PowerPoint</vt:lpstr>
      <vt:lpstr>ПРИМЕР:   Индивидуальная программа  учителя</vt:lpstr>
      <vt:lpstr>Включение  родителей в работу по повышению качества образования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Контроль реализации Комплексного плана</vt:lpstr>
      <vt:lpstr>Презентация PowerPoint</vt:lpstr>
      <vt:lpstr>Департамент образования и науки Брянской области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Вопросы развития системы образования России</dc:title>
  <dc:creator>u</dc:creator>
  <cp:lastModifiedBy>Пользователь</cp:lastModifiedBy>
  <cp:revision>518</cp:revision>
  <cp:lastPrinted>2018-10-13T14:32:48Z</cp:lastPrinted>
  <dcterms:created xsi:type="dcterms:W3CDTF">2013-07-05T11:17:18Z</dcterms:created>
  <dcterms:modified xsi:type="dcterms:W3CDTF">2019-01-21T08:19:35Z</dcterms:modified>
</cp:coreProperties>
</file>