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58" r:id="rId4"/>
    <p:sldId id="259" r:id="rId5"/>
    <p:sldId id="264" r:id="rId6"/>
    <p:sldId id="265" r:id="rId7"/>
    <p:sldId id="263" r:id="rId8"/>
    <p:sldId id="261" r:id="rId9"/>
    <p:sldId id="267" r:id="rId10"/>
    <p:sldId id="262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emal\&#1074;&#1093;&#1086;&#1076;&#1103;&#1097;&#1080;&#1077;\&#1057;&#1083;&#1091;&#1078;&#1073;&#1072;%20&#1087;&#1086;%20&#1085;&#1072;&#1076;&#1079;&#1086;&#1088;&#1091;\&#1054;&#1043;&#1053;&#1057;&#1054;\&#1052;%20&#1054;%20&#1053;%20&#1048;%20&#1058;%20&#1054;%20&#1056;%20&#1048;%20&#1053;%20&#1043;%20&#1048;\&#1052;&#1086;&#1085;&#1080;&#1090;&#1086;&#1088;&#1080;&#1085;&#1075;%20&#1060;&#1048;&#1057;%20&#1060;&#1056;&#1044;&#1054;\&#1060;&#1048;&#1057;%20&#1060;&#1056;&#1044;&#1054;%20&#1052;&#1072;&#1088;&#1090;%202022\&#1044;&#1083;&#1103;%20&#1076;&#1080;&#1072;&#1075;&#1088;&#1072;&#1084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emal\&#1074;&#1093;&#1086;&#1076;&#1103;&#1097;&#1080;&#1077;\&#1057;&#1083;&#1091;&#1078;&#1073;&#1072;%20&#1087;&#1086;%20&#1085;&#1072;&#1076;&#1079;&#1086;&#1088;&#1091;\&#1054;&#1043;&#1053;&#1057;&#1054;\&#1052;%20&#1054;%20&#1053;%20&#1048;%20&#1058;%20&#1054;%20&#1056;%20&#1048;%20&#1053;%20&#1043;%20&#1048;\&#1052;&#1086;&#1085;&#1080;&#1090;&#1086;&#1088;&#1080;&#1085;&#1075;%20&#1060;&#1048;&#1057;%20&#1060;&#1056;&#1044;&#1054;\&#1060;&#1048;&#1057;%20&#1060;&#1056;&#1044;&#1054;%20&#1052;&#1072;&#1088;&#1090;%202022\&#1044;&#1083;&#1103;%20&#1076;&#1080;&#1072;&#1075;&#1088;&#1072;&#1084;&#108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86;&#1082;&#1091;&#1084;&#1077;&#1085;&#1090;&#1099;_&#1052;&#1072;&#1082;&#1083;&#1072;&#1096;&#1086;&#1074;&#1072;_&#1057;&#1048;\&#1052;&#1086;&#1080;%20&#1076;&#1086;&#1082;&#1091;&#1084;&#1077;&#1085;&#1090;&#1099;%202022\&#1060;&#1048;&#1057;%20&#1060;&#1056;&#1044;&#1054;_2022\&#1052;&#1072;&#1088;&#1090;_2022\&#1055;&#1088;&#1077;&#1079;&#1077;&#1085;&#1090;&#1072;&#1094;&#1080;&#1103;\&#1044;&#1083;&#1103;%20&#1076;&#1080;&#1072;&#1075;&#1088;&#1072;&#1084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 dirty="0">
                <a:latin typeface="Arial" pitchFamily="34" charset="0"/>
                <a:cs typeface="Arial" pitchFamily="34" charset="0"/>
              </a:rPr>
              <a:t>Объекты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мониторинга безопасности</a:t>
            </a:r>
            <a:endParaRPr lang="ru-RU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Лист1!$A$40:$A$65</c:f>
              <c:strCache>
                <c:ptCount val="26"/>
                <c:pt idx="0">
                  <c:v>г. Брянск</c:v>
                </c:pt>
                <c:pt idx="1">
                  <c:v>г. Клинцы</c:v>
                </c:pt>
                <c:pt idx="2">
                  <c:v>г. Сельцо </c:v>
                </c:pt>
                <c:pt idx="3">
                  <c:v>г. Фокино </c:v>
                </c:pt>
                <c:pt idx="4">
                  <c:v>Новозыбковский городской округ </c:v>
                </c:pt>
                <c:pt idx="5">
                  <c:v>Брасовский район </c:v>
                </c:pt>
                <c:pt idx="6">
                  <c:v>Брянский район </c:v>
                </c:pt>
                <c:pt idx="7">
                  <c:v>Выгоничский район</c:v>
                </c:pt>
                <c:pt idx="8">
                  <c:v>Гордеевский район </c:v>
                </c:pt>
                <c:pt idx="9">
                  <c:v>Дубровский район</c:v>
                </c:pt>
                <c:pt idx="10">
                  <c:v>Дятьковский район </c:v>
                </c:pt>
                <c:pt idx="11">
                  <c:v>Жирятинский район</c:v>
                </c:pt>
                <c:pt idx="12">
                  <c:v>Жуковский район</c:v>
                </c:pt>
                <c:pt idx="13">
                  <c:v>Карачевский район</c:v>
                </c:pt>
                <c:pt idx="14">
                  <c:v>Клинцовский район</c:v>
                </c:pt>
                <c:pt idx="15">
                  <c:v>Комаричский район </c:v>
                </c:pt>
                <c:pt idx="16">
                  <c:v>Красногорский район </c:v>
                </c:pt>
                <c:pt idx="17">
                  <c:v>Мглинский район</c:v>
                </c:pt>
                <c:pt idx="18">
                  <c:v>Навлинский район</c:v>
                </c:pt>
                <c:pt idx="19">
                  <c:v>Погарский район </c:v>
                </c:pt>
                <c:pt idx="20">
                  <c:v>Почепский район</c:v>
                </c:pt>
                <c:pt idx="21">
                  <c:v>Рогнединский район </c:v>
                </c:pt>
                <c:pt idx="22">
                  <c:v>Стародубский муниципальный округ </c:v>
                </c:pt>
                <c:pt idx="23">
                  <c:v>Суземский район </c:v>
                </c:pt>
                <c:pt idx="24">
                  <c:v>Суражский район </c:v>
                </c:pt>
                <c:pt idx="25">
                  <c:v>Унечский район </c:v>
                </c:pt>
              </c:strCache>
            </c:strRef>
          </c:cat>
          <c:val>
            <c:numRef>
              <c:f>Лист1!$B$40:$B$65</c:f>
              <c:numCache>
                <c:formatCode>General</c:formatCode>
                <c:ptCount val="26"/>
                <c:pt idx="0">
                  <c:v>12</c:v>
                </c:pt>
                <c:pt idx="1">
                  <c:v>8</c:v>
                </c:pt>
                <c:pt idx="2">
                  <c:v>5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6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3</c:v>
                </c:pt>
                <c:pt idx="19">
                  <c:v>7</c:v>
                </c:pt>
                <c:pt idx="20">
                  <c:v>3</c:v>
                </c:pt>
                <c:pt idx="21">
                  <c:v>1</c:v>
                </c:pt>
                <c:pt idx="22">
                  <c:v>1</c:v>
                </c:pt>
                <c:pt idx="23">
                  <c:v>4</c:v>
                </c:pt>
                <c:pt idx="24">
                  <c:v>2</c:v>
                </c:pt>
                <c:pt idx="25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902336"/>
        <c:axId val="78395648"/>
      </c:barChart>
      <c:catAx>
        <c:axId val="75902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8395648"/>
        <c:crosses val="autoZero"/>
        <c:auto val="1"/>
        <c:lblAlgn val="ctr"/>
        <c:lblOffset val="100"/>
        <c:noMultiLvlLbl val="0"/>
      </c:catAx>
      <c:valAx>
        <c:axId val="78395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5902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Внесение сведений в систему ФИС ФРДО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Без нарушений</c:v>
                </c:pt>
                <c:pt idx="1">
                  <c:v>С нарушениями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 sz="2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pPr>
            <a:r>
              <a:rPr lang="ru-RU" sz="2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Виды нарушений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9907407407407407"/>
          <c:w val="0.98844903762029745"/>
          <c:h val="0.50408938466025077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944444444444444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Лист1!$A$26:$A$28</c:f>
              <c:strCache>
                <c:ptCount val="3"/>
                <c:pt idx="0">
                  <c:v>Сведения внесены не в полном объеме</c:v>
                </c:pt>
                <c:pt idx="1">
                  <c:v>Некорректное внесение сведений</c:v>
                </c:pt>
                <c:pt idx="2">
                  <c:v>Расхождение сведений</c:v>
                </c:pt>
              </c:strCache>
            </c:strRef>
          </c:cat>
          <c:val>
            <c:numRef>
              <c:f>Лист1!$B$26:$B$28</c:f>
              <c:numCache>
                <c:formatCode>0%</c:formatCode>
                <c:ptCount val="3"/>
                <c:pt idx="0">
                  <c:v>0.51</c:v>
                </c:pt>
                <c:pt idx="1">
                  <c:v>0.67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141120"/>
        <c:axId val="79165312"/>
        <c:axId val="75866112"/>
      </c:bar3DChart>
      <c:catAx>
        <c:axId val="79141120"/>
        <c:scaling>
          <c:orientation val="minMax"/>
        </c:scaling>
        <c:delete val="0"/>
        <c:axPos val="b"/>
        <c:majorTickMark val="out"/>
        <c:minorTickMark val="none"/>
        <c:tickLblPos val="nextTo"/>
        <c:crossAx val="79165312"/>
        <c:crossesAt val="0"/>
        <c:auto val="1"/>
        <c:lblAlgn val="ctr"/>
        <c:lblOffset val="100"/>
        <c:noMultiLvlLbl val="0"/>
      </c:catAx>
      <c:valAx>
        <c:axId val="791653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9141120"/>
        <c:crosses val="autoZero"/>
        <c:crossBetween val="between"/>
      </c:valAx>
      <c:serAx>
        <c:axId val="75866112"/>
        <c:scaling>
          <c:orientation val="minMax"/>
        </c:scaling>
        <c:delete val="1"/>
        <c:axPos val="b"/>
        <c:majorTickMark val="out"/>
        <c:minorTickMark val="none"/>
        <c:tickLblPos val="nextTo"/>
        <c:crossAx val="79165312"/>
        <c:crossesAt val="0"/>
      </c:ser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80985-1287-4A8D-B91D-2102F236F65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113BA-7A8E-4C85-8C7B-4DBFE5C64A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4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113BA-7A8E-4C85-8C7B-4DBFE5C64A5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05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DD23C92-11C3-4C23-9C68-222F9C553DC9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07794B0-8DC9-4372-93DD-572F8AE7CFD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brnadzor.gov.ru/gosudarstvennye-uslugi-i-funkczii/7701537808-gosfunction/formirovanie-i-vedenie-federalnogo-reestra-svedenij-o-dokumentah-ob-obrazovanii-i-ili-o-kvalifikaczii-dokumentah-ob-obuchenii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3611487"/>
          </a:xfrm>
        </p:spPr>
        <p:txBody>
          <a:bodyPr/>
          <a:lstStyle/>
          <a:p>
            <a:r>
              <a:rPr lang="ru-RU" sz="3200" b="1" dirty="0">
                <a:effectLst/>
                <a:latin typeface="Arial" pitchFamily="34" charset="0"/>
                <a:cs typeface="Arial" pitchFamily="34" charset="0"/>
              </a:rPr>
              <a:t>О результатах мониторинга</a:t>
            </a:r>
            <a:br>
              <a:rPr lang="ru-RU" sz="3200" b="1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effectLst/>
                <a:latin typeface="Arial" pitchFamily="34" charset="0"/>
                <a:cs typeface="Arial" pitchFamily="34" charset="0"/>
              </a:rPr>
              <a:t>внесения в ФИС </a:t>
            </a:r>
            <a: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  <a:t>ФРДО</a:t>
            </a:r>
            <a:b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effectLst/>
                <a:latin typeface="Arial" pitchFamily="34" charset="0"/>
                <a:cs typeface="Arial" pitchFamily="34" charset="0"/>
              </a:rPr>
              <a:t>сведений </a:t>
            </a:r>
            <a: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  <a:t>о документах</a:t>
            </a:r>
            <a:b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effectLst/>
                <a:latin typeface="Arial" pitchFamily="34" charset="0"/>
                <a:cs typeface="Arial" pitchFamily="34" charset="0"/>
              </a:rPr>
              <a:t> об образовании</a:t>
            </a:r>
            <a:endParaRPr lang="ru-RU" sz="3200" b="1" dirty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97552" cy="792088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помощь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16832"/>
            <a:ext cx="77524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 о работе в ФИС ФРДО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  <a:hlinkClick r:id="rId2"/>
            </a:endParaRPr>
          </a:p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https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://obrnadzor.gov.ru/gosudarstvennye-uslugi-i-funkczii/7701537808-gosfunction/formirovanie-i-vedenie-federalnogo-reestra-svedenij-o-dokumentah-ob-obrazovanii-i-ili-o-kvalifikaczii-dokumentah-ob-obuchenii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1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648072"/>
          </a:xfrm>
        </p:spPr>
        <p:txBody>
          <a:bodyPr/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755969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Отдел государственного надзора в сфере образования департамента образования и науки Брянской области</a:t>
            </a:r>
          </a:p>
          <a:p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8(4832)580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402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8(4832)580 425</a:t>
            </a: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79330"/>
              </p:ext>
            </p:extLst>
          </p:nvPr>
        </p:nvGraphicFramePr>
        <p:xfrm>
          <a:off x="323528" y="514349"/>
          <a:ext cx="8315647" cy="6343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2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690775"/>
              </p:ext>
            </p:extLst>
          </p:nvPr>
        </p:nvGraphicFramePr>
        <p:xfrm>
          <a:off x="1043608" y="1307669"/>
          <a:ext cx="7272808" cy="4281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47667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В ходе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мониторинга безопасности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проведен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сбор, анализ статистических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данных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за период с 2017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года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 2021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год по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форме ФСН № ОО-1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сведений, размещенных в ФИС 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ФРДО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55453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73 общеобразовательным организациям (88 %) объявлены предостережения о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недопустимости нарушения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11226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9489" y="3212975"/>
            <a:ext cx="84969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Административные штрафы</a:t>
            </a:r>
          </a:p>
          <a:p>
            <a:pPr algn="ctr"/>
            <a:r>
              <a:rPr lang="ru-RU" sz="1600" b="1" dirty="0" smtClean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(в соответствии с ч.1, 2 ст.19.30.2 КоАП РФ)</a:t>
            </a:r>
          </a:p>
          <a:p>
            <a:pPr algn="just"/>
            <a:endParaRPr lang="ru-RU" sz="8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just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Нарушение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порядка или сроков внесения в ФИС ФРДО сведений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 выданных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документах об образовании, документах об обучении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влечет наложение административного штрафа: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- на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должностных лиц в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размере от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тыс. до 10 тыс. рублей;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- на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юридических лиц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от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50 тыс.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 тыс. рублей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Непредставление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в ФИС ФРДО сведений о выданных документах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 образовании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, документах об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обучении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влечет наложение административного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штрафа: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на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должностных лиц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размере от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тыс.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 тыс.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рублей;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на </a:t>
            </a:r>
            <a:r>
              <a:rPr lang="ru-RU" sz="16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юридических лиц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от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 тыс.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150 тыс.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рублей.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09803"/>
              </p:ext>
            </p:extLst>
          </p:nvPr>
        </p:nvGraphicFramePr>
        <p:xfrm>
          <a:off x="1317600" y="332656"/>
          <a:ext cx="64807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2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320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 внесены данные о выданных документах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30.12.2020 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ФИС ФРДО должны быть внесены сведения о всех документах об образовании, выданных с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01.01.1996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6" y="1736812"/>
            <a:ext cx="845766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0796" y="3717032"/>
            <a:ext cx="1400884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861048"/>
            <a:ext cx="7110164" cy="2520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Некорректное внесение сведений в ФИС ФРДО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6612"/>
            <a:ext cx="8533456" cy="402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836713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Неверное указание вида документа об образовании:</a:t>
            </a:r>
          </a:p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заполнении сведений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 аттестате о среднем общем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образовании образовательная организация 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графе шаблона «Вид документа»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указывает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«Аттестат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 среднем (полном) общем образовании», который  выдавался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2014 г.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660" y="3717032"/>
            <a:ext cx="1418004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61237"/>
            <a:ext cx="8712968" cy="366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Некорректное внесение сведений в ФИС ФРДО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3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Неверное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указание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вида документа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об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образовании:</a:t>
            </a:r>
          </a:p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при заполнении сведений об аттестате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 среднем общем образовании 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 отличием в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графе шаблона «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Вид документа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указан  «Аттестат с золотой медалью» (аттестаты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о среднем (полном) общем образовании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награжденных золотой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медалью «За особые успехи в учении»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выдавались до 2014 года)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717032"/>
            <a:ext cx="1368152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556792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Руководителям муниципальных органов управления образованием:</a:t>
            </a: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провести организационную работу  с руководителями образовательных организаций по вопросам своевременного проведения аттестации рабочих мест и получения КЭП; проверки правильности внесения общих сведений об образовательной организации (ОГРН, КПП и др.);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проработать вопрос о назначении (смене) руководителя образовательной организации до периода выдачи документов об образовании и внесения сведений в ФИС ФРДО;</a:t>
            </a:r>
          </a:p>
          <a:p>
            <a:pPr algn="just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проанализировать вышеуказанную информацию и принять меры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 лицам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допустившим нарушение обязательных требований законодательства в сфере образования, в том числе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дисциплинарного воздействия.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52128"/>
          </a:xfrm>
        </p:spPr>
        <p:txBody>
          <a:bodyPr/>
          <a:lstStyle/>
          <a:p>
            <a:pPr marR="45720"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целях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предупреждения нарушений обязательных требований законодательства Российской Федерации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 сфере образования департамент образования и науки Брянской области рекомендует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5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6"/>
            <a:ext cx="82089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Руководителям общеобразовательных организаций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незамедлительно внести в ФИС ФРДО сведения о всех документах об образовании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выданных с 01 января 1996 года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 обеспечить корректировку уже внесенных в ФИС ФРДО сведений о документах об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образовании;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altLang="ru-RU" b="1" dirty="0" smtClean="0">
                <a:latin typeface="Montserrat"/>
              </a:rPr>
              <a:t>обеспечить </a:t>
            </a:r>
            <a:r>
              <a:rPr lang="ru-RU" altLang="ru-RU" b="1" dirty="0">
                <a:latin typeface="Montserrat"/>
              </a:rPr>
              <a:t>сбор сведений о </a:t>
            </a:r>
            <a:r>
              <a:rPr lang="ru-RU" altLang="ru-RU" b="1" dirty="0" smtClean="0">
                <a:latin typeface="Montserrat"/>
              </a:rPr>
              <a:t>СНИЛС.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/>
          <a:lstStyle/>
          <a:p>
            <a:pPr marR="45720">
              <a:lnSpc>
                <a:spcPct val="80000"/>
              </a:lnSpc>
              <a:spcBef>
                <a:spcPct val="2000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целях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предупреждения нарушений обязательных требований законодательства Российской Федерации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 сфере образования департамент образования и науки Брянской области рекомендует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1519</TotalTime>
  <Words>492</Words>
  <Application>Microsoft Office PowerPoint</Application>
  <PresentationFormat>Экран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О результатах мониторинга внесения в ФИС ФРДО  сведений о документах  об образовании</vt:lpstr>
      <vt:lpstr>Презентация PowerPoint</vt:lpstr>
      <vt:lpstr>Презентация PowerPoint</vt:lpstr>
      <vt:lpstr>Презентация PowerPoint</vt:lpstr>
      <vt:lpstr>Не внесены данные о выданных документах</vt:lpstr>
      <vt:lpstr>Некорректное внесение сведений в ФИС ФРДО</vt:lpstr>
      <vt:lpstr>Некорректное внесение сведений в ФИС ФРДО</vt:lpstr>
      <vt:lpstr>В целях предупреждения нарушений обязательных требований законодательства Российской Федерации  в сфере образования департамент образования и науки Брянской области рекомендует</vt:lpstr>
      <vt:lpstr>В целях предупреждения нарушений обязательных требований законодательства Российской Федерации  в сфере образования департамент образования и науки Брянской области рекомендует</vt:lpstr>
      <vt:lpstr>В помощь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ФИС ФРДО</dc:title>
  <dc:creator>Маклашова Светлана</dc:creator>
  <cp:lastModifiedBy>Маклашова Светлана</cp:lastModifiedBy>
  <cp:revision>82</cp:revision>
  <dcterms:created xsi:type="dcterms:W3CDTF">2022-03-22T13:05:19Z</dcterms:created>
  <dcterms:modified xsi:type="dcterms:W3CDTF">2022-03-31T12:51:43Z</dcterms:modified>
</cp:coreProperties>
</file>