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73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79" autoAdjust="0"/>
    <p:restoredTop sz="94660"/>
  </p:normalViewPr>
  <p:slideViewPr>
    <p:cSldViewPr>
      <p:cViewPr>
        <p:scale>
          <a:sx n="86" d="100"/>
          <a:sy n="86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dzor\Desktop\&#1085;&#1072;&#1088;&#1091;&#1096;&#1077;&#1085;&#1080;&#1103;.2016.&#1096;&#1082;&#1086;&#1083;&#1099;,&#1089;&#1072;&#1076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50935311932162208"/>
          <c:y val="6.4094003395279514E-2"/>
          <c:w val="0.46659990578100818"/>
          <c:h val="0.88895467856173238"/>
        </c:manualLayout>
      </c:layout>
      <c:bar3DChart>
        <c:barDir val="bar"/>
        <c:grouping val="clustered"/>
        <c:varyColors val="1"/>
        <c:ser>
          <c:idx val="0"/>
          <c:order val="0"/>
          <c:tx>
            <c:strRef>
              <c:f>сады!$B$1</c:f>
              <c:strCache>
                <c:ptCount val="1"/>
                <c:pt idx="0">
                  <c:v>дошкольные образовательные организации</c:v>
                </c:pt>
              </c:strCache>
            </c:strRef>
          </c:tx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Val val="1"/>
          </c:dLbls>
          <c:cat>
            <c:strRef>
              <c:f>сады!$A$2:$A$9</c:f>
              <c:strCache>
                <c:ptCount val="8"/>
                <c:pt idx="0">
                  <c:v>Нарушение лицензионных требований и условий при осуществлении образовательной деятельности</c:v>
                </c:pt>
                <c:pt idx="1">
                  <c:v>Нарушение обязательных требований законодательства Российской Федерации в сфере образования, предусмотренные статьей 28 Федерального закона от 29.12.2012 №273-ФЗ «Об образовании в Российской Федерации»</c:v>
                </c:pt>
                <c:pt idx="2">
                  <c:v>Нарушения обязательных требований законодательства Российской Федерации, связанные с размещением информации на официальном сайте</c:v>
                </c:pt>
                <c:pt idx="3">
                  <c:v>Неисполнение предписаний об устранении выявленных нарушений</c:v>
                </c:pt>
                <c:pt idx="4">
                  <c:v>Неисполнение установленного законодательством РФ в сфере образования порядка приема в образовательную организацию</c:v>
                </c:pt>
                <c:pt idx="5">
                  <c:v>Нарушение обязательных требований законодательства Российской Федерации в сфере образования, предъявляемых к содержанию локальных актов, регламентирующих деятельность образовательных организаций</c:v>
                </c:pt>
                <c:pt idx="6">
                  <c:v>Отсутствие сведений о прохождении аттестации педагогическими работниками в целях подтверждения соответствия педагогических работников занимаемым ими должностям на основе оценки их профессиональной деятельности</c:v>
                </c:pt>
                <c:pt idx="7">
                  <c:v>Назначение на должность работника образовательной организации  лица, несоответсвующего квалификационным требованиям</c:v>
                </c:pt>
              </c:strCache>
            </c:strRef>
          </c:cat>
          <c:val>
            <c:numRef>
              <c:f>сады!$B$2:$B$9</c:f>
              <c:numCache>
                <c:formatCode>General</c:formatCode>
                <c:ptCount val="8"/>
                <c:pt idx="0">
                  <c:v>19</c:v>
                </c:pt>
                <c:pt idx="1">
                  <c:v>31</c:v>
                </c:pt>
                <c:pt idx="2">
                  <c:v>27</c:v>
                </c:pt>
                <c:pt idx="3">
                  <c:v>5</c:v>
                </c:pt>
                <c:pt idx="4">
                  <c:v>5</c:v>
                </c:pt>
                <c:pt idx="5">
                  <c:v>62</c:v>
                </c:pt>
                <c:pt idx="6">
                  <c:v>2</c:v>
                </c:pt>
                <c:pt idx="7">
                  <c:v>3</c:v>
                </c:pt>
              </c:numCache>
            </c:numRef>
          </c:val>
        </c:ser>
        <c:shape val="box"/>
        <c:axId val="65890944"/>
        <c:axId val="65913216"/>
        <c:axId val="0"/>
      </c:bar3DChart>
      <c:catAx>
        <c:axId val="65890944"/>
        <c:scaling>
          <c:orientation val="minMax"/>
        </c:scaling>
        <c:axPos val="l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65913216"/>
        <c:crosses val="autoZero"/>
        <c:auto val="1"/>
        <c:lblAlgn val="ctr"/>
        <c:lblOffset val="100"/>
      </c:catAx>
      <c:valAx>
        <c:axId val="65913216"/>
        <c:scaling>
          <c:orientation val="minMax"/>
        </c:scaling>
        <c:axPos val="b"/>
        <c:majorGridlines/>
        <c:numFmt formatCode="General" sourceLinked="1"/>
        <c:tickLblPos val="nextTo"/>
        <c:crossAx val="65890944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DA672-9ABA-4EE5-A193-7313FD9A50C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76ACB5-6534-4A6F-83D8-945870F5732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Нарушения при оказании платных образовательных услуг в сфере информирования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E69D49E-B00F-4067-8250-22AFFCB82BBA}" type="parTrans" cxnId="{E65A942D-4F91-47A3-A25B-5CB84151E141}">
      <dgm:prSet/>
      <dgm:spPr/>
      <dgm:t>
        <a:bodyPr/>
        <a:lstStyle/>
        <a:p>
          <a:endParaRPr lang="ru-RU"/>
        </a:p>
      </dgm:t>
    </dgm:pt>
    <dgm:pt modelId="{41ED09E1-A100-47FD-9569-02931E1F01CC}" type="sibTrans" cxnId="{E65A942D-4F91-47A3-A25B-5CB84151E141}">
      <dgm:prSet/>
      <dgm:spPr/>
      <dgm:t>
        <a:bodyPr/>
        <a:lstStyle/>
        <a:p>
          <a:endParaRPr lang="ru-RU"/>
        </a:p>
      </dgm:t>
    </dgm:pt>
    <dgm:pt modelId="{DFF02AD7-2D4B-46B6-ABD4-70D52B946D1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Нарушения при оказании платных образовательных услуг в части заключения договора</a:t>
          </a:r>
          <a:endParaRPr lang="ru-RU" sz="2000" dirty="0"/>
        </a:p>
      </dgm:t>
    </dgm:pt>
    <dgm:pt modelId="{CE2372A0-540F-4F45-8B3C-DACB9ED512F4}" type="parTrans" cxnId="{54715BB3-A9F3-463A-8A90-1072EB9329EC}">
      <dgm:prSet/>
      <dgm:spPr/>
      <dgm:t>
        <a:bodyPr/>
        <a:lstStyle/>
        <a:p>
          <a:endParaRPr lang="ru-RU"/>
        </a:p>
      </dgm:t>
    </dgm:pt>
    <dgm:pt modelId="{224B5061-8CB2-4D7B-8FE5-B932803E6F84}" type="sibTrans" cxnId="{54715BB3-A9F3-463A-8A90-1072EB9329EC}">
      <dgm:prSet/>
      <dgm:spPr/>
      <dgm:t>
        <a:bodyPr/>
        <a:lstStyle/>
        <a:p>
          <a:endParaRPr lang="ru-RU"/>
        </a:p>
      </dgm:t>
    </dgm:pt>
    <dgm:pt modelId="{252D42B0-62E8-469C-BFBD-11E1C0CB01C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Нарушения при оказании платных образовательных услуг в сфере обеспечения качества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8F500C3-0C4C-4296-9C63-768BD14775E6}" type="parTrans" cxnId="{75C107FB-83F0-45F5-ADF1-CFA1126160C1}">
      <dgm:prSet/>
      <dgm:spPr/>
      <dgm:t>
        <a:bodyPr/>
        <a:lstStyle/>
        <a:p>
          <a:endParaRPr lang="ru-RU"/>
        </a:p>
      </dgm:t>
    </dgm:pt>
    <dgm:pt modelId="{DDE21BD7-3EA5-4AC1-AE40-5F936685452A}" type="sibTrans" cxnId="{75C107FB-83F0-45F5-ADF1-CFA1126160C1}">
      <dgm:prSet/>
      <dgm:spPr/>
      <dgm:t>
        <a:bodyPr/>
        <a:lstStyle/>
        <a:p>
          <a:endParaRPr lang="ru-RU"/>
        </a:p>
      </dgm:t>
    </dgm:pt>
    <dgm:pt modelId="{321AADEE-A448-4BE6-BCA1-3F41FE9C4722}" type="pres">
      <dgm:prSet presAssocID="{1F0DA672-9ABA-4EE5-A193-7313FD9A50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F2665E-7042-48AF-A482-8C4A43509341}" type="pres">
      <dgm:prSet presAssocID="{0176ACB5-6534-4A6F-83D8-945870F5732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FB6204-EBC2-4333-B443-967A62C166F2}" type="pres">
      <dgm:prSet presAssocID="{41ED09E1-A100-47FD-9569-02931E1F01CC}" presName="sibTrans" presStyleCnt="0"/>
      <dgm:spPr/>
    </dgm:pt>
    <dgm:pt modelId="{F6205E9D-4501-4FB6-A51C-BA9E853B598B}" type="pres">
      <dgm:prSet presAssocID="{DFF02AD7-2D4B-46B6-ABD4-70D52B946D1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34A97-F76F-4BCC-8930-4254E457C00D}" type="pres">
      <dgm:prSet presAssocID="{224B5061-8CB2-4D7B-8FE5-B932803E6F84}" presName="sibTrans" presStyleCnt="0"/>
      <dgm:spPr/>
    </dgm:pt>
    <dgm:pt modelId="{A943A580-2A76-4778-83FC-ABF04C9CED77}" type="pres">
      <dgm:prSet presAssocID="{252D42B0-62E8-469C-BFBD-11E1C0CB01C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4F3C1F-9C75-4A87-AFEC-5812A0190BD0}" type="presOf" srcId="{1F0DA672-9ABA-4EE5-A193-7313FD9A50C6}" destId="{321AADEE-A448-4BE6-BCA1-3F41FE9C4722}" srcOrd="0" destOrd="0" presId="urn:microsoft.com/office/officeart/2005/8/layout/default"/>
    <dgm:cxn modelId="{C9594BF6-504E-4830-83A1-1D0CE7C1561F}" type="presOf" srcId="{0176ACB5-6534-4A6F-83D8-945870F57322}" destId="{7EF2665E-7042-48AF-A482-8C4A43509341}" srcOrd="0" destOrd="0" presId="urn:microsoft.com/office/officeart/2005/8/layout/default"/>
    <dgm:cxn modelId="{95DCA97C-13CC-4769-B96D-B9262662A452}" type="presOf" srcId="{DFF02AD7-2D4B-46B6-ABD4-70D52B946D14}" destId="{F6205E9D-4501-4FB6-A51C-BA9E853B598B}" srcOrd="0" destOrd="0" presId="urn:microsoft.com/office/officeart/2005/8/layout/default"/>
    <dgm:cxn modelId="{E65A942D-4F91-47A3-A25B-5CB84151E141}" srcId="{1F0DA672-9ABA-4EE5-A193-7313FD9A50C6}" destId="{0176ACB5-6534-4A6F-83D8-945870F57322}" srcOrd="0" destOrd="0" parTransId="{1E69D49E-B00F-4067-8250-22AFFCB82BBA}" sibTransId="{41ED09E1-A100-47FD-9569-02931E1F01CC}"/>
    <dgm:cxn modelId="{54715BB3-A9F3-463A-8A90-1072EB9329EC}" srcId="{1F0DA672-9ABA-4EE5-A193-7313FD9A50C6}" destId="{DFF02AD7-2D4B-46B6-ABD4-70D52B946D14}" srcOrd="1" destOrd="0" parTransId="{CE2372A0-540F-4F45-8B3C-DACB9ED512F4}" sibTransId="{224B5061-8CB2-4D7B-8FE5-B932803E6F84}"/>
    <dgm:cxn modelId="{16580978-57D4-40CC-94C1-D45F8033EDB7}" type="presOf" srcId="{252D42B0-62E8-469C-BFBD-11E1C0CB01CC}" destId="{A943A580-2A76-4778-83FC-ABF04C9CED77}" srcOrd="0" destOrd="0" presId="urn:microsoft.com/office/officeart/2005/8/layout/default"/>
    <dgm:cxn modelId="{75C107FB-83F0-45F5-ADF1-CFA1126160C1}" srcId="{1F0DA672-9ABA-4EE5-A193-7313FD9A50C6}" destId="{252D42B0-62E8-469C-BFBD-11E1C0CB01CC}" srcOrd="2" destOrd="0" parTransId="{58F500C3-0C4C-4296-9C63-768BD14775E6}" sibTransId="{DDE21BD7-3EA5-4AC1-AE40-5F936685452A}"/>
    <dgm:cxn modelId="{926CFB40-5B8A-4769-B4E1-DA97F62C5416}" type="presParOf" srcId="{321AADEE-A448-4BE6-BCA1-3F41FE9C4722}" destId="{7EF2665E-7042-48AF-A482-8C4A43509341}" srcOrd="0" destOrd="0" presId="urn:microsoft.com/office/officeart/2005/8/layout/default"/>
    <dgm:cxn modelId="{8343FD34-8B70-418D-8E1F-11DC1D7D536C}" type="presParOf" srcId="{321AADEE-A448-4BE6-BCA1-3F41FE9C4722}" destId="{DEFB6204-EBC2-4333-B443-967A62C166F2}" srcOrd="1" destOrd="0" presId="urn:microsoft.com/office/officeart/2005/8/layout/default"/>
    <dgm:cxn modelId="{F5FCF59A-64B2-444C-B53A-69A529CD9911}" type="presParOf" srcId="{321AADEE-A448-4BE6-BCA1-3F41FE9C4722}" destId="{F6205E9D-4501-4FB6-A51C-BA9E853B598B}" srcOrd="2" destOrd="0" presId="urn:microsoft.com/office/officeart/2005/8/layout/default"/>
    <dgm:cxn modelId="{D46EE48A-1A9D-4F0F-B17D-2F51F73349E6}" type="presParOf" srcId="{321AADEE-A448-4BE6-BCA1-3F41FE9C4722}" destId="{5F634A97-F76F-4BCC-8930-4254E457C00D}" srcOrd="3" destOrd="0" presId="urn:microsoft.com/office/officeart/2005/8/layout/default"/>
    <dgm:cxn modelId="{C389A61B-1967-494E-BED4-8C56C50AAE02}" type="presParOf" srcId="{321AADEE-A448-4BE6-BCA1-3F41FE9C4722}" destId="{A943A580-2A76-4778-83FC-ABF04C9CED77}" srcOrd="4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F2665E-7042-48AF-A482-8C4A43509341}">
      <dsp:nvSpPr>
        <dsp:cNvPr id="0" name=""/>
        <dsp:cNvSpPr/>
      </dsp:nvSpPr>
      <dsp:spPr>
        <a:xfrm>
          <a:off x="744" y="30984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Нарушения при оказании платных образовательных услуг в сфере информирования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4" y="309847"/>
        <a:ext cx="2902148" cy="1741289"/>
      </dsp:txXfrm>
    </dsp:sp>
    <dsp:sp modelId="{F6205E9D-4501-4FB6-A51C-BA9E853B598B}">
      <dsp:nvSpPr>
        <dsp:cNvPr id="0" name=""/>
        <dsp:cNvSpPr/>
      </dsp:nvSpPr>
      <dsp:spPr>
        <a:xfrm>
          <a:off x="3193107" y="30984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Нарушения при оказании платных образовательных услуг в части заключения договора</a:t>
          </a:r>
          <a:endParaRPr lang="ru-RU" sz="2000" kern="1200" dirty="0"/>
        </a:p>
      </dsp:txBody>
      <dsp:txXfrm>
        <a:off x="3193107" y="309847"/>
        <a:ext cx="2902148" cy="1741289"/>
      </dsp:txXfrm>
    </dsp:sp>
    <dsp:sp modelId="{A943A580-2A76-4778-83FC-ABF04C9CED77}">
      <dsp:nvSpPr>
        <dsp:cNvPr id="0" name=""/>
        <dsp:cNvSpPr/>
      </dsp:nvSpPr>
      <dsp:spPr>
        <a:xfrm>
          <a:off x="1596925" y="2341351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Нарушения при оказании платных образовательных услуг в сфере обеспечения качества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6925" y="2341351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DD6AA-AC7E-42C2-8752-76DD502A4C48}" type="datetimeFigureOut">
              <a:rPr lang="ru-RU" smtClean="0"/>
              <a:pPr/>
              <a:t>03.05.2017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8A5E8-CEB7-46F4-8A9F-74C0B851E5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0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2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3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4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5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oleObject" Target="../embeddings/____________Microsoft_Office_PowerPoint_97-20036.ppt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7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8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9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98"/>
          <a:ext cx="9144000" cy="6857802"/>
        </p:xfrm>
        <a:graphic>
          <a:graphicData uri="http://schemas.openxmlformats.org/presentationml/2006/ole">
            <p:oleObj spid="_x0000_s1026" name="Презентация" r:id="rId3" imgW="4134558" imgH="3099646" progId="PowerPoint.Show.8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06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части заключения договора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1692428"/>
            <a:ext cx="828092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нарушение п.13 Постановления  Правительства РФ от 15.08.2013 №706 «Об утверждении Правил оказания платных образовательных услуг»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договор содержит условия, ограничивающие права лиц, имеющих право на получение образования определенного уровня и направленности и подавших заявление о приеме на обучение,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обучающихся или снижающих уровень предоставления им гарантий по сравнению с условиями, установленными законодательством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2530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сфере обеспечения качества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2246426"/>
            <a:ext cx="80648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нарушение п.6 Постановления  Правительства РФ от 15.08.2013 №706 «Об утверждении Правил оказания платных образовательных услуг»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платные образовательные услуги оказаны не в полном объеме в соответствии с образовательными программами и(или) условиями договора 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(например, по количеству часов)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3554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сфере обеспечения качества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2061760"/>
            <a:ext cx="806489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нарушение п.9 ст.2 Федерального закона от 29.12.2012 № 273-ФЗ «Об образовании в Российской Федерации»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отсутствует утвержденный учебный план, календарный учебный график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 разработаны и не утверждены рабочие программы учебных курсов и дисциплин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отсутствует расписание и журнал учета занятий платных образовательных услуг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8674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Рекомендации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руководителям органов местного самоуправления муниципальных районов и городских округов в сфере образования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7158" y="2071678"/>
            <a:ext cx="8429684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1.Усилить контроль за оказанием платных образовательных услуг дошкольными образовательными организациями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endParaRPr lang="ru-RU" sz="2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2.В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рамках своей компетенции оказывать содействие образовательным организациям в устранении выявленных нарушений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3.Оказывать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методическую помощь учреждениям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200" b="1" i="0" u="none" strike="noStrike" cap="none" normalizeH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200" b="1" i="0" u="none" strike="noStrike" cap="none" normalizeH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baseline="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4.Провести совещание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руководителями дошкольных образовательных организаций по вопросу оказания платных образовательных услуг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3010" name="Презентация" r:id="rId3" imgW="3368194" imgH="2525358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7158" y="2071678"/>
            <a:ext cx="84296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AutoShape 4" descr="https://apf.mail.ru/cgi-bin/readmsg/1234.JPG?id=14938132480000000691%3B0%3B1&amp;x-email=nat-kuzovova%40mail.ru&amp;exif=1&amp;bs=2981&amp;bl=128860&amp;ct=image%2Fjpeg&amp;cn=1234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3" name="Picture 5" descr="C:\Users\nadzor\Downloads\12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714488"/>
            <a:ext cx="8072494" cy="450059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85918" y="714356"/>
            <a:ext cx="4929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Письмо № 111-13-О от 02.03.2017г.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 профилактике нарушений при оказании платных образовательных услуг»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5602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1680" y="1628800"/>
            <a:ext cx="5616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 eaLnBrk="0" hangingPunct="0">
              <a:defRPr/>
            </a:pPr>
            <a:endParaRPr lang="ru-RU" sz="2400" b="1" dirty="0" smtClean="0">
              <a:ln w="6350"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Отдел государственного надзора </a:t>
            </a: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сфере образования</a:t>
            </a:r>
          </a:p>
          <a:p>
            <a:pPr algn="ctr" eaLnBrk="0" hangingPunct="0"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департамента образования и науки Брянской области</a:t>
            </a:r>
          </a:p>
          <a:p>
            <a:pPr algn="ctr" eaLnBrk="0" hangingPunct="0">
              <a:defRPr/>
            </a:pPr>
            <a:endParaRPr lang="ru-RU" sz="2400" b="1" dirty="0" smtClean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www.edu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4095882"/>
            <a:ext cx="8064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9698" name="Презентация" r:id="rId3" imgW="3363543" imgH="2522244" progId="PowerPoint.Show.8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85918" y="21429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по результатам проверок в 2016 году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7786710" y="2857496"/>
            <a:ext cx="928694" cy="1071570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428596" y="1357298"/>
          <a:ext cx="8358194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6626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1680" y="1628800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соответствии с ч.1 ст.19.30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РФ нарушение правил оказания платных образовательных услуг влечет наложение административного штрафа :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3726551"/>
            <a:ext cx="80648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должностное лицо – от 30 тыс. до 50 тыс. рублей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юридическое лицо – от 100 тыс. до 200 тыс. рублей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Презентация" r:id="rId3" imgW="3858753" imgH="2894081" progId="PowerPoint.Show.8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5362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Правовое регулирование оказания платных образовательных услуг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1452478"/>
            <a:ext cx="8280920" cy="39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Гражданский кодекс Российской Федерации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Федеральный закон «Об образовании в Российской Федерации»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Федеральный закон «О некоммерческих организациях»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Закон РФ «О защите прав потребителей»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Постановление Правительства РФ от 15 августа 2013г. № 706 «Об утверждении Правил оказания платных образовательных услуг»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иные нормативные правовые акты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6386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Типичные нарушения при оказании платных образовательных услуг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547664" y="1484784"/>
          <a:ext cx="60960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8434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сфере информирования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1748586"/>
            <a:ext cx="828092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нарушение п.9-10 Постановления  Правительства РФ от 15.08.2013 №706 «Об утверждении Правил оказания платных образовательных услуг»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исполнителем не представлена заказчику достоверная информация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 себе и об оказываемых услугах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исполнителем не доведена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 заказчика информация, содержащая сведения о предоставлении платных образовательных услуг в порядке и объеме, предусмотренном законодательством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8" name="Презентация" r:id="rId3" imgW="3180663" imgH="2385080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сфере информирования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1714488"/>
            <a:ext cx="849694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нарушение п.3.3-3.4  Требований к структуре официального сайта образовательной организации в информационно-телекоммуникационной сети Интернет и формату представления на нем информации, утвержденных Приказом Рособрнадзора от 29.05.2014 №785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сайте отсутствует документ,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регламентирующий порядок оказания платных образовательных услуг; образец договора об оказании платных образовательных услуг; документ об утверждении стоимости обучения 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сайте не представлена </a:t>
            </a: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информация о реализуемых образовательных программах, оказываемых на платной основе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2" name="Презентация" r:id="rId3" imgW="3363543" imgH="2522244" progId="PowerPoint.Show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486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Нарушения при оказании платных образовательных услуг в части заключения договора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1682120"/>
            <a:ext cx="828092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нарушение ч.2 ст.53, ч.2 ст.54 Федерального закона от 29.12.2012 № 273-ФЗ «Об образовании в Российской Федерации» и п.12 Постановления Правительства РФ от 15.08.2013 № 706 «Об утверждении Правил оказания платных образовательных услуг»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заключены договоры (заключены после издания распорядительного акта о приеме) об оказании платных образовательных услуг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договорах об оказании платных образовательных услуг не указываются вид, уровень и(или) направленность образовательной программы, форма обучения, срок освоения образовательной программы, а также иная информация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652</Words>
  <Application>Microsoft Office PowerPoint</Application>
  <PresentationFormat>Экран (4:3)</PresentationFormat>
  <Paragraphs>79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nadzor</cp:lastModifiedBy>
  <cp:revision>50</cp:revision>
  <dcterms:created xsi:type="dcterms:W3CDTF">2017-03-26T15:56:30Z</dcterms:created>
  <dcterms:modified xsi:type="dcterms:W3CDTF">2017-05-03T14:01:43Z</dcterms:modified>
</cp:coreProperties>
</file>