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8"/>
  </p:notesMasterIdLst>
  <p:sldIdLst>
    <p:sldId id="277" r:id="rId2"/>
    <p:sldId id="278" r:id="rId3"/>
    <p:sldId id="281" r:id="rId4"/>
    <p:sldId id="279" r:id="rId5"/>
    <p:sldId id="309" r:id="rId6"/>
    <p:sldId id="272" r:id="rId7"/>
    <p:sldId id="276" r:id="rId8"/>
    <p:sldId id="301" r:id="rId9"/>
    <p:sldId id="282" r:id="rId10"/>
    <p:sldId id="283" r:id="rId11"/>
    <p:sldId id="284" r:id="rId12"/>
    <p:sldId id="285" r:id="rId13"/>
    <p:sldId id="287" r:id="rId14"/>
    <p:sldId id="292" r:id="rId15"/>
    <p:sldId id="307" r:id="rId16"/>
    <p:sldId id="265" r:id="rId17"/>
    <p:sldId id="263" r:id="rId18"/>
    <p:sldId id="294" r:id="rId19"/>
    <p:sldId id="260" r:id="rId20"/>
    <p:sldId id="261" r:id="rId21"/>
    <p:sldId id="262" r:id="rId22"/>
    <p:sldId id="264" r:id="rId23"/>
    <p:sldId id="308" r:id="rId24"/>
    <p:sldId id="273" r:id="rId25"/>
    <p:sldId id="270" r:id="rId26"/>
    <p:sldId id="26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54" autoAdjust="0"/>
    <p:restoredTop sz="92609" autoAdjust="0"/>
  </p:normalViewPr>
  <p:slideViewPr>
    <p:cSldViewPr>
      <p:cViewPr>
        <p:scale>
          <a:sx n="90" d="100"/>
          <a:sy n="90" d="100"/>
        </p:scale>
        <p:origin x="-2430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4;&#1058;&#1063;&#1045;&#1058;&#1053;&#1054;&#1057;&#1058;&#1068;%20&#1055;&#1054;%20&#1055;&#1055;\2019.&#1044;&#1086;&#1082;&#1083;&#1072;&#1076;.&#1043;&#1086;&#1089;&#1082;&#1086;&#1085;&#1090;&#1088;&#1086;&#1083;&#1100;.&#1053;&#1072;&#1076;&#1079;&#1086;&#1088;\2018.&#1076;&#1080;&#1072;&#1075;&#1088;&#1072;&#1084;&#1084;&#1099;%20&#1082;%20&#1076;&#1086;&#1082;&#1083;&#1072;&#1076;&#1091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72;%20&#1055;.&#1051;.&#1040;.-&#1082;%20&#1087;&#1088;&#1086;&#1074;&#1077;&#1088;&#1082;&#1072;&#1084;\&#1054;&#1058;&#1044;&#1045;&#1051;&#1067;,%20&#1059;&#1055;&#1056;&#1040;&#1042;&#1051;&#1045;&#1053;&#1048;&#1071;%20&#1054;&#1041;&#1056;&#1040;&#1047;&#1054;&#1042;&#1040;&#1053;&#1048;&#1071;\&#1055;&#1056;&#1045;&#1047;&#1045;&#1053;&#1058;&#1040;&#1062;&#1048;&#1048;%20&#1054;&#1043;&#1053;&#1057;&#1054;\2018.&#1076;&#1080;&#1072;&#1075;&#1088;&#1072;&#1084;&#1084;&#1099;%20&#1082;%20&#1076;&#1086;&#1082;&#1083;&#1072;&#1076;&#1091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72;%20&#1055;.&#1051;.&#1040;.-&#1082;%20&#1087;&#1088;&#1086;&#1074;&#1077;&#1088;&#1082;&#1072;&#1084;\&#1054;&#1058;&#1044;&#1045;&#1051;&#1067;,%20&#1059;&#1055;&#1056;&#1040;&#1042;&#1051;&#1045;&#1053;&#1048;&#1071;%20&#1054;&#1041;&#1056;&#1040;&#1047;&#1054;&#1042;&#1040;&#1053;&#1048;&#1071;\&#1055;&#1056;&#1045;&#1047;&#1045;&#1053;&#1058;&#1040;&#1062;&#1048;&#1048;%20&#1054;&#1043;&#1053;&#1057;&#1054;\2018.&#1076;&#1080;&#1072;&#1075;&#1088;&#1072;&#1084;&#1084;&#1099;%20&#1082;%20&#1076;&#1086;&#1082;&#1083;&#1072;&#1076;&#1091;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4;&#1058;&#1063;&#1045;&#1058;&#1053;&#1054;&#1057;&#1058;&#1068;%20&#1055;&#1054;%20&#1055;&#1055;\2019.&#1044;&#1086;&#1082;&#1083;&#1072;&#1076;.&#1043;&#1086;&#1089;&#1082;&#1086;&#1085;&#1090;&#1088;&#1086;&#1083;&#1100;.&#1053;&#1072;&#1076;&#1079;&#1086;&#1088;\2018.&#1076;&#1080;&#1072;&#1075;&#1088;&#1072;&#1084;&#1084;&#1099;%20&#1082;%20&#1076;&#1086;&#1082;&#1083;&#1072;&#1076;&#1091;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4;&#1058;&#1063;&#1045;&#1058;&#1053;&#1054;&#1057;&#1058;&#1068;%20&#1055;&#1054;%20&#1055;&#1055;\2019.&#1044;&#1086;&#1082;&#1083;&#1072;&#1076;.&#1043;&#1086;&#1089;&#1082;&#1086;&#1085;&#1090;&#1088;&#1086;&#1083;&#1100;.&#1053;&#1072;&#1076;&#1079;&#1086;&#1088;\2018.&#1076;&#1080;&#1072;&#1075;&#1088;&#1072;&#1084;&#1084;&#1099;%20&#1082;%20&#1076;&#1086;&#1082;&#1083;&#1072;&#1076;&#1091;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72;%20&#1055;.&#1051;.&#1040;.-&#1082;%20&#1087;&#1088;&#1086;&#1074;&#1077;&#1088;&#1082;&#1072;&#1084;\&#1054;&#1058;&#1044;&#1045;&#1051;&#1067;,%20&#1059;&#1055;&#1056;&#1040;&#1042;&#1051;&#1045;&#1053;&#1048;&#1071;%20&#1054;&#1041;&#1056;&#1040;&#1047;&#1054;&#1042;&#1040;&#1053;&#1048;&#1071;\&#1055;&#1056;&#1045;&#1047;&#1045;&#1053;&#1058;&#1040;&#1062;&#1048;&#1048;%20&#1054;&#1043;&#1053;&#1057;&#1054;\&#1085;&#1072;&#1088;&#1091;&#1096;&#1077;&#1085;&#1080;&#1103;.2016.&#1096;&#1082;&#1086;&#1083;&#1099;,&#1089;&#1072;&#1076;&#1099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72;%20&#1055;.&#1051;.&#1040;.-&#1082;%20&#1087;&#1088;&#1086;&#1074;&#1077;&#1088;&#1082;&#1072;&#1084;\&#1054;&#1058;&#1044;&#1045;&#1051;&#1067;,%20&#1059;&#1055;&#1056;&#1040;&#1042;&#1051;&#1045;&#1053;&#1048;&#1071;%20&#1054;&#1041;&#1056;&#1040;&#1047;&#1054;&#1042;&#1040;&#1053;&#1048;&#1071;\&#1055;&#1056;&#1045;&#1047;&#1045;&#1053;&#1058;&#1040;&#1062;&#1048;&#1048;%20&#1054;&#1043;&#1053;&#1057;&#1054;\&#1085;&#1072;&#1088;&#1091;&#1096;&#1077;&#1085;&#1080;&#1103;.2016.&#1096;&#1082;&#1086;&#1083;&#1099;,&#1089;&#1072;&#1076;&#1099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72;%20&#1055;.&#1051;.&#1040;.-&#1082;%20&#1087;&#1088;&#1086;&#1074;&#1077;&#1088;&#1082;&#1072;&#1084;\&#1054;&#1058;&#1044;&#1045;&#1051;&#1067;,%20&#1059;&#1055;&#1056;&#1040;&#1042;&#1051;&#1045;&#1053;&#1048;&#1071;%20&#1054;&#1041;&#1056;&#1040;&#1047;&#1054;&#1042;&#1040;&#1053;&#1048;&#1071;\&#1055;&#1056;&#1045;&#1047;&#1045;&#1053;&#1058;&#1040;&#1062;&#1048;&#1048;%20&#1054;&#1043;&#1053;&#1057;&#1054;\&#1085;&#1072;&#1088;&#1091;&#1096;&#1077;&#1085;&#1080;&#1103;.2016.&#1096;&#1082;&#1086;&#1083;&#1099;,&#1089;&#1072;&#1076;&#109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340035255697165E-3"/>
          <c:y val="7.8518490110164128E-3"/>
          <c:w val="0.64619350947429377"/>
          <c:h val="0.99214815098898368"/>
        </c:manualLayout>
      </c:layout>
      <c:pie3DChart>
        <c:varyColors val="1"/>
        <c:ser>
          <c:idx val="0"/>
          <c:order val="0"/>
          <c:explosion val="18"/>
          <c:dLbls>
            <c:dLbl>
              <c:idx val="0"/>
              <c:layout>
                <c:manualLayout>
                  <c:x val="-6.4185357721460015E-2"/>
                  <c:y val="-4.87209247701338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3.9489711886332969E-2"/>
                  <c:y val="9.5543320485086175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1.0418087178083889E-3"/>
                  <c:y val="4.850929168875132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3.6892922587048793E-2"/>
                  <c:y val="-3.375452745322369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3.0482331170995188E-2"/>
                  <c:y val="-8.036837442542351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3.1984325238879861E-2"/>
                  <c:y val="-5.764154385858341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1.0277645526867281E-2"/>
                  <c:y val="-2.3833862872404328E-3"/>
                </c:manualLayout>
              </c:layout>
              <c:tx>
                <c:rich>
                  <a:bodyPr/>
                  <a:lstStyle/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400" b="1" i="0" strike="noStrike">
                        <a:solidFill>
                          <a:srgbClr val="000000"/>
                        </a:solidFill>
                        <a:latin typeface="Calibri"/>
                      </a:rPr>
                      <a:t>0,4%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Лист9!$A$1:$F$1</c:f>
              <c:strCache>
                <c:ptCount val="6"/>
                <c:pt idx="0">
                  <c:v>Дошкольные образовательные организации</c:v>
                </c:pt>
                <c:pt idx="1">
                  <c:v>Общеобразовательные органи зации</c:v>
                </c:pt>
                <c:pt idx="2">
                  <c:v>Профессиональные образовательные организации</c:v>
                </c:pt>
                <c:pt idx="3">
                  <c:v>Организации дополнительного образования</c:v>
                </c:pt>
                <c:pt idx="4">
                  <c:v>Организации дополнительного профессионального образования</c:v>
                </c:pt>
                <c:pt idx="5">
                  <c:v>Иные юридические лица</c:v>
                </c:pt>
              </c:strCache>
            </c:strRef>
          </c:cat>
          <c:val>
            <c:numRef>
              <c:f>Лист9!$A$2:$F$2</c:f>
              <c:numCache>
                <c:formatCode>#,##0</c:formatCode>
                <c:ptCount val="6"/>
                <c:pt idx="0">
                  <c:v>77</c:v>
                </c:pt>
                <c:pt idx="1">
                  <c:v>74</c:v>
                </c:pt>
                <c:pt idx="2">
                  <c:v>24</c:v>
                </c:pt>
                <c:pt idx="3">
                  <c:v>34</c:v>
                </c:pt>
                <c:pt idx="4">
                  <c:v>16</c:v>
                </c:pt>
                <c:pt idx="5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2461818197892616"/>
          <c:y val="1.9911983815760485E-3"/>
          <c:w val="0.37538179386550546"/>
          <c:h val="0.88690979417046656"/>
        </c:manualLayout>
      </c:layout>
      <c:overlay val="0"/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200054747757763E-2"/>
          <c:y val="2.783645163620603E-2"/>
          <c:w val="0.91530505772667992"/>
          <c:h val="0.7435445110645586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Лист6!$A$8</c:f>
              <c:strCache>
                <c:ptCount val="1"/>
                <c:pt idx="0">
                  <c:v>количество проверок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2.2222222222222251E-2"/>
                  <c:y val="-2.7777777777777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333333333333334E-2"/>
                  <c:y val="-4.6296296296296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1799591002044997E-3"/>
                  <c:y val="-3.7681159420289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Лист6!$B$1:$D$1</c:f>
              <c:strCache>
                <c:ptCount val="3"/>
                <c:pt idx="0">
                  <c:v>дошкольные организации</c:v>
                </c:pt>
                <c:pt idx="1">
                  <c:v>общеобразовательные организации</c:v>
                </c:pt>
                <c:pt idx="2">
                  <c:v>организации дополнительного образования</c:v>
                </c:pt>
              </c:strCache>
            </c:strRef>
          </c:cat>
          <c:val>
            <c:numRef>
              <c:f>Лист6!$B$8:$D$8</c:f>
              <c:numCache>
                <c:formatCode>General</c:formatCode>
                <c:ptCount val="3"/>
                <c:pt idx="0">
                  <c:v>77</c:v>
                </c:pt>
                <c:pt idx="1">
                  <c:v>74</c:v>
                </c:pt>
                <c:pt idx="2">
                  <c:v>34</c:v>
                </c:pt>
              </c:numCache>
            </c:numRef>
          </c:val>
        </c:ser>
        <c:ser>
          <c:idx val="1"/>
          <c:order val="1"/>
          <c:tx>
            <c:strRef>
              <c:f>Лист6!$A$9</c:f>
              <c:strCache>
                <c:ptCount val="1"/>
                <c:pt idx="0">
                  <c:v>количество предписаний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22222758964946E-2"/>
                  <c:y val="-4.33577541937692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999919488591614E-2"/>
                  <c:y val="-4.39614287344516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449897750511345E-3"/>
                  <c:y val="-2.898550724637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+mn-lt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Лист6!$B$1:$D$1</c:f>
              <c:strCache>
                <c:ptCount val="3"/>
                <c:pt idx="0">
                  <c:v>дошкольные организации</c:v>
                </c:pt>
                <c:pt idx="1">
                  <c:v>общеобразовательные организации</c:v>
                </c:pt>
                <c:pt idx="2">
                  <c:v>организации дополнительного образования</c:v>
                </c:pt>
              </c:strCache>
            </c:strRef>
          </c:cat>
          <c:val>
            <c:numRef>
              <c:f>Лист6!$B$9:$D$9</c:f>
              <c:numCache>
                <c:formatCode>General</c:formatCode>
                <c:ptCount val="3"/>
                <c:pt idx="0">
                  <c:v>73</c:v>
                </c:pt>
                <c:pt idx="1">
                  <c:v>67</c:v>
                </c:pt>
                <c:pt idx="2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32945408"/>
        <c:axId val="124279552"/>
        <c:axId val="0"/>
      </c:bar3DChart>
      <c:catAx>
        <c:axId val="13294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 baseline="0"/>
            </a:pPr>
            <a:endParaRPr lang="ru-RU"/>
          </a:p>
        </c:txPr>
        <c:crossAx val="124279552"/>
        <c:crosses val="autoZero"/>
        <c:auto val="1"/>
        <c:lblAlgn val="ctr"/>
        <c:lblOffset val="100"/>
        <c:noMultiLvlLbl val="0"/>
      </c:catAx>
      <c:valAx>
        <c:axId val="1242795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3294540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2.9322351859515774E-2"/>
          <c:y val="0.91640284038062536"/>
          <c:w val="0.91181528069044093"/>
          <c:h val="5.8194596091093814E-2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Лист6!$A$2</c:f>
              <c:strCache>
                <c:ptCount val="1"/>
                <c:pt idx="0">
                  <c:v>количество нарушений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222222222222251E-2"/>
                  <c:y val="-6.4814814814815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444444444444445E-2"/>
                  <c:y val="-6.4814814814814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911074740862009E-2"/>
                  <c:y val="-3.3927056827820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Лист6!$B$1:$D$1</c:f>
              <c:strCache>
                <c:ptCount val="3"/>
                <c:pt idx="0">
                  <c:v>дошкольные организации</c:v>
                </c:pt>
                <c:pt idx="1">
                  <c:v>общеобразовательные организации</c:v>
                </c:pt>
                <c:pt idx="2">
                  <c:v>организации дополнительного образования</c:v>
                </c:pt>
              </c:strCache>
            </c:strRef>
          </c:cat>
          <c:val>
            <c:numRef>
              <c:f>Лист6!$B$2:$D$2</c:f>
              <c:numCache>
                <c:formatCode>General</c:formatCode>
                <c:ptCount val="3"/>
                <c:pt idx="0">
                  <c:v>173</c:v>
                </c:pt>
                <c:pt idx="1">
                  <c:v>201</c:v>
                </c:pt>
                <c:pt idx="2">
                  <c:v>77</c:v>
                </c:pt>
              </c:numCache>
            </c:numRef>
          </c:val>
        </c:ser>
        <c:ser>
          <c:idx val="1"/>
          <c:order val="1"/>
          <c:tx>
            <c:strRef>
              <c:f>Лист6!$A$3</c:f>
              <c:strCache>
                <c:ptCount val="1"/>
                <c:pt idx="0">
                  <c:v>количество правонарушений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222222222222251E-2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999999999999897E-2"/>
                  <c:y val="-5.5555555555555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8368794326241127E-2"/>
                  <c:y val="-4.7497879558948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Лист6!$B$1:$D$1</c:f>
              <c:strCache>
                <c:ptCount val="3"/>
                <c:pt idx="0">
                  <c:v>дошкольные организации</c:v>
                </c:pt>
                <c:pt idx="1">
                  <c:v>общеобразовательные организации</c:v>
                </c:pt>
                <c:pt idx="2">
                  <c:v>организации дополнительного образования</c:v>
                </c:pt>
              </c:strCache>
            </c:strRef>
          </c:cat>
          <c:val>
            <c:numRef>
              <c:f>Лист6!$B$3:$D$3</c:f>
              <c:numCache>
                <c:formatCode>General</c:formatCode>
                <c:ptCount val="3"/>
                <c:pt idx="0">
                  <c:v>44</c:v>
                </c:pt>
                <c:pt idx="1">
                  <c:v>64</c:v>
                </c:pt>
                <c:pt idx="2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61895424"/>
        <c:axId val="122881152"/>
        <c:axId val="0"/>
      </c:bar3DChart>
      <c:catAx>
        <c:axId val="16189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ru-RU"/>
          </a:p>
        </c:txPr>
        <c:crossAx val="122881152"/>
        <c:crosses val="autoZero"/>
        <c:auto val="1"/>
        <c:lblAlgn val="ctr"/>
        <c:lblOffset val="100"/>
        <c:noMultiLvlLbl val="0"/>
      </c:catAx>
      <c:valAx>
        <c:axId val="1228811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6189542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5.8183389099569556E-2"/>
          <c:y val="0.89059886598144578"/>
          <c:w val="0.80739568119582472"/>
          <c:h val="7.9750489204116953E-2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68010577625229"/>
          <c:y val="5.2390406960544075E-2"/>
          <c:w val="0.7480568678915136"/>
          <c:h val="0.89814814814814814"/>
        </c:manualLayout>
      </c:layout>
      <c:pie3DChart>
        <c:varyColors val="1"/>
        <c:ser>
          <c:idx val="0"/>
          <c:order val="0"/>
          <c:explosion val="19"/>
          <c:dLbls>
            <c:dLbl>
              <c:idx val="0"/>
              <c:layout>
                <c:manualLayout>
                  <c:x val="-3.6649717020917623E-5"/>
                  <c:y val="-2.9838138288822813E-2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ru-RU" sz="1400" b="1"/>
                      <a:t>ч.1 ст.19.30</a:t>
                    </a:r>
                    <a:endParaRPr lang="en-US" sz="1400" b="1"/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973291764541205E-3"/>
                  <c:y val="1.5576713104639419E-2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ru-RU" sz="1400" b="1"/>
                      <a:t>ч.2 ст.19.30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5704555417347651"/>
                  <c:y val="3.2629154490068847E-2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ru-RU" sz="1400" b="1"/>
                      <a:t>ч.4 ст.19.30</a:t>
                    </a:r>
                    <a:endParaRPr lang="en-US" sz="1400" b="1"/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2377746370609784E-3"/>
                  <c:y val="8.5906929516073205E-2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ru-RU" sz="1400" b="1"/>
                      <a:t>ч.5 ст.19.30</a:t>
                    </a:r>
                    <a:endParaRPr lang="en-US" sz="1400" b="1"/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1229148580599331E-2"/>
                  <c:y val="-7.1104152713380275E-2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ru-RU" sz="1400" b="1" dirty="0"/>
                      <a:t>ч.1 ст.19.5</a:t>
                    </a:r>
                    <a:endParaRPr lang="en-US" sz="1400" b="1" dirty="0"/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3435953412956814E-2"/>
                  <c:y val="-4.7808210587377623E-2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ru-RU" sz="1400" b="1"/>
                      <a:t>ч.2 ст.5.57</a:t>
                    </a:r>
                    <a:endParaRPr lang="en-US" sz="1400" b="1"/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6.2999968207204243E-2"/>
                  <c:y val="-3.3710576738946144E-3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ru-RU" sz="1400" b="1"/>
                      <a:t>ст.19.7</a:t>
                    </a:r>
                    <a:endParaRPr lang="en-US" sz="1400" b="1"/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'[2018.диаграммы к докладу.xls]Лист7'!$D$38:$H$38</c:f>
              <c:strCache>
                <c:ptCount val="5"/>
                <c:pt idx="0">
                  <c:v>ч.1ст.19.30</c:v>
                </c:pt>
                <c:pt idx="1">
                  <c:v>ч.2ст.19.30</c:v>
                </c:pt>
                <c:pt idx="2">
                  <c:v>ч.5ст.19.30</c:v>
                </c:pt>
                <c:pt idx="3">
                  <c:v>ч.1ст.19.5</c:v>
                </c:pt>
                <c:pt idx="4">
                  <c:v>ч.2ст.5.57</c:v>
                </c:pt>
              </c:strCache>
            </c:strRef>
          </c:cat>
          <c:val>
            <c:numRef>
              <c:f>'[2018.диаграммы к докладу.xls]Лист7'!$D$39:$H$39</c:f>
              <c:numCache>
                <c:formatCode>#,##0</c:formatCode>
                <c:ptCount val="5"/>
                <c:pt idx="0">
                  <c:v>6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386472018130233E-2"/>
          <c:y val="9.9402927594045398E-2"/>
          <c:w val="0.81352952452289884"/>
          <c:h val="0.6794600673686686"/>
        </c:manualLayout>
      </c:layout>
      <c:pie3DChart>
        <c:varyColors val="1"/>
        <c:ser>
          <c:idx val="0"/>
          <c:order val="0"/>
          <c:explosion val="15"/>
          <c:dLbls>
            <c:dLbl>
              <c:idx val="0"/>
              <c:layout>
                <c:manualLayout>
                  <c:x val="0.10318220603575987"/>
                  <c:y val="-1.030806790646485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6.1853565179352456E-2"/>
                  <c:y val="1.329031787693205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Лист7!$A$1:$B$1</c:f>
              <c:strCache>
                <c:ptCount val="2"/>
                <c:pt idx="0">
                  <c:v>должностные лица</c:v>
                </c:pt>
                <c:pt idx="1">
                  <c:v>юридические лица</c:v>
                </c:pt>
              </c:strCache>
            </c:strRef>
          </c:cat>
          <c:val>
            <c:numRef>
              <c:f>Лист7!$A$2:$B$2</c:f>
              <c:numCache>
                <c:formatCode>General</c:formatCode>
                <c:ptCount val="2"/>
                <c:pt idx="0">
                  <c:v>15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4.9999878276937006E-2"/>
          <c:y val="0.73332234430769427"/>
          <c:w val="0.89999993913846865"/>
          <c:h val="0.14332251000010857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общеобразовательные организации</a:t>
            </a:r>
          </a:p>
        </c:rich>
      </c:tx>
      <c:layout>
        <c:manualLayout>
          <c:xMode val="edge"/>
          <c:yMode val="edge"/>
          <c:x val="0.19434433291258441"/>
          <c:y val="7.7032122412931561E-4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8182925607581556"/>
          <c:y val="6.7760434657101729E-2"/>
          <c:w val="0.49939639224486493"/>
          <c:h val="0.8566098998171064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школы!$B$1</c:f>
              <c:strCache>
                <c:ptCount val="1"/>
                <c:pt idx="0">
                  <c:v>общеобразовательные организации</c:v>
                </c:pt>
              </c:strCache>
            </c:strRef>
          </c:tx>
          <c:invertIfNegative val="0"/>
          <c:dLbls>
            <c:dLbl>
              <c:idx val="19"/>
              <c:layout>
                <c:manualLayout>
                  <c:x val="0"/>
                  <c:y val="1.27713907974185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школы!$A$2:$A$17</c:f>
              <c:strCache>
                <c:ptCount val="16"/>
                <c:pt idx="0">
                  <c:v>Содержание уставов </c:v>
                </c:pt>
                <c:pt idx="1">
                  <c:v>Правила внутреннего распорядка обучающихся</c:v>
                </c:pt>
                <c:pt idx="2">
                  <c:v>Порядок проведения аттестации педагогических работников </c:v>
                </c:pt>
                <c:pt idx="3">
                  <c:v>Программа развития образовательной организации</c:v>
                </c:pt>
                <c:pt idx="4">
                  <c:v>Прием обучающихся в образовательную организацию</c:v>
                </c:pt>
                <c:pt idx="5">
                  <c:v>Текущий контроль успеваемости, промежуточная аттестация</c:v>
                </c:pt>
                <c:pt idx="6">
                  <c:v>Реализация не в полном объеме образовательных программ</c:v>
                </c:pt>
                <c:pt idx="7">
                  <c:v>Самообследование, обеспечение функционирования ВСОКО</c:v>
                </c:pt>
                <c:pt idx="8">
                  <c:v>Заполнение, выдача, хранение и учет документов об образовании</c:v>
                </c:pt>
                <c:pt idx="9">
                  <c:v>Организация  обучения детей с ОВЗ</c:v>
                </c:pt>
                <c:pt idx="10">
                  <c:v>Размещение информации на официальном сайте</c:v>
                </c:pt>
                <c:pt idx="11">
                  <c:v>Оказание платных образовательных услуг</c:v>
                </c:pt>
                <c:pt idx="12">
                  <c:v>Локальные нормативные  акты</c:v>
                </c:pt>
                <c:pt idx="13">
                  <c:v>Перевод  из одной образовательной организации в другую</c:v>
                </c:pt>
                <c:pt idx="14">
                  <c:v>Заполнение  ФИС ФРДО</c:v>
                </c:pt>
                <c:pt idx="15">
                  <c:v>Комиссия по урегулированию споров  </c:v>
                </c:pt>
              </c:strCache>
            </c:strRef>
          </c:cat>
          <c:val>
            <c:numRef>
              <c:f>школы!$B$2:$B$17</c:f>
              <c:numCache>
                <c:formatCode>0</c:formatCode>
                <c:ptCount val="16"/>
                <c:pt idx="0">
                  <c:v>28</c:v>
                </c:pt>
                <c:pt idx="1">
                  <c:v>21</c:v>
                </c:pt>
                <c:pt idx="2">
                  <c:v>37</c:v>
                </c:pt>
                <c:pt idx="3">
                  <c:v>14</c:v>
                </c:pt>
                <c:pt idx="4">
                  <c:v>34</c:v>
                </c:pt>
                <c:pt idx="5">
                  <c:v>5</c:v>
                </c:pt>
                <c:pt idx="6">
                  <c:v>2</c:v>
                </c:pt>
                <c:pt idx="7">
                  <c:v>2</c:v>
                </c:pt>
                <c:pt idx="8">
                  <c:v>30</c:v>
                </c:pt>
                <c:pt idx="9">
                  <c:v>5</c:v>
                </c:pt>
                <c:pt idx="10">
                  <c:v>17</c:v>
                </c:pt>
                <c:pt idx="11">
                  <c:v>18</c:v>
                </c:pt>
                <c:pt idx="12">
                  <c:v>77</c:v>
                </c:pt>
                <c:pt idx="13">
                  <c:v>11</c:v>
                </c:pt>
                <c:pt idx="14">
                  <c:v>15</c:v>
                </c:pt>
                <c:pt idx="15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8039936"/>
        <c:axId val="122885760"/>
        <c:axId val="0"/>
      </c:bar3DChart>
      <c:catAx>
        <c:axId val="16803993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5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2885760"/>
        <c:crosses val="autoZero"/>
        <c:auto val="1"/>
        <c:lblAlgn val="l"/>
        <c:lblOffset val="100"/>
        <c:noMultiLvlLbl val="0"/>
      </c:catAx>
      <c:valAx>
        <c:axId val="122885760"/>
        <c:scaling>
          <c:orientation val="minMax"/>
        </c:scaling>
        <c:delete val="0"/>
        <c:axPos val="b"/>
        <c:majorGridlines/>
        <c:numFmt formatCode="0" sourceLinked="1"/>
        <c:majorTickMark val="out"/>
        <c:minorTickMark val="none"/>
        <c:tickLblPos val="nextTo"/>
        <c:crossAx val="1680399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дошкольные образовательные организации</a:t>
            </a:r>
          </a:p>
        </c:rich>
      </c:tx>
      <c:layout>
        <c:manualLayout>
          <c:xMode val="edge"/>
          <c:yMode val="edge"/>
          <c:x val="0.17600001182946523"/>
          <c:y val="1.2552619639414481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0935311932162108"/>
          <c:y val="6.40940033952795E-2"/>
          <c:w val="0.46659990578100818"/>
          <c:h val="0.8889546785617318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сады!$B$1</c:f>
              <c:strCache>
                <c:ptCount val="1"/>
                <c:pt idx="0">
                  <c:v>дошкольные образовательные организации</c:v>
                </c:pt>
              </c:strCache>
            </c:strRef>
          </c:tx>
          <c:invertIfNegative val="0"/>
          <c:dLbls>
            <c:dLbl>
              <c:idx val="8"/>
              <c:layout>
                <c:manualLayout>
                  <c:x val="8.1400081400081186E-3"/>
                  <c:y val="1.77541056369287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сады!$A$2:$A$11</c:f>
              <c:strCache>
                <c:ptCount val="10"/>
                <c:pt idx="0">
                  <c:v>Содержание уставов </c:v>
                </c:pt>
                <c:pt idx="1">
                  <c:v>Правила внутреннего распорядка обучающихся</c:v>
                </c:pt>
                <c:pt idx="2">
                  <c:v>Проведение самообследования,обеспечение функционирования ВСОКО</c:v>
                </c:pt>
                <c:pt idx="3">
                  <c:v>Программа развития образовательной организации</c:v>
                </c:pt>
                <c:pt idx="4">
                  <c:v>Размещение информации на официальном сайте</c:v>
                </c:pt>
                <c:pt idx="5">
                  <c:v>Оказание платных образовательных услуг</c:v>
                </c:pt>
                <c:pt idx="6">
                  <c:v>Прием обучающихся в образовательную организацию</c:v>
                </c:pt>
                <c:pt idx="7">
                  <c:v>Локальные нормативные  акты</c:v>
                </c:pt>
                <c:pt idx="8">
                  <c:v>Перевод  из одной образовательной организации в другую, отчисление</c:v>
                </c:pt>
                <c:pt idx="9">
                  <c:v>Организация  обучения детей с ОВЗ</c:v>
                </c:pt>
              </c:strCache>
            </c:strRef>
          </c:cat>
          <c:val>
            <c:numRef>
              <c:f>сады!$B$2:$B$11</c:f>
              <c:numCache>
                <c:formatCode>0</c:formatCode>
                <c:ptCount val="10"/>
                <c:pt idx="0">
                  <c:v>22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22</c:v>
                </c:pt>
                <c:pt idx="5">
                  <c:v>16</c:v>
                </c:pt>
                <c:pt idx="6">
                  <c:v>30</c:v>
                </c:pt>
                <c:pt idx="7">
                  <c:v>72</c:v>
                </c:pt>
                <c:pt idx="8">
                  <c:v>20</c:v>
                </c:pt>
                <c:pt idx="9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8041984"/>
        <c:axId val="122888192"/>
        <c:axId val="0"/>
      </c:bar3DChart>
      <c:catAx>
        <c:axId val="16804198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122888192"/>
        <c:crosses val="autoZero"/>
        <c:auto val="1"/>
        <c:lblAlgn val="ctr"/>
        <c:lblOffset val="100"/>
        <c:noMultiLvlLbl val="0"/>
      </c:catAx>
      <c:valAx>
        <c:axId val="122888192"/>
        <c:scaling>
          <c:orientation val="minMax"/>
        </c:scaling>
        <c:delete val="0"/>
        <c:axPos val="b"/>
        <c:majorGridlines/>
        <c:numFmt formatCode="0" sourceLinked="1"/>
        <c:majorTickMark val="out"/>
        <c:minorTickMark val="none"/>
        <c:tickLblPos val="nextTo"/>
        <c:crossAx val="1680419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организации дополнительного образования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организации дополнительного образования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Содержание уставов </c:v>
                </c:pt>
                <c:pt idx="1">
                  <c:v>Правила внутреннего распорядка обучающихся</c:v>
                </c:pt>
                <c:pt idx="2">
                  <c:v>Проведение самообследования,обеспечение функционирования ВСОКО</c:v>
                </c:pt>
                <c:pt idx="3">
                  <c:v>Программа развития образовательной организации</c:v>
                </c:pt>
                <c:pt idx="4">
                  <c:v>Размещение информации на официальном сайте</c:v>
                </c:pt>
                <c:pt idx="5">
                  <c:v>Оказание платных образовательных услуг</c:v>
                </c:pt>
                <c:pt idx="6">
                  <c:v>Прием обучающихся в образовательную организацию</c:v>
                </c:pt>
                <c:pt idx="7">
                  <c:v>Локальные нормативные  акты</c:v>
                </c:pt>
                <c:pt idx="8">
                  <c:v>Комиссия по урегулированию споров </c:v>
                </c:pt>
                <c:pt idx="9">
                  <c:v>Порядок проведения аттестации педагогических работников 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6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7</c:v>
                </c:pt>
                <c:pt idx="5">
                  <c:v>4</c:v>
                </c:pt>
                <c:pt idx="6">
                  <c:v>9</c:v>
                </c:pt>
                <c:pt idx="7">
                  <c:v>26</c:v>
                </c:pt>
                <c:pt idx="8">
                  <c:v>3</c:v>
                </c:pt>
                <c:pt idx="9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9179136"/>
        <c:axId val="122890496"/>
        <c:axId val="0"/>
      </c:bar3DChart>
      <c:catAx>
        <c:axId val="16917913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22890496"/>
        <c:crosses val="autoZero"/>
        <c:auto val="1"/>
        <c:lblAlgn val="ctr"/>
        <c:lblOffset val="100"/>
        <c:noMultiLvlLbl val="0"/>
      </c:catAx>
      <c:valAx>
        <c:axId val="122890496"/>
        <c:scaling>
          <c:orientation val="minMax"/>
        </c:scaling>
        <c:delete val="0"/>
        <c:axPos val="b"/>
        <c:majorGridlines/>
        <c:numFmt formatCode="0" sourceLinked="1"/>
        <c:majorTickMark val="out"/>
        <c:minorTickMark val="none"/>
        <c:tickLblPos val="nextTo"/>
        <c:crossAx val="1691791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A1D27-5630-46EC-BF98-EC3D56473F4A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594C9-2D4F-4C8B-90C6-17D09A9913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243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594C9-2D4F-4C8B-90C6-17D09A99130E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01.04.2020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01.04.2020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01.04.2020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01.04.2020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01.04.2020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01.04.2020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01.04.2020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01.04.2020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01.04.2020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01.04.2020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01.04.2020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DD6AA-AC7E-42C2-8752-76DD502A4C48}" type="datetimeFigureOut">
              <a:rPr lang="ru-RU" smtClean="0"/>
              <a:pPr/>
              <a:t>01.04.2020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-2003_Presentation1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Microsoft_PowerPoint_97-2003_Presentation15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.emf"/><Relationship Id="rId4" Type="http://schemas.openxmlformats.org/officeDocument/2006/relationships/oleObject" Target="../embeddings/Microsoft_PowerPoint_97-2003_Presentation14.ppt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Microsoft_PowerPoint_97-2003_Presentation17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.emf"/><Relationship Id="rId4" Type="http://schemas.openxmlformats.org/officeDocument/2006/relationships/oleObject" Target="../embeddings/Microsoft_PowerPoint_97-2003_Presentation16.ppt"/><Relationship Id="rId9" Type="http://schemas.openxmlformats.org/officeDocument/2006/relationships/hyperlink" Target="http://mosobrnadzor.ru/legislation/accreditation/federalnyy_zakon_ot_29122012_no_273fz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Microsoft_PowerPoint_97-2003_Presentation19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.emf"/><Relationship Id="rId4" Type="http://schemas.openxmlformats.org/officeDocument/2006/relationships/oleObject" Target="../embeddings/Microsoft_PowerPoint_97-2003_Presentation18.ppt"/><Relationship Id="rId9" Type="http://schemas.openxmlformats.org/officeDocument/2006/relationships/hyperlink" Target="http://mosobrnadzor.ru/legislation/accreditation/federalnyy_zakon_ot_29122012_no_273fz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Microsoft_PowerPoint_97-2003_Presentation21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.emf"/><Relationship Id="rId4" Type="http://schemas.openxmlformats.org/officeDocument/2006/relationships/oleObject" Target="../embeddings/Microsoft_PowerPoint_97-2003_Presentation20.ppt"/><Relationship Id="rId9" Type="http://schemas.openxmlformats.org/officeDocument/2006/relationships/hyperlink" Target="http://mosobrnadzor.ru/legislation/accreditation/federalnyy_zakon_ot_29122012_no_273fz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Microsoft_PowerPoint_97-2003_Presentation23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2.emf"/><Relationship Id="rId4" Type="http://schemas.openxmlformats.org/officeDocument/2006/relationships/oleObject" Target="../embeddings/Microsoft_PowerPoint_97-2003_Presentation22.ppt"/><Relationship Id="rId9" Type="http://schemas.openxmlformats.org/officeDocument/2006/relationships/hyperlink" Target="consultantplus://offline/ref=DF10D4081CBAE1EEAD24B730D63BF2099A34AE5C27FFB4250EFFB43E2AGAM6J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Microsoft_PowerPoint_97-2003_Presentation25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2.emf"/><Relationship Id="rId10" Type="http://schemas.openxmlformats.org/officeDocument/2006/relationships/image" Target="../media/image5.png"/><Relationship Id="rId4" Type="http://schemas.openxmlformats.org/officeDocument/2006/relationships/oleObject" Target="../embeddings/Microsoft_PowerPoint_97-2003_Presentation24.ppt"/><Relationship Id="rId9" Type="http://schemas.openxmlformats.org/officeDocument/2006/relationships/hyperlink" Target="consultantplus://offline/ref=DF10D4081CBAE1EEAD24B730D63BF2099A34AE5C27FFB4250EFFB43E2AGAM6J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hyperlink" Target="http://mosobrnadzor.ru/legislation/accreditation/federalnyy_zakon_ot_29122012_no_273fz" TargetMode="External"/><Relationship Id="rId5" Type="http://schemas.openxmlformats.org/officeDocument/2006/relationships/image" Target="../media/image3.emf"/><Relationship Id="rId4" Type="http://schemas.openxmlformats.org/officeDocument/2006/relationships/oleObject" Target="../embeddings/Microsoft_PowerPoint_97-2003_Presentation26.ppt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hyperlink" Target="http://mosobrnadzor.ru/legislation/accreditation/federalnyy_zakon_ot_29122012_no_273fz" TargetMode="External"/><Relationship Id="rId5" Type="http://schemas.openxmlformats.org/officeDocument/2006/relationships/image" Target="../media/image3.emf"/><Relationship Id="rId4" Type="http://schemas.openxmlformats.org/officeDocument/2006/relationships/oleObject" Target="../embeddings/Microsoft_PowerPoint_97-2003_Presentation27.ppt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hyperlink" Target="http://mosobrnadzor.ru/legislation/accreditation/federalnyy_zakon_ot_29122012_no_273fz" TargetMode="External"/><Relationship Id="rId5" Type="http://schemas.openxmlformats.org/officeDocument/2006/relationships/image" Target="../media/image3.emf"/><Relationship Id="rId4" Type="http://schemas.openxmlformats.org/officeDocument/2006/relationships/oleObject" Target="../embeddings/Microsoft_PowerPoint_97-2003_Presentation28.ppt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hyperlink" Target="http://mosobrnadzor.ru/legislation/accreditation/federalnyy_zakon_ot_29122012_no_273fz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hyperlink" Target="consultantplus://offline/ref=DF10D4081CBAE1EEAD24B730D63BF2099A34AE5C27FFB4250EFFB43E2AGAM6J" TargetMode="External"/><Relationship Id="rId5" Type="http://schemas.openxmlformats.org/officeDocument/2006/relationships/image" Target="../media/image3.emf"/><Relationship Id="rId4" Type="http://schemas.openxmlformats.org/officeDocument/2006/relationships/oleObject" Target="../embeddings/Microsoft_PowerPoint_97-2003_Presentation29.ppt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Microsoft_PowerPoint_97-2003_Presentation3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emf"/><Relationship Id="rId4" Type="http://schemas.openxmlformats.org/officeDocument/2006/relationships/oleObject" Target="../embeddings/Microsoft_PowerPoint_97-2003_Presentation2.ppt"/><Relationship Id="rId9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hyperlink" Target="consultantplus://offline/ref=DF10D4081CBAE1EEAD24B730D63BF2099A34AE5C27FFB4250EFFB43E2AGAM6J" TargetMode="External"/><Relationship Id="rId5" Type="http://schemas.openxmlformats.org/officeDocument/2006/relationships/image" Target="../media/image6.emf"/><Relationship Id="rId4" Type="http://schemas.openxmlformats.org/officeDocument/2006/relationships/oleObject" Target="../embeddings/Microsoft_PowerPoint_97-2003_Presentation30.ppt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7" Type="http://schemas.openxmlformats.org/officeDocument/2006/relationships/hyperlink" Target="consultantplus://offline/ref=DF10D4081CBAE1EEAD24B730D63BF2099A34AE5C27FFB4250EFFB43E2AGAM6J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hyperlink" Target="http://mosobrnadzor.ru/legislation/accreditation/federalnyy_zakon_ot_29122012_no_273fz" TargetMode="External"/><Relationship Id="rId5" Type="http://schemas.openxmlformats.org/officeDocument/2006/relationships/image" Target="../media/image3.emf"/><Relationship Id="rId4" Type="http://schemas.openxmlformats.org/officeDocument/2006/relationships/oleObject" Target="../embeddings/Microsoft_PowerPoint_97-2003_Presentation31.ppt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hyperlink" Target="http://mosobrnadzor.ru/legislation/accreditation/federalnyy_zakon_ot_29122012_no_273fz" TargetMode="External"/><Relationship Id="rId5" Type="http://schemas.openxmlformats.org/officeDocument/2006/relationships/image" Target="../media/image3.emf"/><Relationship Id="rId4" Type="http://schemas.openxmlformats.org/officeDocument/2006/relationships/oleObject" Target="../embeddings/Microsoft_PowerPoint_97-2003_Presentation32.ppt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Microsoft_PowerPoint_97-2003_Presentation34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2.emf"/><Relationship Id="rId4" Type="http://schemas.openxmlformats.org/officeDocument/2006/relationships/oleObject" Target="../embeddings/Microsoft_PowerPoint_97-2003_Presentation33.ppt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edu.debryansk.ru/bank/sluzhba-po-nadzoru/profilaktika/2019-god/531-13-b_28062019-o-profilaktike-narushenij-pri-vedenii-sajta.pdf" TargetMode="External"/><Relationship Id="rId3" Type="http://schemas.openxmlformats.org/officeDocument/2006/relationships/oleObject" Target="../embeddings/oleObject34.bin"/><Relationship Id="rId7" Type="http://schemas.openxmlformats.org/officeDocument/2006/relationships/hyperlink" Target="http://edu.debryansk.ru/bank/sluzhba-po-nadzoru/profilaktika/2019-god/653-13-o_01082019-o-perevode-obuchajushhihsja-iz-odnoj-obrazovatelnoj-organizacii-v-druguju.pdf" TargetMode="External"/><Relationship Id="rId12" Type="http://schemas.openxmlformats.org/officeDocument/2006/relationships/hyperlink" Target="http://edu.debryansk.ru/bank/a3/ob-obuchenii-detej-na-domu.pdf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8.jpeg"/><Relationship Id="rId11" Type="http://schemas.openxmlformats.org/officeDocument/2006/relationships/hyperlink" Target="http://edu.debryansk.ru/bank/sluzhba-po-nadzoru/profilaktika/2019-god/105-13-o_22022019-o-prieme-v-obshheobrazovatelnye-organizacii.pdf" TargetMode="External"/><Relationship Id="rId5" Type="http://schemas.openxmlformats.org/officeDocument/2006/relationships/image" Target="../media/image7.emf"/><Relationship Id="rId10" Type="http://schemas.openxmlformats.org/officeDocument/2006/relationships/hyperlink" Target="http://edu.debryansk.ru/bank/ognso/inf_pisma/201-13-b_26032019.pdf" TargetMode="External"/><Relationship Id="rId4" Type="http://schemas.openxmlformats.org/officeDocument/2006/relationships/oleObject" Target="../embeddings/Microsoft_PowerPoint_97-2003_Presentation35.ppt"/><Relationship Id="rId9" Type="http://schemas.openxmlformats.org/officeDocument/2006/relationships/hyperlink" Target="http://edu.debryansk.ru/bank/sluzhba-po-nadzoru/profilaktika/2019-god/199-13-b_26032019-o-profilaktike-narushenij-pri-zapolnenii-i-vydache-attestatov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3.emf"/><Relationship Id="rId4" Type="http://schemas.openxmlformats.org/officeDocument/2006/relationships/oleObject" Target="../embeddings/Microsoft_PowerPoint_97-2003_Presentation36.ppt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3.emf"/><Relationship Id="rId4" Type="http://schemas.openxmlformats.org/officeDocument/2006/relationships/oleObject" Target="../embeddings/Microsoft_PowerPoint_97-2003_Presentation37.ppt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Microsoft_PowerPoint_97-2003_Presentation5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.emf"/><Relationship Id="rId4" Type="http://schemas.openxmlformats.org/officeDocument/2006/relationships/oleObject" Target="../embeddings/Microsoft_PowerPoint_97-2003_Presentation4.ppt"/><Relationship Id="rId9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7.ppt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emf"/><Relationship Id="rId5" Type="http://schemas.openxmlformats.org/officeDocument/2006/relationships/oleObject" Target="../embeddings/Microsoft_PowerPoint_97-2003_Presentation6.ppt"/><Relationship Id="rId10" Type="http://schemas.openxmlformats.org/officeDocument/2006/relationships/chart" Target="../charts/chart3.xml"/><Relationship Id="rId4" Type="http://schemas.openxmlformats.org/officeDocument/2006/relationships/oleObject" Target="../embeddings/oleObject5.bin"/><Relationship Id="rId9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chart" Target="../charts/chart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chart" Target="../charts/chart4.xml"/><Relationship Id="rId5" Type="http://schemas.openxmlformats.org/officeDocument/2006/relationships/image" Target="../media/image3.emf"/><Relationship Id="rId4" Type="http://schemas.openxmlformats.org/officeDocument/2006/relationships/oleObject" Target="../embeddings/Microsoft_PowerPoint_97-2003_Presentation8.ppt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chart" Target="../charts/chart6.xml"/><Relationship Id="rId5" Type="http://schemas.openxmlformats.org/officeDocument/2006/relationships/image" Target="../media/image4.emf"/><Relationship Id="rId4" Type="http://schemas.openxmlformats.org/officeDocument/2006/relationships/oleObject" Target="../embeddings/Microsoft_PowerPoint_97-2003_Presentation9.ppt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chart" Target="../charts/chart7.xml"/><Relationship Id="rId5" Type="http://schemas.openxmlformats.org/officeDocument/2006/relationships/image" Target="../media/image4.emf"/><Relationship Id="rId4" Type="http://schemas.openxmlformats.org/officeDocument/2006/relationships/oleObject" Target="../embeddings/Microsoft_PowerPoint_97-2003_Presentation10.ppt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chart" Target="../charts/chart8.xml"/><Relationship Id="rId5" Type="http://schemas.openxmlformats.org/officeDocument/2006/relationships/image" Target="../media/image4.emf"/><Relationship Id="rId4" Type="http://schemas.openxmlformats.org/officeDocument/2006/relationships/oleObject" Target="../embeddings/Microsoft_PowerPoint_97-2003_Presentation11.ppt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Microsoft_PowerPoint_97-2003_Presentation13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.emf"/><Relationship Id="rId4" Type="http://schemas.openxmlformats.org/officeDocument/2006/relationships/oleObject" Target="../embeddings/Microsoft_PowerPoint_97-2003_Presentation12.pp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689024"/>
              </p:ext>
            </p:extLst>
          </p:nvPr>
        </p:nvGraphicFramePr>
        <p:xfrm>
          <a:off x="-22225" y="-17463"/>
          <a:ext cx="9190038" cy="6892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3" name="Презентация" r:id="rId3" imgW="4204832" imgH="3153187" progId="PowerPoint.Show.8">
                  <p:embed/>
                </p:oleObj>
              </mc:Choice>
              <mc:Fallback>
                <p:oleObj name="Презентация" r:id="rId3" imgW="4204832" imgH="3153187" progId="PowerPoint.Show.8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-17463"/>
                        <a:ext cx="9190038" cy="68929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714876" y="5929330"/>
            <a:ext cx="4429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Начальник  отдела государственного  надзора </a:t>
            </a:r>
          </a:p>
          <a:p>
            <a:pPr algn="ctr"/>
            <a:r>
              <a:rPr lang="ru-RU" sz="1600" b="1" dirty="0" smtClean="0"/>
              <a:t>в  сфере  образования  </a:t>
            </a:r>
          </a:p>
          <a:p>
            <a:pPr algn="ctr"/>
            <a:r>
              <a:rPr lang="ru-RU" sz="1600" b="1" dirty="0" smtClean="0"/>
              <a:t> </a:t>
            </a:r>
            <a:r>
              <a:rPr lang="ru-RU" sz="1600" b="1" dirty="0" err="1" smtClean="0"/>
              <a:t>Поляткова</a:t>
            </a:r>
            <a:r>
              <a:rPr lang="ru-RU" sz="1600" b="1" dirty="0" smtClean="0"/>
              <a:t>   Людмила   Анатольевна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4" name="Презентация" r:id="rId4" imgW="4134558" imgH="3099646" progId="PowerPoint.Show.8">
                  <p:embed/>
                </p:oleObj>
              </mc:Choice>
              <mc:Fallback>
                <p:oleObj name="Презентация" r:id="rId4" imgW="4134558" imgH="3099646" progId="PowerPoint.Show.8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"/>
                        <a:ext cx="9144000" cy="6857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0" y="71462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5" name="Презентация" r:id="rId7" imgW="3363543" imgH="2522244" progId="PowerPoint.Show.8">
                  <p:embed/>
                </p:oleObj>
              </mc:Choice>
              <mc:Fallback>
                <p:oleObj name="Презентация" r:id="rId7" imgW="3363543" imgH="2522244" progId="PowerPoint.Show.8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1462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57224" y="214290"/>
            <a:ext cx="8286776" cy="672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Федеральный закон  «Об образовании в Российской Федерации»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Тип образовательной организации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п. 1 ч. 2 ст. 25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AutoNum type="arabicPeriod" startAt="2"/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Учредитель или учредители образовательной организации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п. 2 ч. 2 ст. 25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AutoNum type="arabicPeriod" startAt="2"/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3.Виды реализуемых образовательных программ с указанием  уровня образования и (или) направленности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п. 3 ч. 2 ст. 25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Структура и компетенция органов управления образовательной организацией, порядок их формирования и сроки полномочий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п. 4 ч. 2 ст. 25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 Сведения о филиалах (при их наличии)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ч. 4 ст. 27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 Порядок принятия локальных актов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ч. 1 ст. 30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Установление специальных названий обучающихся, осваивающих дополнительные общеобразовательные программы в общеобразовательных организациях, имеющих целью подготовку несовершеннолетних граждан к военной или иной государственной службе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ч. 2 ст. 33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Порядок участия обучающихся в управлении образовательной организацией 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п. 17 ч. 1 ст. 34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 .Формы участия родителей в управлении организацией, осуществляющей образовательную деятельность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п. 7 ч. 3 ст. 44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10. Порядок участия педагогических работников в управлении образовательной организацией, в том числе в коллегиальных органах управления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п. 9 ч. 3 ст. 47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11. Порядок вхождения научных работников в состав коллегиальных органов управления образовательной организацией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п. 1 ч. 2 ст. 50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12. Порядок назначения (избрания) руководителя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ч. 1 ст. 51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13. Права и обязанности руководителя образовательной организации, его компетенции в области управления образовательной организацией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ч. 6 ст. 51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14. Особенности избрания, назначения на должность и статуса руководителя частной образовательной организации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ч. 10 ст. 51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15. Права, обязанности и ответственность работников образовательных организаций, занимающих должности инженерно-технических, административно-хозяйственных, производственных, учебно-вспомогательных, медицинских и иных работников, осуществляющих вспомогательные функции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ч. 3 ст. 52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16 .Порядок направления при ликвидации образовательной организации ее имущества после удовлетворения требований кредиторов на цели развития образования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ч. 3 ст. 102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8" name="Презентация" r:id="rId4" imgW="4134558" imgH="3099646" progId="PowerPoint.Show.8">
                  <p:embed/>
                </p:oleObj>
              </mc:Choice>
              <mc:Fallback>
                <p:oleObj name="Презентация" r:id="rId4" imgW="4134558" imgH="3099646" progId="PowerPoint.Show.8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"/>
                        <a:ext cx="9144000" cy="6857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9" name="Презентация" r:id="rId7" imgW="3363543" imgH="2522244" progId="PowerPoint.Show.8">
                  <p:embed/>
                </p:oleObj>
              </mc:Choice>
              <mc:Fallback>
                <p:oleObj name="Презентация" r:id="rId7" imgW="3363543" imgH="2522244" progId="PowerPoint.Show.8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00034" y="1142984"/>
            <a:ext cx="864396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разработаны и не приняты правила внутреннего распорядка обучающихся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п.1 ч.3 ст.28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, образовательная программа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п.6 части 3 статьи 28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Образовательная программа разработана не в соответствии с федеральными государственными образовательными стандартами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ч.7 ст.12 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разработаны локальные нормативные акты, регламентирующие правила приема обучающихся, режим занятий обучающихся, формы, периодичность и порядок текущего контроля успеваемости и промежуточной аттестации обучающихся, порядок и основания перевода, отчисления обучающихся, порядок оформления возникновения и прекращения отношений между образовательной организацией и обучающимися и (или) родителями (законными представителями) несовершеннолетних обучающихся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ч.2 ст.30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Отсутствует локальный нормативный акт, регламентирующий порядок создания, организации работы, принятия решений комиссией по урегулированию споров между участниками образовательных отношений и их исполнения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ч. 6 ст.45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Отсутствует локальный нормативный акт, регламентирующий порядок выдачи документов, подтверждающих обучение в образовательной организации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ч. 4 ст.33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Отсутствует локальный нормативный акт, регламентирующий обучение обучающегося по индивидуальному учебному плану, в том числе ускоренное обучение, в пределах осваиваемой образовательной программы 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п.3 ч.1 ст.34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разработана и не утверждена по согласованию с учредителем программа развития образовательной организации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п.7 ч.3 ст.28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Локальный нормативный акт принят с нарушением установленного порядка, в том числе без учета мнения советов обучающихся, советов родителей, представительных органов обучающихся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 ч.3 ст.30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142852"/>
            <a:ext cx="71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Типичные  нарушения,  выявленные  при проверке   локальных нормативных актов  образовательных  организаций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2" name="Презентация" r:id="rId4" imgW="4134558" imgH="3099646" progId="PowerPoint.Show.8">
                  <p:embed/>
                </p:oleObj>
              </mc:Choice>
              <mc:Fallback>
                <p:oleObj name="Презентация" r:id="rId4" imgW="4134558" imgH="3099646" progId="PowerPoint.Show.8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"/>
                        <a:ext cx="9144000" cy="6857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3" name="Презентация" r:id="rId7" imgW="3363543" imgH="2522244" progId="PowerPoint.Show.8">
                  <p:embed/>
                </p:oleObj>
              </mc:Choice>
              <mc:Fallback>
                <p:oleObj name="Презентация" r:id="rId7" imgW="3363543" imgH="2522244" progId="PowerPoint.Show.8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71472" y="1269762"/>
            <a:ext cx="84296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Правила приема в образовательную организацию противоречат законодательству об образовании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часть 9 статьи 55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Образовательная организация не ознакомила поступающего и (или) его родителей (законных представителей) со своим уставом, с лицензией на осуществление образовательной деятельности, со свидетельством о государственной аккредитации, с образовательными программами и другими документами, регламентирующими организацию и осуществление образовательной деятельности, права и обязанности обучающихся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часть 2 статьи 55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с ограниченными возможностями здоровья приняты на обучение по адаптированной основной общеобразовательной программе без согласия родителей (законных представителей) и (или) при отсутствии рекомендаций </a:t>
            </a:r>
            <a:r>
              <a:rPr lang="ru-RU" sz="1600" b="1" dirty="0" err="1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психолого-медико-педагогической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комиссии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часть 3 статьи 55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Осуществлен прием обучающихся для освоения образовательной программы начального общего образования до достижения ими возраста шести лет и шести месяцев или после достижения ими возраста восьми лет без согласия учредителя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часть 1 статьи 67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Организация индивидуального отбора при приеме либо переводе в образовательные организации для получения основного общего и среднего общего образования с углубленным изучением отдельных учебных предметов или для профильного обучения осуществляется в нарушение порядка, предусмотренного законодательством субъекта Российской Федерации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часть 5 статьи 67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142852"/>
            <a:ext cx="6572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Типичные  нарушения   при  приеме  на  обучение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  основным   общеобразовательным  программам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0" name="Презентация" r:id="rId4" imgW="4134558" imgH="3099646" progId="PowerPoint.Show.8">
                  <p:embed/>
                </p:oleObj>
              </mc:Choice>
              <mc:Fallback>
                <p:oleObj name="Презентация" r:id="rId4" imgW="4134558" imgH="3099646" progId="PowerPoint.Show.8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"/>
                        <a:ext cx="9144000" cy="6857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1" name="Презентация" r:id="rId7" imgW="3363543" imgH="2522244" progId="PowerPoint.Show.8">
                  <p:embed/>
                </p:oleObj>
              </mc:Choice>
              <mc:Fallback>
                <p:oleObj name="Презентация" r:id="rId7" imgW="3363543" imgH="2522244" progId="PowerPoint.Show.8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71472" y="1428736"/>
            <a:ext cx="835824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общеобразовательной организации нарушаются сроки издания приказов о приеме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пункт 14 Порядка приема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официальном сайте общеобразовательной организации отсутствует информация о наличии свободных мест для приема детей, не зарегистрированных на закрепленной территории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пункт 8 Порядка приема</a:t>
            </a:r>
            <a:r>
              <a:rPr lang="ru-RU" sz="1600" dirty="0" smtClean="0"/>
              <a:t> 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личных делах обучающихся 1 класса отсутствуют копии свидетельства о регистрации ребенка по месту жительства или по месту пребывания на закрепленной территории или документа, содержащего сведения о регистрации ребенка по месту жительства или по месту пребывания на закрепленной территории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пункты 9 и 20 Порядка приема</a:t>
            </a:r>
          </a:p>
          <a:p>
            <a:pPr algn="just"/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Образовательной организацией зачислен в 10 класс обучающийся без предъявления аттестата об основном общем образовании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часть 5 статьи 66, пункт 11 Порядка приема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образовательной организации в журнале приема заявлений о приеме в образовательную организацию не фиксируются заявление о приеме и прилагаемые к нему документы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пункт 18 Порядка приема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заявлениях родителей (законных представителей) на прием в образовательную организацию указаны не все сведения в соответствии с обязательными требованиями, или избыточные сведения, не предусмотренные обязательными требованиями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пункт 9 Порядка приема</a:t>
            </a:r>
          </a:p>
          <a:p>
            <a:pPr indent="342900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  <a:hlinkClick r:id="rId9"/>
            </a:endParaRPr>
          </a:p>
          <a:p>
            <a:pPr indent="34290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0"/>
            <a:ext cx="6500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Типичные  нарушения   при  приеме  на  обучение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  основным   общеобразовательным  программам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642919"/>
            <a:ext cx="742955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Порядок приема граждан на обучение по образовательным программам начального общего, основного общего и среднего общего образования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(приказ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России от 22 января 2014 года № 32)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6072206"/>
            <a:ext cx="83582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ответственность - часть 5 статьи 19.30 КОАП РФ </a:t>
            </a:r>
            <a:endParaRPr lang="ru-RU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0" name="Презентация" r:id="rId4" imgW="4134558" imgH="3099646" progId="PowerPoint.Show.8">
                  <p:embed/>
                </p:oleObj>
              </mc:Choice>
              <mc:Fallback>
                <p:oleObj name="Презентация" r:id="rId4" imgW="4134558" imgH="3099646" progId="PowerPoint.Show.8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"/>
                        <a:ext cx="9144000" cy="6857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1" name="Презентация" r:id="rId7" imgW="3363543" imgH="2522244" progId="PowerPoint.Show.8">
                  <p:embed/>
                </p:oleObj>
              </mc:Choice>
              <mc:Fallback>
                <p:oleObj name="Презентация" r:id="rId7" imgW="3363543" imgH="2522244" progId="PowerPoint.Show.8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28728" y="285728"/>
            <a:ext cx="6572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Типичные  нарушения   при заполнении, учете и выдачи аттестатов об основном общем и среднем общем образовании и    их дубликатов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2071678"/>
            <a:ext cx="8286808" cy="407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Исправления, допущенные при заполнении книги регистрации выданных документов об образовании, не заверены руководителем образовательной организации, выдавшей аттестат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пункт 20 Порядка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Книга регистрации выданных документов об образовании не прошнурована и не скреплена печатью образовательной организации с указанием количества листов в книге регистрации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пункт 20 Порядка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Решение о выдаче дубликата аттестата принято образовательной организацией в срок, превышающий один месяц со дня подачи заявления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пункт 26 Порядка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Образовательной организацией при выдаче дубликата аттестата не издается распорядительный акт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пункт 27 Порядка 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Образовательной организацией не обеспечено хранение в личном деле выпускника копии распорядительного акта, заявления выпускника и всех оснований для выдачи дубликата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пункт 27 Порядка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1538" y="1142984"/>
            <a:ext cx="721523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Порядок заполнения, учета и выдачи аттестатов об основном общем и среднем общем образовании и их дубликатов</a:t>
            </a:r>
          </a:p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(Приказ 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России от 14 февраля 2014 года № 115 </a:t>
            </a:r>
            <a:r>
              <a:rPr lang="ru-RU" sz="1700" dirty="0" smtClean="0"/>
              <a:t>) </a:t>
            </a:r>
            <a:endParaRPr lang="ru-RU" sz="1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2" name="Презентация" r:id="rId4" imgW="4134558" imgH="3099646" progId="PowerPoint.Show.8">
                  <p:embed/>
                </p:oleObj>
              </mc:Choice>
              <mc:Fallback>
                <p:oleObj name="Презентация" r:id="rId4" imgW="4134558" imgH="3099646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"/>
                        <a:ext cx="9144000" cy="6857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3" name="Презентация" r:id="rId7" imgW="3363543" imgH="2522244" progId="PowerPoint.Show.8">
                  <p:embed/>
                </p:oleObj>
              </mc:Choice>
              <mc:Fallback>
                <p:oleObj name="Презентация" r:id="rId7" imgW="3363543" imgH="2522244" progId="PowerPoint.Show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28728" y="285728"/>
            <a:ext cx="6572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Типичные  нарушения   при заполнении, учете и выдачи аттестатов об основном общем и среднем общем образовании и    их дубликатов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2214554"/>
            <a:ext cx="3857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нарушением обязательным требований образовательной организацией определяются итоговые отметки выпускникам 9-х и 11-х классов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Подпункт б) пункт 5.3 Порядка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аттестатах за 9-й класс отсутствуют итоговые отметки по предметам, изучение которых завершилось до 9 класса.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71538" y="1142984"/>
            <a:ext cx="721523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Порядок заполнения, учета и выдачи аттестатов об основном общем и среднем общем образовании и их дубликатов</a:t>
            </a:r>
          </a:p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(Приказ 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России от 14 февраля 2014 года № 115 </a:t>
            </a:r>
            <a:r>
              <a:rPr lang="ru-RU" sz="1700" dirty="0" smtClean="0"/>
              <a:t>) </a:t>
            </a:r>
            <a:endParaRPr lang="ru-RU" sz="1700" dirty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2000240"/>
            <a:ext cx="4429156" cy="407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42910" y="6215082"/>
            <a:ext cx="7929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  ответственность - часть 2 статьи 5.57 </a:t>
            </a:r>
            <a:r>
              <a:rPr lang="ru-RU" sz="2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КоАП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РФ 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8596" y="4572008"/>
            <a:ext cx="36433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!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Письмо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Минпросвещения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России от </a:t>
            </a:r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19.02.2020 № ВБ-334/04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«О заполнении аттестата об основном общем образовании в 2019-2020 учебном году»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5" name="Презентация" r:id="rId4" imgW="3363543" imgH="2522244" progId="PowerPoint.Show.8">
                  <p:embed/>
                </p:oleObj>
              </mc:Choice>
              <mc:Fallback>
                <p:oleObj name="Презентация" r:id="rId4" imgW="3363543" imgH="2522244" progId="PowerPoint.Show.8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71604" y="548681"/>
            <a:ext cx="6143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обучении лиц, находящихся на домашнем обучении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536" y="2061760"/>
            <a:ext cx="8064896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1571612"/>
            <a:ext cx="8143932" cy="5286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Отсутствие в образовательной организации локального нормативного акта, регламентирующего порядок обучения лиц, находящихся на домашнем обучении, в том числе организацию проведения текущей аттестации обучающихся в образовательной организации, формы, периодичность и порядок проведения промежуточной аттестации обучающихся, находящихся на индивидуальном обучении на дому </a:t>
            </a:r>
            <a:r>
              <a:rPr lang="ru-RU" dirty="0" smtClean="0"/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часть 1 статьи 30  и пункт 3 части 1 статьи 34  ФЗ №273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образовательной организации отсутствует заявление родителей (законных представителей) об организации индивидуального обучения на дому</a:t>
            </a:r>
            <a:r>
              <a:rPr lang="ru-RU" dirty="0" smtClean="0"/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часть 5 статьи 41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образовательной организации отсутствует заключение медицинской организации</a:t>
            </a:r>
            <a:r>
              <a:rPr lang="ru-RU" dirty="0" smtClean="0"/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часть 5 статьи 41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образовательной организации отсутствует распорядительный акт о переводе обучающегося на обучение на дому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образовательной организации не разработан индивидуальный учебный план</a:t>
            </a:r>
            <a:r>
              <a:rPr lang="ru-RU" dirty="0" smtClean="0"/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пункт 3 части 1 статьи 34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  ответственность - часть 2 статьи 5.57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КоАП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РФ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  ответственность - часть 2 статьи 19.30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КоАП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РФ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  <a:hlinkClick r:id="rId6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Презентация" r:id="rId4" imgW="3363543" imgH="2522244" progId="PowerPoint.Show.8">
                  <p:embed/>
                </p:oleObj>
              </mc:Choice>
              <mc:Fallback>
                <p:oleObj name="Презентация" r:id="rId4" imgW="3363543" imgH="2522244" progId="PowerPoint.Show.8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00166" y="357167"/>
            <a:ext cx="6357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обучении лиц, находящихся </a:t>
            </a:r>
          </a:p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домашнем обучении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1071546"/>
            <a:ext cx="850112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Отсутствуют индивидуальные рабочие программы по учебным предметам в соответствии с индивидуальным учебным планом обучающихся на дому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пункт 9 статьи 2</a:t>
            </a:r>
            <a:r>
              <a:rPr lang="ru-RU" sz="1600" dirty="0" smtClean="0"/>
              <a:t> 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Обучающимся не предоставляется право на бесплатное пользование на время получения образования в пределах федеральных государственных образовательных стандартов: учебниками и учебными пособиями, а также учебно-методическими материалами, средствами обучения и воспитания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часть 1 статьи 35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Обучающиеся, находящиеся на домашнем обучении, не прошедшие промежуточной аттестации по уважительным причинам или имеющие академическую задолженность, оставлены на повторный год обучения </a:t>
            </a:r>
            <a:r>
              <a:rPr lang="ru-RU" dirty="0" smtClean="0"/>
              <a:t>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часть 8 статьи 58</a:t>
            </a:r>
            <a:r>
              <a:rPr lang="ru-RU" sz="1600" dirty="0" smtClean="0"/>
              <a:t> 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Обучающиеся, находящиеся на домашнем обучении, не ликвидировавшие в установленные сроки академической задолженности с момента ее образования, переведены: на обучение по индивидуальному учебному плану без учета мнения родителей (законных представителей); на обучение по адаптированной образовательной программе при отсутствии рекомендации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психолого-медико-педагогической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комиссии; оставлены на повторное обучение без учета мнения родителей (законных представителей)</a:t>
            </a:r>
            <a:r>
              <a:rPr lang="ru-RU" dirty="0" smtClean="0"/>
              <a:t> 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часть 9 статьи 58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  ответственность - часть 2 статьи 5.57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КоАП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РФ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  ответственность - часть 2 статьи 19.30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КоАП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РФ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  <a:hlinkClick r:id="rId6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9" name="Презентация" r:id="rId4" imgW="3363543" imgH="2522244" progId="PowerPoint.Show.8">
                  <p:embed/>
                </p:oleObj>
              </mc:Choice>
              <mc:Fallback>
                <p:oleObj name="Презентация" r:id="rId4" imgW="3363543" imgH="2522244" progId="PowerPoint.Show.8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00166" y="357167"/>
            <a:ext cx="6357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обучении лиц, находящихся </a:t>
            </a:r>
          </a:p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домашнем обучении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1142984"/>
            <a:ext cx="8286808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Индивидуальный учебный план образовательной организации, сформированный на основе учебного плана ООП НОО, ООП ООО (ФГОС), ООП ООО (ФКГОС), ООП СОО (ФКГОС), не предусматривает обязательные предметные области и (или) учебные предметы; а для обучающихся на дому по АООП (АОП) – в том числе коррекционно-развивающую область;</a:t>
            </a:r>
          </a:p>
          <a:p>
            <a:pPr algn="just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наименования учебных предметов, курсов и тем занятий, указанных в классных журналах и рабочих программах, не соответствуют друг другу;</a:t>
            </a:r>
          </a:p>
          <a:p>
            <a:pPr algn="just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фактически выданное количество часов занятий меньше предусмотренного индивидуальным учебным планом;</a:t>
            </a:r>
          </a:p>
          <a:p>
            <a:pPr algn="just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несоответствие расписания обязательных учебных занятий индивидуальному учебному плану;</a:t>
            </a:r>
          </a:p>
          <a:p>
            <a:pPr algn="just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несоответствие перечня учебников и учебных пособий, используемых образовательным учреждением в образовательном процессе, федеральному перечню учебников рекомендованных к использованию в образовательном процессе на данный учебный год</a:t>
            </a:r>
          </a:p>
          <a:p>
            <a:pPr algn="just"/>
            <a:endParaRPr lang="ru-RU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endParaRPr lang="ru-RU" sz="8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  <a:hlinkClick r:id="rId6"/>
            </a:endParaRPr>
          </a:p>
          <a:p>
            <a:pPr algn="just"/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  <a:hlinkClick r:id="rId6"/>
            </a:endParaRPr>
          </a:p>
          <a:p>
            <a:pPr algn="just"/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  <a:hlinkClick r:id="rId6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5929330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  ответственность - часть 2 статьи 5.57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КоАП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РФ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  ответственность - часть 2 статьи 19.30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КоАП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РФ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  <a:hlinkClick r:id="rId6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5" name="Презентация" r:id="rId4" imgW="3363543" imgH="2522244" progId="PowerPoint.Show.8">
                  <p:embed/>
                </p:oleObj>
              </mc:Choice>
              <mc:Fallback>
                <p:oleObj name="Презентация" r:id="rId4" imgW="3363543" imgH="2522244" progId="PowerPoint.Show.8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357167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оказании платных образовательных услуг в части информирования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536" y="2643183"/>
            <a:ext cx="828092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исполнителем не представлена заказчику достоверная информация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 себе и об оказываемых услугах 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пункты  9 и 10  Правил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исполнителем не доведена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 заказчика информация, содержащая сведения о предоставлении платных образовательных услуг в порядке и объеме, предусмотренном законодательством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часть 2 статьи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54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ФЗ №273;    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пункт 12  Правил 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договор об оказании платных образовательных услугах расторгнут в одностороннем порядке образовательной организацией по основаниям, не предусмотренным договором и (или) законодательством об образовании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часть 8 статьи 54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ФЗ №273; 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пункт 21  Правил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1643050"/>
            <a:ext cx="70723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Правила оказания платных образовательных услуг (Постановление Правительства Российской Федерации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 15 августа 2013г. № 706)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6143644"/>
            <a:ext cx="8286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ответственность - часть 1 статьи 19.30 КОАП РФ </a:t>
            </a:r>
            <a:endParaRPr lang="ru-RU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6" name="Презентация" r:id="rId4" imgW="4134558" imgH="3099646" progId="PowerPoint.Show.8">
                  <p:embed/>
                </p:oleObj>
              </mc:Choice>
              <mc:Fallback>
                <p:oleObj name="Презентация" r:id="rId4" imgW="4134558" imgH="3099646" progId="PowerPoint.Show.8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"/>
                        <a:ext cx="9144000" cy="6857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0" y="-14290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7" name="Презентация" r:id="rId7" imgW="3363543" imgH="2522244" progId="PowerPoint.Show.8">
                  <p:embed/>
                </p:oleObj>
              </mc:Choice>
              <mc:Fallback>
                <p:oleObj name="Презентация" r:id="rId7" imgW="3363543" imgH="2522244" progId="PowerPoint.Show.8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4290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214414" y="285728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Удельный вес объектов контроля,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отношении которых  проведены  проверки в 2019 году  </a:t>
            </a: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1500166" y="1500174"/>
          <a:ext cx="5786478" cy="521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714876" y="571480"/>
            <a:ext cx="1285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" name="Презентация" r:id="rId4" imgW="3180663" imgH="2385080" progId="PowerPoint.Show.8">
                  <p:embed/>
                </p:oleObj>
              </mc:Choice>
              <mc:Fallback>
                <p:oleObj name="Презентация" r:id="rId4" imgW="3180663" imgH="2385080" progId="PowerPoint.Show.8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548681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оказании платных образовательных услуг в части информирования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536" y="3143248"/>
            <a:ext cx="849694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сайте отсутствует документ, </a:t>
            </a: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регламентирующий порядок оказания платных образовательных услуг; образец договора об оказании платных образовательных услуг; документ об утверждении стоимости обучения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п.3.3 – 3.4 Требований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сайте не представлена </a:t>
            </a: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информация о реализуемых образовательных программах, оказываемых на платной основе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п.3.3 – 3.4 Требований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786" y="2071678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Требования к структуре официального сайта образовательной организации в информационно-телекоммуникационной сети Интернет и формату представления на нем информации</a:t>
            </a: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(Приказ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Рособрнадзора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 29.05.2014 №785)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name="Презентация" r:id="rId4" imgW="3363543" imgH="2522244" progId="PowerPoint.Show.8">
                  <p:embed/>
                </p:oleObj>
              </mc:Choice>
              <mc:Fallback>
                <p:oleObj name="Презентация" r:id="rId4" imgW="3363543" imgH="2522244" progId="PowerPoint.Show.8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57290" y="142853"/>
            <a:ext cx="64294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оказании платных образовательных услуг </a:t>
            </a:r>
          </a:p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части заключения договора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85720" y="1928802"/>
            <a:ext cx="850112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 заключены договоры (заключены после издания распорядительного акта о приеме) об оказании платных образовательных услуг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пункт 2 части 1 статьи 54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часть 1 статьи 101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ФЗ №273 ; Пункт 12 Правил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договорах об оказании платных образовательных услуг не указываются вид, уровень и (или) направленность образовательной программы, форма обучения, срок освоения образовательной программы, а также иная информация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часть 2 статьи 54  ФЗ №273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сведения в договоре не соответствуют информации, размещенной на официальном сайте образовательной организации в сети «Интернет» на дату заключения договора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часть 3 статьи 54  ФЗ №273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договор содержит условия, ограничивающие права лиц, имеющих право на получение образования определенного уровня и направленности и подавших заявление о приеме на обучение,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обучающихся или снижающих уровень предоставления им гарантий по сравнению с условиями, установленными законодательством об образовании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часть 6 статьи 54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 пункт  13 Правил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ответственность - часть 1 статьи 19.30 КОАП РФ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28586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Правила оказания платных образовательных услуг (Постановление Правительства Российской Федерации от 15 августа 2013г. № 706)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71462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1" name="Презентация" r:id="rId4" imgW="3363543" imgH="2522244" progId="PowerPoint.Show.8">
                  <p:embed/>
                </p:oleObj>
              </mc:Choice>
              <mc:Fallback>
                <p:oleObj name="Презентация" r:id="rId4" imgW="3363543" imgH="2522244" progId="PowerPoint.Show.8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1462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285729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оказании платных образовательных услуг в части обеспечения качества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28596" y="2428868"/>
            <a:ext cx="8031836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платные образовательные услуги оказаны не в полном объеме в соответствии с образовательными программами и(или) условиями договора  (например, по количеству часов)  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пункт 6 Правил</a:t>
            </a:r>
            <a:endParaRPr lang="ru-RU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ответственность - часть 2 статьи 19.30 КОАП РФ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71448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Правила оказания платных образовательных услуг (Постановление Правительства Российской Федерации от 15 августа 2013г. № 706)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3786190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нарушение пункта 9 статьи 2 Федерального закона</a:t>
            </a: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«Об образовании в Российской Федерации»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4643446"/>
            <a:ext cx="835824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отсутствует утвержденный учебный план, календарный учебный график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разработаны и не утверждены рабочие программы учебных курсов и дисциплин</a:t>
            </a:r>
          </a:p>
          <a:p>
            <a:pPr indent="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отсутствует расписание и журнал учета занятий платных образовательных услуг</a:t>
            </a:r>
          </a:p>
          <a:p>
            <a:pPr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ответственность - часть 1 статьи 19.30 КОАП РФ </a:t>
            </a: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8" name="Презентация" r:id="rId4" imgW="4134558" imgH="3099646" progId="PowerPoint.Show.8">
                  <p:embed/>
                </p:oleObj>
              </mc:Choice>
              <mc:Fallback>
                <p:oleObj name="Презентация" r:id="rId4" imgW="4134558" imgH="3099646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"/>
                        <a:ext cx="9144000" cy="6857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9" name="Презентация" r:id="rId7" imgW="3363543" imgH="2522244" progId="PowerPoint.Show.8">
                  <p:embed/>
                </p:oleObj>
              </mc:Choice>
              <mc:Fallback>
                <p:oleObj name="Презентация" r:id="rId7" imgW="3363543" imgH="2522244" progId="PowerPoint.Show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357290" y="285729"/>
            <a:ext cx="6215106" cy="979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Административные правонарушения в области образования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1071546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соответствии с частями 2 и 3 статьи 28.3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КоАП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РФ  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57158" y="1428736"/>
            <a:ext cx="8501122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indent="34290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протоколы об административных правонарушениях, предусмотренных:</a:t>
            </a:r>
          </a:p>
          <a:p>
            <a:pPr marR="0" indent="34290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статьей 5.57 </a:t>
            </a:r>
            <a:r>
              <a:rPr lang="ru-RU" b="1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КоАП</a:t>
            </a: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РФ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«Нарушение права на образование и предусмотренных законодательством об образовании прав и свобод обучающихся образовательных организаций»;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частью 1 статьи 19.4 </a:t>
            </a:r>
            <a:r>
              <a:rPr lang="ru-RU" b="1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КоАП</a:t>
            </a: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РФ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«Неповиновение законному распоряжению должностного лица органа, осуществляющего государственный надзор (контроль), муниципальный контроль»;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частью 1 статьи 19.5 </a:t>
            </a:r>
            <a:r>
              <a:rPr lang="ru-RU" b="1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КоАП</a:t>
            </a: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РФ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«Невыполнение в срок законного предписания (постановления, представления, решения) органа (должностного лица), осуществляющего государственный надзор(контроль), муниципальный контроль»;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статьей 19.6 </a:t>
            </a:r>
            <a:r>
              <a:rPr lang="ru-RU" b="1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КоАП</a:t>
            </a: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РФ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«Непринятие мер по устранению причин и условий, способствовавших совершению административного правонарушения»;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статьей 19.7 </a:t>
            </a:r>
            <a:r>
              <a:rPr lang="ru-RU" b="1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КоАП</a:t>
            </a: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РФ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«Непредставление сведений (информации)»;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статьей 19.20 </a:t>
            </a:r>
            <a:r>
              <a:rPr lang="ru-RU" b="1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КоАП</a:t>
            </a: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РФ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«Осуществление деятельности, не связанной с извлечением прибыли, без специального разрешения (лицензии)»;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статьей 19.30 </a:t>
            </a:r>
            <a:r>
              <a:rPr lang="ru-RU" b="1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КоАП</a:t>
            </a: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РФ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«Нарушение требований к ведению образовательной деятельности и организации образовательного процесса».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1" name="Презентация" r:id="rId4" imgW="3368194" imgH="2525358" progId="PowerPoint.Show.8">
                  <p:embed/>
                </p:oleObj>
              </mc:Choice>
              <mc:Fallback>
                <p:oleObj name="Презентация" r:id="rId4" imgW="3368194" imgH="2525358" progId="PowerPoint.Show.8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548681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57158" y="2071678"/>
            <a:ext cx="84296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2" name="AutoShape 4" descr="https://apf.mail.ru/cgi-bin/readmsg/1234.JPG?id=14938132480000000691%3B0%3B1&amp;x-email=nat-kuzovova%40mail.ru&amp;exif=1&amp;bs=2981&amp;bl=128860&amp;ct=image%2Fjpeg&amp;cn=1234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3" name="Picture 5" descr="C:\Users\nadzor\Downloads\12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1357298"/>
            <a:ext cx="7215238" cy="242889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85852" y="214290"/>
            <a:ext cx="6715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Письма 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 профилактике нарушений обязательных требований на сайте департамента образования и науки Брянской области   </a:t>
            </a:r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http://www.hq.b-edu.ru/</a:t>
            </a:r>
            <a:endParaRPr lang="ru-RU" b="1" u="sng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28662" y="3714752"/>
            <a:ext cx="75724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hlinkClick r:id="rId7"/>
              </a:rPr>
              <a:t>Письмо № 653-13-О от 01.08.2019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"О переводе обучающихся из одной образовательной организации в другую" </a:t>
            </a:r>
          </a:p>
          <a:p>
            <a:pPr algn="just"/>
            <a:r>
              <a:rPr lang="ru-RU" b="1" u="sng" dirty="0" smtClean="0">
                <a:hlinkClick r:id="rId8"/>
              </a:rPr>
              <a:t>Письмо № 531-13-Б от 28.06.2019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"О профилактике нарушений при ведении сайта"</a:t>
            </a:r>
          </a:p>
          <a:p>
            <a:pPr algn="just"/>
            <a:r>
              <a:rPr lang="ru-RU" b="1" u="sng" dirty="0" smtClean="0">
                <a:hlinkClick r:id="rId9"/>
              </a:rPr>
              <a:t>Письмо № 199-13-Б от 26.03.2019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"О профилактике нарушений при заполнении и выдаче аттестатов" </a:t>
            </a:r>
          </a:p>
          <a:p>
            <a:pPr algn="just"/>
            <a:r>
              <a:rPr lang="ru-RU" b="1" u="sng" dirty="0" smtClean="0">
                <a:hlinkClick r:id="rId10"/>
              </a:rPr>
              <a:t>Письмо № 201-13-Б от 26.03.2019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"О заполнении ФИС ФРДО»</a:t>
            </a:r>
          </a:p>
          <a:p>
            <a:pPr algn="just"/>
            <a:r>
              <a:rPr lang="ru-RU" b="1" u="sng" dirty="0" smtClean="0">
                <a:hlinkClick r:id="rId11"/>
              </a:rPr>
              <a:t>Письмо № 105-13-О от 22.02.2019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"О приеме в общеобразовательные организации"</a:t>
            </a:r>
          </a:p>
          <a:p>
            <a:pPr algn="just"/>
            <a:r>
              <a:rPr lang="ru-RU" b="1" u="sng" dirty="0" smtClean="0">
                <a:hlinkClick r:id="rId12"/>
              </a:rPr>
              <a:t>Письмо № 18-13-Б от 21.01.2019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"Об организации обучения детей на дому"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-71462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5" name="Презентация" r:id="rId4" imgW="3363543" imgH="2522244" progId="PowerPoint.Show.8">
                  <p:embed/>
                </p:oleObj>
              </mc:Choice>
              <mc:Fallback>
                <p:oleObj name="Презентация" r:id="rId4" imgW="3363543" imgH="2522244" progId="PowerPoint.Show.8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71462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142853"/>
            <a:ext cx="5328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Рекомендации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руководителям органов местного самоуправления муниципальных районов и городских округов в сфере образования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57158" y="1428736"/>
            <a:ext cx="8429684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Усилить контроль за деятельностью </a:t>
            </a: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подведомственных  образовательных организаций, в том числе </a:t>
            </a: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оказанием организациями   платных образовательных услуг.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</a:t>
            </a:r>
            <a:r>
              <a:rPr kumimoji="0" lang="ru-RU" sz="22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рамках своей </a:t>
            </a: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компетенции отслеживать изменения, внесенные в федеральные, региональные и муниципальные НПА, своевременно информировать руководителей образовательных организаций и  оказывать им  содействие в устранении выявленных нарушений.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Проводить обучающие семинары с руководителями подведомственных  образовательных организаций по вопросам профилактики правонарушений и нарушений обязательных требований законодательства в сфере образования.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Оказывать консультационную и методическую помощь  подведомственным  образовательным организациям по вопросам профилактики правонарушений.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3" name="Презентация" r:id="rId4" imgW="3363543" imgH="2522244" progId="PowerPoint.Show.8">
                  <p:embed/>
                </p:oleObj>
              </mc:Choice>
              <mc:Fallback>
                <p:oleObj name="Презентация" r:id="rId4" imgW="3363543" imgH="2522244" progId="PowerPoint.Show.8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91680" y="1628800"/>
            <a:ext cx="56166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ru-RU" sz="2400" b="1" dirty="0" smtClean="0">
                <a:ln w="635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 eaLnBrk="0" hangingPunct="0">
              <a:defRPr/>
            </a:pPr>
            <a:endParaRPr lang="ru-RU" sz="2400" b="1" dirty="0" smtClean="0">
              <a:ln w="6350"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400" b="1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Отдел государственного надзора </a:t>
            </a:r>
          </a:p>
          <a:p>
            <a:pPr algn="ctr" eaLnBrk="0" hangingPunct="0">
              <a:defRPr/>
            </a:pPr>
            <a:r>
              <a:rPr lang="ru-RU" sz="2400" b="1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сфере образования</a:t>
            </a:r>
          </a:p>
          <a:p>
            <a:pPr algn="ctr" eaLnBrk="0" hangingPunct="0">
              <a:defRPr/>
            </a:pPr>
            <a:r>
              <a:rPr lang="ru-RU" sz="2400" b="1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департамента образования и науки Брянской области</a:t>
            </a:r>
          </a:p>
          <a:p>
            <a:pPr algn="ctr" eaLnBrk="0" hangingPunct="0">
              <a:defRPr/>
            </a:pPr>
            <a:endParaRPr lang="ru-RU" sz="2400" b="1" dirty="0" smtClean="0">
              <a:ln w="6350">
                <a:noFill/>
              </a:ln>
              <a:solidFill>
                <a:srgbClr val="00206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536" y="4095882"/>
            <a:ext cx="80648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43240" y="4239102"/>
            <a:ext cx="29289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http://www.hq.b-edu.ru/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2" name="Презентация" r:id="rId4" imgW="4134558" imgH="3099646" progId="PowerPoint.Show.8">
                  <p:embed/>
                </p:oleObj>
              </mc:Choice>
              <mc:Fallback>
                <p:oleObj name="Презентация" r:id="rId4" imgW="4134558" imgH="3099646" progId="PowerPoint.Show.8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"/>
                        <a:ext cx="9144000" cy="6857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0" y="214338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3" name="Презентация" r:id="rId7" imgW="3363543" imgH="2522244" progId="PowerPoint.Show.8">
                  <p:embed/>
                </p:oleObj>
              </mc:Choice>
              <mc:Fallback>
                <p:oleObj name="Презентация" r:id="rId7" imgW="3363543" imgH="2522244" progId="PowerPoint.Show.8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4338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714480" y="500042"/>
            <a:ext cx="56436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  проведенных  плановых  проверок 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  количество   выданных    предписаний 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2019 году 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785786" y="1428736"/>
          <a:ext cx="6891364" cy="514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0" name="Презентация" r:id="rId5" imgW="4134558" imgH="3099646" progId="PowerPoint.Show.8">
                  <p:embed/>
                </p:oleObj>
              </mc:Choice>
              <mc:Fallback>
                <p:oleObj name="Презентация" r:id="rId5" imgW="4134558" imgH="3099646" progId="PowerPoint.Show.8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"/>
                        <a:ext cx="9144000" cy="6857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0" y="214338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1" name="Презентация" r:id="rId8" imgW="3363543" imgH="2522244" progId="PowerPoint.Show.8">
                  <p:embed/>
                </p:oleObj>
              </mc:Choice>
              <mc:Fallback>
                <p:oleObj name="Презентация" r:id="rId8" imgW="3363543" imgH="2522244" progId="PowerPoint.Show.8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4338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285852" y="357166"/>
            <a:ext cx="61436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   выявленных    нарушений  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  количество   выявленных   правонарушений 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2019 году 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1142976" y="1557337"/>
          <a:ext cx="7215238" cy="5300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39" name="Презентация" r:id="rId4" imgW="3363543" imgH="2522244" progId="PowerPoint.Show.8">
                  <p:embed/>
                </p:oleObj>
              </mc:Choice>
              <mc:Fallback>
                <p:oleObj name="Презентация" r:id="rId4" imgW="3363543" imgH="2522244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43042" y="142852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Административные правонарушениях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2019 году 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536" y="4095882"/>
            <a:ext cx="80648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428596" y="2285992"/>
          <a:ext cx="4071965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4857752" y="1500174"/>
            <a:ext cx="4286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Процент  привлеченных  к  административной  ответственности лиц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5572132" y="2571744"/>
          <a:ext cx="3286148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1500174"/>
            <a:ext cx="4357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Доля возбужденных дел  об административных правонарушениях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42852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9" name="Презентация" r:id="rId4" imgW="3367894" imgH="2525139" progId="PowerPoint.Show.8">
                  <p:embed/>
                </p:oleObj>
              </mc:Choice>
              <mc:Fallback>
                <p:oleObj name="Презентация" r:id="rId4" imgW="3367894" imgH="2525139" progId="PowerPoint.Show.8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2852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85918" y="285728"/>
            <a:ext cx="5572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Типичные  нарушения по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результатам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проверок в 2019 году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28596" y="1285860"/>
          <a:ext cx="8358246" cy="528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85728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9" name="Презентация" r:id="rId4" imgW="3367894" imgH="2525139" progId="PowerPoint.Show.8">
                  <p:embed/>
                </p:oleObj>
              </mc:Choice>
              <mc:Fallback>
                <p:oleObj name="Презентация" r:id="rId4" imgW="3367894" imgH="2525139" progId="PowerPoint.Show.8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5728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85918" y="214290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Типичные  нарушения по результатам проверок в 2019 году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57158" y="1142984"/>
          <a:ext cx="8429684" cy="5715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85728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3" name="Презентация" r:id="rId4" imgW="3367894" imgH="2525139" progId="PowerPoint.Show.8">
                  <p:embed/>
                </p:oleObj>
              </mc:Choice>
              <mc:Fallback>
                <p:oleObj name="Презентация" r:id="rId4" imgW="3367894" imgH="2525139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5728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85918" y="214290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Типичные  нарушения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результатам проверок в 2019 году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485775" y="1333500"/>
          <a:ext cx="8172449" cy="4667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6" name="Презентация" r:id="rId4" imgW="4134558" imgH="3099646" progId="PowerPoint.Show.8">
                  <p:embed/>
                </p:oleObj>
              </mc:Choice>
              <mc:Fallback>
                <p:oleObj name="Презентация" r:id="rId4" imgW="4134558" imgH="3099646" progId="PowerPoint.Show.8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"/>
                        <a:ext cx="9144000" cy="6857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-142908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7" name="Презентация" r:id="rId7" imgW="3363543" imgH="2522244" progId="PowerPoint.Show.8">
                  <p:embed/>
                </p:oleObj>
              </mc:Choice>
              <mc:Fallback>
                <p:oleObj name="Презентация" r:id="rId7" imgW="3363543" imgH="2522244" progId="PowerPoint.Show.8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2908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42844" y="1500175"/>
            <a:ext cx="878687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indent="3429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Нарушение порядка принятия устава образовательной организации.</a:t>
            </a:r>
          </a:p>
          <a:p>
            <a:pPr marR="0" indent="3429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Несоответствие указанного наименования образовательной организации в уставе, наименованию, указанному в лицензии, а также в свидетельстве о государственной аккредитации.</a:t>
            </a:r>
          </a:p>
          <a:p>
            <a:pPr marR="0" indent="3429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Регламентация в уставе образовательной организации не в полном объеме положений, обязательность указания которых установлена законодательством Российской Федерации.</a:t>
            </a:r>
          </a:p>
          <a:p>
            <a:pPr marR="0" indent="3429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Несоответствие содержания ряда положений устава законодательству Российской Федерации, в том числе законодательству об образовании.</a:t>
            </a:r>
          </a:p>
          <a:p>
            <a:pPr marR="0" indent="3429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Использование в тексте устава неупотребляемой, устаревшей терминологии, ссылок на утратившие силу, либо несуществующие нормативные правовые акты.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00166" y="285728"/>
            <a:ext cx="61436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Типичные  нарушения,  выявленные  при проверке   уставов   образовательных  организаций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3050</TotalTime>
  <Words>2709</Words>
  <Application>Microsoft Office PowerPoint</Application>
  <PresentationFormat>Экран (4:3)</PresentationFormat>
  <Paragraphs>219</Paragraphs>
  <Slides>26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Тема Office</vt:lpstr>
      <vt:lpstr>Microsoft PowerPoint 97-2003 Presentation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Наташа</dc:creator>
  <cp:lastModifiedBy>Пользователь Windows</cp:lastModifiedBy>
  <cp:revision>317</cp:revision>
  <dcterms:created xsi:type="dcterms:W3CDTF">2017-03-26T15:56:30Z</dcterms:created>
  <dcterms:modified xsi:type="dcterms:W3CDTF">2020-04-01T06:56:09Z</dcterms:modified>
</cp:coreProperties>
</file>