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2"/>
  </p:notesMasterIdLst>
  <p:sldIdLst>
    <p:sldId id="277" r:id="rId2"/>
    <p:sldId id="308" r:id="rId3"/>
    <p:sldId id="270" r:id="rId4"/>
    <p:sldId id="282" r:id="rId5"/>
    <p:sldId id="283" r:id="rId6"/>
    <p:sldId id="284" r:id="rId7"/>
    <p:sldId id="285" r:id="rId8"/>
    <p:sldId id="287" r:id="rId9"/>
    <p:sldId id="292" r:id="rId10"/>
    <p:sldId id="307" r:id="rId11"/>
    <p:sldId id="265" r:id="rId12"/>
    <p:sldId id="263" r:id="rId13"/>
    <p:sldId id="294" r:id="rId14"/>
    <p:sldId id="260" r:id="rId15"/>
    <p:sldId id="261" r:id="rId16"/>
    <p:sldId id="262" r:id="rId17"/>
    <p:sldId id="264" r:id="rId18"/>
    <p:sldId id="310" r:id="rId19"/>
    <p:sldId id="311" r:id="rId20"/>
    <p:sldId id="26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454" autoAdjust="0"/>
    <p:restoredTop sz="92609" autoAdjust="0"/>
  </p:normalViewPr>
  <p:slideViewPr>
    <p:cSldViewPr>
      <p:cViewPr>
        <p:scale>
          <a:sx n="90" d="100"/>
          <a:sy n="90" d="100"/>
        </p:scale>
        <p:origin x="-121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A1D27-5630-46EC-BF98-EC3D56473F4A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594C9-2D4F-4C8B-90C6-17D09A9913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DD6AA-AC7E-42C2-8752-76DD502A4C48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7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.png"/><Relationship Id="rId5" Type="http://schemas.openxmlformats.org/officeDocument/2006/relationships/hyperlink" Target="consultantplus://offline/ref=DF10D4081CBAE1EEAD24B730D63BF2099A34AE5C27FFB4250EFFB43E2AGAM6J" TargetMode="External"/><Relationship Id="rId4" Type="http://schemas.openxmlformats.org/officeDocument/2006/relationships/oleObject" Target="../embeddings/____________Microsoft_Office_PowerPoint_97-200318.ppt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9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4" Type="http://schemas.openxmlformats.org/officeDocument/2006/relationships/hyperlink" Target="http://mosobrnadzor.ru/legislation/accreditation/federalnyy_zakon_ot_29122012_no_273fz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0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4" Type="http://schemas.openxmlformats.org/officeDocument/2006/relationships/hyperlink" Target="http://mosobrnadzor.ru/legislation/accreditation/federalnyy_zakon_ot_29122012_no_273fz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1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4" Type="http://schemas.openxmlformats.org/officeDocument/2006/relationships/hyperlink" Target="http://mosobrnadzor.ru/legislation/accreditation/federalnyy_zakon_ot_29122012_no_273fz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2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5" Type="http://schemas.openxmlformats.org/officeDocument/2006/relationships/hyperlink" Target="http://mosobrnadzor.ru/legislation/accreditation/federalnyy_zakon_ot_29122012_no_273fz" TargetMode="External"/><Relationship Id="rId4" Type="http://schemas.openxmlformats.org/officeDocument/2006/relationships/hyperlink" Target="consultantplus://offline/ref=DF10D4081CBAE1EEAD24B730D63BF2099A34AE5C27FFB4250EFFB43E2AGAM6J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3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4" Type="http://schemas.openxmlformats.org/officeDocument/2006/relationships/hyperlink" Target="consultantplus://offline/ref=DF10D4081CBAE1EEAD24B730D63BF2099A34AE5C27FFB4250EFFB43E2AGAM6J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4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5" Type="http://schemas.openxmlformats.org/officeDocument/2006/relationships/hyperlink" Target="consultantplus://offline/ref=DF10D4081CBAE1EEAD24B730D63BF2099A34AE5C27FFB4250EFFB43E2AGAM6J" TargetMode="External"/><Relationship Id="rId4" Type="http://schemas.openxmlformats.org/officeDocument/2006/relationships/hyperlink" Target="http://mosobrnadzor.ru/legislation/accreditation/federalnyy_zakon_ot_29122012_no_273fz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5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4" Type="http://schemas.openxmlformats.org/officeDocument/2006/relationships/hyperlink" Target="http://mosobrnadzor.ru/legislation/accreditation/federalnyy_zakon_ot_29122012_no_273fz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6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7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_______Microsoft_Office_PowerPoint_97-20033.ppt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8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4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5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____________Microsoft_Office_PowerPoint_97-20036.ppt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7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____________Microsoft_Office_PowerPoint_97-20038.ppt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9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hyperlink" Target="http://mosobrnadzor.ru/legislation/accreditation/federalnyy_zakon_ot_29122012_no_273fz" TargetMode="External"/><Relationship Id="rId4" Type="http://schemas.openxmlformats.org/officeDocument/2006/relationships/oleObject" Target="../embeddings/____________Microsoft_Office_PowerPoint_97-200310.ppt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1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hyperlink" Target="http://mosobrnadzor.ru/legislation/accreditation/federalnyy_zakon_ot_29122012_no_273fz" TargetMode="External"/><Relationship Id="rId4" Type="http://schemas.openxmlformats.org/officeDocument/2006/relationships/oleObject" Target="../embeddings/____________Microsoft_Office_PowerPoint_97-200312.ppt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3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5" Type="http://schemas.openxmlformats.org/officeDocument/2006/relationships/hyperlink" Target="http://mosobrnadzor.ru/legislation/accreditation/federalnyy_zakon_ot_29122012_no_273fz" TargetMode="External"/><Relationship Id="rId4" Type="http://schemas.openxmlformats.org/officeDocument/2006/relationships/oleObject" Target="../embeddings/____________Microsoft_Office_PowerPoint_97-200314.ppt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5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hyperlink" Target="consultantplus://offline/ref=DF10D4081CBAE1EEAD24B730D63BF2099A34AE5C27FFB4250EFFB43E2AGAM6J" TargetMode="External"/><Relationship Id="rId4" Type="http://schemas.openxmlformats.org/officeDocument/2006/relationships/oleObject" Target="../embeddings/____________Microsoft_Office_PowerPoint_97-200316.pp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-22225" y="-17463"/>
          <a:ext cx="9190038" cy="6892926"/>
        </p:xfrm>
        <a:graphic>
          <a:graphicData uri="http://schemas.openxmlformats.org/presentationml/2006/ole">
            <p:oleObj spid="_x0000_s46092" name="Презентация" r:id="rId3" imgW="4204832" imgH="3153187" progId="PowerPoint.Show.8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714876" y="5929330"/>
            <a:ext cx="4429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Начальник  отдела государственного  надзора </a:t>
            </a:r>
          </a:p>
          <a:p>
            <a:pPr algn="ctr"/>
            <a:r>
              <a:rPr lang="ru-RU" sz="1600" b="1" dirty="0" smtClean="0"/>
              <a:t>в  сфере  образования  </a:t>
            </a:r>
          </a:p>
          <a:p>
            <a:pPr algn="ctr"/>
            <a:r>
              <a:rPr lang="ru-RU" sz="1600" b="1" dirty="0" smtClean="0"/>
              <a:t> </a:t>
            </a:r>
            <a:r>
              <a:rPr lang="ru-RU" sz="1600" b="1" dirty="0" err="1" smtClean="0"/>
              <a:t>Поляткова</a:t>
            </a:r>
            <a:r>
              <a:rPr lang="ru-RU" sz="1600" b="1" dirty="0" smtClean="0"/>
              <a:t>   Людмила   Анатольевна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p:oleObj spid="_x0000_s109570" name="Презентация" r:id="rId3" imgW="4134558" imgH="3099646" progId="PowerPoint.Show.8">
              <p:embed/>
            </p:oleObj>
          </a:graphicData>
        </a:graphic>
      </p:graphicFrame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9571" name="Презентация" r:id="rId4" imgW="3363543" imgH="2522244" progId="PowerPoint.Show.8">
              <p:embed/>
            </p:oleObj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28728" y="285728"/>
            <a:ext cx="6572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Типичные  нарушения   при заполнении, учете и выдачи аттестатов об основном общем и среднем общем образовании и    их дубликатов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2857496"/>
            <a:ext cx="38576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нарушением обязательным требований образовательной организацией определяются итоговые отметки выпускникам 9-х и 11-х классов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Подпункт б) пункт 5.3 Порядка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аттестатах за 9-й класс отсутствуют итоговые отметки по предметам, изучение которых завершилось до 9 класса.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09" y="2571744"/>
            <a:ext cx="4679863" cy="371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42910" y="6215082"/>
            <a:ext cx="7929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  ответственность - часть 2 статьи 5.57 </a:t>
            </a:r>
            <a:r>
              <a:rPr lang="ru-RU" sz="2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КоАП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РФ 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0" y="1285860"/>
            <a:ext cx="7215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Приказ </a:t>
            </a:r>
            <a:r>
              <a:rPr lang="ru-RU" b="1" dirty="0" err="1" smtClean="0">
                <a:solidFill>
                  <a:srgbClr val="0000FF"/>
                </a:solidFill>
              </a:rPr>
              <a:t>Минпросвещения</a:t>
            </a:r>
            <a:r>
              <a:rPr lang="ru-RU" b="1" dirty="0" smtClean="0">
                <a:solidFill>
                  <a:srgbClr val="0000FF"/>
                </a:solidFill>
              </a:rPr>
              <a:t> России от 11.06.2020 № 295 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</a:rPr>
              <a:t>(в ред. от 17.06.2020)«Об особенностях заполнения и выдачи аттестатов об основном общем и среднем общем образовании</a:t>
            </a:r>
            <a:endParaRPr lang="ru-RU" dirty="0" smtClean="0">
              <a:solidFill>
                <a:srgbClr val="0000FF"/>
              </a:solidFill>
            </a:endParaRPr>
          </a:p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в 2020 году»</a:t>
            </a:r>
            <a:endParaRPr lang="ru-RU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3564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71604" y="548681"/>
            <a:ext cx="6143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обучении лиц, находящихся на домашнем обучении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536" y="2061760"/>
            <a:ext cx="8064896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1571612"/>
            <a:ext cx="8143932" cy="5286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Отсутствие в образовательной организации локального нормативного акта, регламентирующего порядок обучения лиц, находящихся на домашнем обучении, в том числе организацию проведения текущей аттестации обучающихся в образовательной организации, формы, периодичность и порядок проведения промежуточной аттестации обучающихся, находящихся на индивидуальном обучении на дому </a:t>
            </a:r>
            <a:r>
              <a:rPr lang="ru-RU" dirty="0" smtClean="0"/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часть 1 статьи 30  и пункт 3 части 1 статьи 34  ФЗ №273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образовательной организации отсутствует заявление родителей (законных представителей) об организации индивидуального обучения на дому</a:t>
            </a:r>
            <a:r>
              <a:rPr lang="ru-RU" dirty="0" smtClean="0"/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часть 5 статьи 41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образовательной организации отсутствует заключение медицинской организации</a:t>
            </a:r>
            <a:r>
              <a:rPr lang="ru-RU" dirty="0" smtClean="0"/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часть 5 статьи 41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образовательной организации отсутствует распорядительный акт о переводе обучающегося на обучение на дому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образовательной организации не разработан индивидуальный учебный план</a:t>
            </a:r>
            <a:r>
              <a:rPr lang="ru-RU" dirty="0" smtClean="0"/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пункт 3 части 1 статьи 34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  ответственность - часть 2 статьи 5.57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КоАП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РФ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  ответственность - часть 2 статьи 19.30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КоАП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РФ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  <a:hlinkClick r:id="rId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1516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00166" y="357167"/>
            <a:ext cx="6357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обучении лиц, находящихся </a:t>
            </a:r>
          </a:p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домашнем обучении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1071546"/>
            <a:ext cx="850112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Отсутствуют индивидуальные рабочие программы по учебным предметам в соответствии с индивидуальным учебным планом обучающихся на дому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пункт 9 статьи 2</a:t>
            </a:r>
            <a:r>
              <a:rPr lang="ru-RU" sz="1600" dirty="0" smtClean="0"/>
              <a:t> 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Обучающимся не предоставляется право на бесплатное пользование на время получения образования в пределах федеральных государственных образовательных стандартов: учебниками и учебными пособиями, а также учебно-методическими материалами, средствами обучения и воспитания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часть 1 статьи 35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Обучающиеся, находящиеся на домашнем обучении, не прошедшие промежуточной аттестации по уважительным причинам или имеющие академическую задолженность, оставлены на повторный год обучения </a:t>
            </a:r>
            <a:r>
              <a:rPr lang="ru-RU" dirty="0" smtClean="0"/>
              <a:t>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часть 8 статьи 58</a:t>
            </a:r>
            <a:r>
              <a:rPr lang="ru-RU" sz="1600" dirty="0" smtClean="0"/>
              <a:t> 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Обучающиеся, находящиеся на домашнем обучении, не ликвидировавшие в установленные сроки академической задолженности с момента ее образования, переведены: на обучение по индивидуальному учебному плану без учета мнения родителей (законных представителей); на обучение по адаптированной образовательной программе при отсутствии рекомендации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психолого-медико-педагогической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комиссии; оставлены на повторное обучение без учета мнения родителей (законных представителей)</a:t>
            </a:r>
            <a:r>
              <a:rPr lang="ru-RU" dirty="0" smtClean="0"/>
              <a:t> 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часть 9 статьи 58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  ответственность - часть 2 статьи 5.57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КоАП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РФ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  ответственность - часть 2 статьи 19.30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КоАП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РФ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  <a:hlinkClick r:id="rId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80908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00166" y="357167"/>
            <a:ext cx="6357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обучении лиц, находящихся </a:t>
            </a:r>
          </a:p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домашнем обучении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1142984"/>
            <a:ext cx="8286808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Индивидуальный учебный план образовательной организации, сформированный на основе учебного плана ООП НОО, ООП ООО (ФГОС), ООП ООО (ФКГОС), ООП СОО (ФКГОС), не предусматривает обязательные предметные области и (или) учебные предметы; а для обучающихся на дому по АООП (АОП) – в том числе коррекционно-развивающую область;</a:t>
            </a:r>
          </a:p>
          <a:p>
            <a:pPr algn="just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наименования учебных предметов, курсов и тем занятий, указанных в классных журналах и рабочих программах, не соответствуют друг другу;</a:t>
            </a:r>
          </a:p>
          <a:p>
            <a:pPr algn="just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фактически выданное количество часов занятий меньше предусмотренного индивидуальным учебным планом;</a:t>
            </a:r>
          </a:p>
          <a:p>
            <a:pPr algn="just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несоответствие расписания обязательных учебных занятий индивидуальному учебному плану;</a:t>
            </a:r>
          </a:p>
          <a:p>
            <a:pPr algn="just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несоответствие перечня учебников и учебных пособий, используемых образовательным учреждением в образовательном процессе, федеральному перечню учебников рекомендованных к использованию в образовательном процессе на данный учебный год</a:t>
            </a:r>
          </a:p>
          <a:p>
            <a:pPr algn="just"/>
            <a:endParaRPr lang="ru-RU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endParaRPr lang="ru-RU" sz="8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  <a:hlinkClick r:id="rId4"/>
            </a:endParaRPr>
          </a:p>
          <a:p>
            <a:pPr algn="just"/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  <a:hlinkClick r:id="rId4"/>
            </a:endParaRPr>
          </a:p>
          <a:p>
            <a:pPr algn="just"/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  <a:hlinkClick r:id="rId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5929330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  ответственность - часть 2 статьи 5.57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КоАП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РФ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  ответственность - часть 2 статьи 19.30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КоАП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РФ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  <a:hlinkClick r:id="rId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8444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357167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оказании платных образовательных услуг в части информирования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536" y="2643183"/>
            <a:ext cx="828092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исполнителем не представлена заказчику достоверная информация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 себе и об оказываемых услугах 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пункты  9 и 10  Правил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исполнителем не доведена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 заказчика информация, содержащая сведения о предоставлении платных образовательных услуг в порядке и объеме, предусмотренном законодательством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часть 2 статьи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54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ФЗ №273;    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пункт 12  Правил 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договор об оказании платных образовательных услугах расторгнут в одностороннем порядке образовательной организацией по основаниям, не предусмотренным договором и (или) законодательством об образовании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часть 8 статьи 54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ФЗ №273; 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пункт 21  Правил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1643050"/>
            <a:ext cx="70723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Правила оказания платных образовательных услуг (Постановление Правительства Российской Федерации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 15 августа 2013г. № 706)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6143644"/>
            <a:ext cx="8286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ответственность - часть 1 статьи 19.30 КОАП РФ </a:t>
            </a:r>
            <a:endParaRPr lang="ru-RU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9468" name="Презентация" r:id="rId3" imgW="3180663" imgH="2385080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548681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оказании платных образовательных услуг в части информирования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536" y="3143248"/>
            <a:ext cx="849694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сайте отсутствует документ, </a:t>
            </a: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регламентирующий порядок оказания платных образовательных услуг; образец договора об оказании платных образовательных услуг; документ об утверждении стоимости обучения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п.3.3 – 3.4 Требований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сайте не представлена </a:t>
            </a: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информация о реализуемых образовательных программах, оказываемых на платной основе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п.3.3 – 3.4 Требований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786" y="2071678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Требования к структуре официального сайта образовательной организации в информационно-телекоммуникационной сети Интернет и формату представления на нем информации</a:t>
            </a: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(Приказ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Рособрнадзора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 29.05.2014 №785)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492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57290" y="142853"/>
            <a:ext cx="64294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оказании платных образовательных услуг </a:t>
            </a:r>
          </a:p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части заключения договора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85720" y="1928802"/>
            <a:ext cx="850112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 заключены договоры (заключены после издания распорядительного акта о приеме) об оказании платных образовательных услуг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пункт 2 части 1 статьи 54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часть 1 статьи 101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ФЗ №273 ; Пункт 12 Правил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договорах об оказании платных образовательных услуг не указываются вид, уровень и (или) направленность образовательной программы, форма обучения, срок освоения образовательной программы, а также иная информация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часть 2 статьи 54  ФЗ №273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сведения в договоре не соответствуют информации, размещенной на официальном сайте образовательной организации в сети «Интернет» на дату заключения договора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часть 3 статьи 54  ФЗ №273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договор содержит условия, ограничивающие права лиц, имеющих право на получение образования определенного уровня и направленности и подавших заявление о приеме на обучение,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обучающихся или снижающих уровень предоставления им гарантий по сравнению с условиями, установленными законодательством об образовании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часть 6 статьи 54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 пункт  13 Правил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ответственность - часть 1 статьи 19.30 КОАП РФ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28586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Правила оказания платных образовательных услуг (Постановление Правительства Российской Федерации от 15 августа 2013г. № 706)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71462"/>
          <a:ext cx="9144000" cy="6858000"/>
        </p:xfrm>
        <a:graphic>
          <a:graphicData uri="http://schemas.openxmlformats.org/presentationml/2006/ole">
            <p:oleObj spid="_x0000_s22540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285729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оказании платных образовательных услуг в части обеспечения качества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28596" y="2428868"/>
            <a:ext cx="8031836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платные образовательные услуги оказаны не в полном объеме в соответствии с образовательными программами и(или) условиями договора  (например, по количеству часов)  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пункт 6 Правил</a:t>
            </a:r>
            <a:endParaRPr lang="ru-RU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ответственность - часть 2 статьи 19.30 КОАП РФ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71448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Правила оказания платных образовательных услуг (Постановление Правительства Российской Федерации от 15 августа 2013г. № 706)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3786190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нарушение пункта 9 статьи 2 Федерального закона</a:t>
            </a: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«Об образовании в Российской Федерации»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4643446"/>
            <a:ext cx="835824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отсутствует утвержденный учебный план, календарный учебный график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разработаны и не утверждены рабочие программы учебных курсов и дисциплин</a:t>
            </a:r>
          </a:p>
          <a:p>
            <a:pPr indent="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отсутствует расписание и журнал учета занятий платных образовательных услуг</a:t>
            </a:r>
          </a:p>
          <a:p>
            <a:pPr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ответственность - часть 1 статьи 19.30 КОАП РФ </a:t>
            </a: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42852"/>
          <a:ext cx="9144000" cy="6858000"/>
        </p:xfrm>
        <a:graphic>
          <a:graphicData uri="http://schemas.openxmlformats.org/presentationml/2006/ole">
            <p:oleObj spid="_x0000_s114690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4414" y="285728"/>
            <a:ext cx="657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Обзор изменений законодательства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в сфере образования</a:t>
            </a:r>
            <a:endParaRPr lang="ru-RU" sz="2400" dirty="0" smtClean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35729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Федеральный закон от 01.03.2020 № 47-ФЗ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«О внесении изменений в Федеральный закон «О качестве и безопасности пищевых продуктов» и статью 37 Федерального закона «Об образовании в Российской Федерации»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2571744"/>
            <a:ext cx="8001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Федеральный закон от 06.02.2020 № 9-ФЗ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«О внесении изменений в статью 76 Федерального закона «Об образовании в Российской Федерации»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3643314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Постановление Правительства РФ от 12.03.2020 № 264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«О внесении изменений в перечень обязательной информации о системе образования, подлежащей мониторингу»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0996" y="4714884"/>
            <a:ext cx="83582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Приказ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Минпросвещения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России от 17.03.2020 № 103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«Об утверждении временного порядка сопровождения реализации образовательных программ начального общего, основного общего, среднего общего образования, образовательных программ среднего профессионального образования и дополнительных общеобразовательных программ с применением электронного обучения и дистанционных образовательных технологий»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-214346" y="142852"/>
          <a:ext cx="9358346" cy="6858000"/>
        </p:xfrm>
        <a:graphic>
          <a:graphicData uri="http://schemas.openxmlformats.org/presentationml/2006/ole">
            <p:oleObj spid="_x0000_s115714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4414" y="285728"/>
            <a:ext cx="6572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Обзор изменений законодательства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в сфере образования</a:t>
            </a:r>
            <a:endParaRPr lang="ru-RU" sz="2800" dirty="0" smtClean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285860"/>
            <a:ext cx="75724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Федеральный закон от 08.06.2020 № 165-ФЗ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«О внесении изменений в статьи 46 и 108 Федерального закона «Об образовании в Российской Федерации»</a:t>
            </a:r>
          </a:p>
          <a:p>
            <a:pPr algn="ctr"/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2285992"/>
            <a:ext cx="8358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Постановление Правительства РФ от 10.06.2020 № 842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«Об особенностях проведения государственной итоговой аттестации по образовательным программам основного общего и среднего общего образования и вступительных испытаний при приеме на обучение по программам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бакалавриата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и программам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специалитета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в 2020 году»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0996" y="3857628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Приказ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Минпросвещения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России № 294,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Рособрнадзора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№ 651 от 11.06.2020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«Об особенностях проведения государственной итоговой аттестации по образовательным программам среднего общего образования в 2020 году»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6" y="4929198"/>
            <a:ext cx="79296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Приказ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Минпросвещения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России от 11.06.2020 № 295 (в ред. от 17.06.2020)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«Об особенностях заполнения и выдачи аттестатов об основном общем и среднем общем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образованиив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2020 году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r>
              <a:rPr lang="ru-RU" b="1" dirty="0" smtClean="0"/>
              <a:t> </a:t>
            </a:r>
            <a:endParaRPr lang="ru-RU" b="1" dirty="0" smtClean="0"/>
          </a:p>
          <a:p>
            <a:pPr algn="ctr"/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Приказ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Минпросвещения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России от 11.06.2020 № 296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«Об особенностях выдачи медали «За особые успехи в учении» в 2020 году»</a:t>
            </a:r>
          </a:p>
          <a:p>
            <a:pPr algn="ctr"/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p:oleObj spid="_x0000_s113666" name="Презентация" r:id="rId3" imgW="4134558" imgH="3099646" progId="PowerPoint.Show.8">
              <p:embed/>
            </p:oleObj>
          </a:graphicData>
        </a:graphic>
      </p:graphicFrame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13667" name="Презентация" r:id="rId4" imgW="3363543" imgH="2522244" progId="PowerPoint.Show.8">
              <p:embed/>
            </p:oleObj>
          </a:graphicData>
        </a:graphic>
      </p:graphicFrame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357290" y="285729"/>
            <a:ext cx="6215106" cy="979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Административные правонарушения в области образования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1071546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соответствии с частями 2 и 3 статьи 28.3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КоАП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РФ  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57158" y="1428736"/>
            <a:ext cx="8501122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indent="34290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протоколы об административных правонарушениях, предусмотренных:</a:t>
            </a:r>
          </a:p>
          <a:p>
            <a:pPr marR="0" indent="34290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статьей 5.57 </a:t>
            </a:r>
            <a:r>
              <a:rPr lang="ru-RU" b="1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КоАП</a:t>
            </a: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РФ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«Нарушение права на образование и предусмотренных законодательством об образовании прав и свобод обучающихся образовательных организаций»;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частью 1 статьи 19.4 </a:t>
            </a:r>
            <a:r>
              <a:rPr lang="ru-RU" b="1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КоАП</a:t>
            </a: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РФ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«Неповиновение законному распоряжению должностного лица органа, осуществляющего государственный надзор (контроль), муниципальный контроль»;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частью 1 статьи 19.5 </a:t>
            </a:r>
            <a:r>
              <a:rPr lang="ru-RU" b="1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КоАП</a:t>
            </a: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РФ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«Невыполнение в срок законного предписания (постановления, представления, решения) органа (должностного лица), осуществляющего государственный надзор(контроль), муниципальный контроль»;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статьей 19.6 </a:t>
            </a:r>
            <a:r>
              <a:rPr lang="ru-RU" b="1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КоАП</a:t>
            </a: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РФ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«Непринятие мер по устранению причин и условий, способствовавших совершению административного правонарушения»;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статьей 19.7 </a:t>
            </a:r>
            <a:r>
              <a:rPr lang="ru-RU" b="1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КоАП</a:t>
            </a: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РФ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«Непредставление сведений (информации)»;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статьей 19.20 </a:t>
            </a:r>
            <a:r>
              <a:rPr lang="ru-RU" b="1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КоАП</a:t>
            </a: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РФ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«Осуществление деятельности, не связанной с извлечением прибыли, без специального разрешения (лицензии)»;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статьей 19.30 </a:t>
            </a:r>
            <a:r>
              <a:rPr lang="ru-RU" b="1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КоАП</a:t>
            </a: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РФ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«Нарушение требований к ведению образовательной деятельности и организации образовательного процесса».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5612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91680" y="1628800"/>
            <a:ext cx="56166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ru-RU" sz="2400" b="1" dirty="0" smtClean="0">
                <a:ln w="635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 eaLnBrk="0" hangingPunct="0">
              <a:defRPr/>
            </a:pPr>
            <a:endParaRPr lang="ru-RU" sz="2400" b="1" dirty="0" smtClean="0">
              <a:ln w="6350"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400" b="1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Отдел государственного надзора </a:t>
            </a:r>
          </a:p>
          <a:p>
            <a:pPr algn="ctr" eaLnBrk="0" hangingPunct="0">
              <a:defRPr/>
            </a:pPr>
            <a:r>
              <a:rPr lang="ru-RU" sz="2400" b="1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сфере образования</a:t>
            </a:r>
          </a:p>
          <a:p>
            <a:pPr algn="ctr" eaLnBrk="0" hangingPunct="0">
              <a:defRPr/>
            </a:pPr>
            <a:r>
              <a:rPr lang="ru-RU" sz="2400" b="1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департамента образования и науки Брянской области</a:t>
            </a:r>
          </a:p>
          <a:p>
            <a:pPr algn="ctr" eaLnBrk="0" hangingPunct="0">
              <a:defRPr/>
            </a:pPr>
            <a:endParaRPr lang="ru-RU" sz="2400" b="1" dirty="0" smtClean="0">
              <a:ln w="6350">
                <a:noFill/>
              </a:ln>
              <a:solidFill>
                <a:srgbClr val="00206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536" y="4095882"/>
            <a:ext cx="80648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43240" y="4239102"/>
            <a:ext cx="29289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http://www.hq.b-edu.ru/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-71462"/>
          <a:ext cx="9144000" cy="6858000"/>
        </p:xfrm>
        <a:graphic>
          <a:graphicData uri="http://schemas.openxmlformats.org/presentationml/2006/ole">
            <p:oleObj spid="_x0000_s28684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142853"/>
            <a:ext cx="5328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Рекомендации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руководителям органов местного самоуправления муниципальных районов и городских округов в сфере образования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57158" y="1428736"/>
            <a:ext cx="8429684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Усилить контроль за деятельностью </a:t>
            </a: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подведомственных  образовательных организаций, в том числе </a:t>
            </a: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оказанием организациями   платных образовательных услуг.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</a:t>
            </a:r>
            <a:r>
              <a:rPr kumimoji="0" lang="ru-RU" sz="22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рамках своей </a:t>
            </a: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компетенции отслеживать изменения, внесенные в федеральные, региональные и муниципальные НПА, своевременно информировать руководителей образовательных организаций и  оказывать им  содействие в устранении выявленных нарушений.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Проводить обучающие семинары с руководителями подведомственных  образовательных организаций по вопросам профилактики правонарушений и нарушений обязательных требований законодательства в сфере образования.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Оказывать консультационную и методическую помощь  подведомственным  образовательным организациям по вопросам профилактики правонарушений.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p:oleObj spid="_x0000_s64534" name="Презентация" r:id="rId3" imgW="4134558" imgH="3099646" progId="PowerPoint.Show.8">
              <p:embed/>
            </p:oleObj>
          </a:graphicData>
        </a:graphic>
      </p:graphicFrame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-142908" y="0"/>
          <a:ext cx="9144000" cy="6858000"/>
        </p:xfrm>
        <a:graphic>
          <a:graphicData uri="http://schemas.openxmlformats.org/presentationml/2006/ole">
            <p:oleObj spid="_x0000_s64535" name="Презентация" r:id="rId4" imgW="3363543" imgH="2522244" progId="PowerPoint.Show.8">
              <p:embed/>
            </p:oleObj>
          </a:graphicData>
        </a:graphic>
      </p:graphicFrame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42844" y="1500175"/>
            <a:ext cx="878687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indent="3429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Нарушение порядка принятия устава образовательной организации.</a:t>
            </a:r>
          </a:p>
          <a:p>
            <a:pPr marR="0" indent="3429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Несоответствие указанного наименования образовательной организации в уставе, наименованию, указанному в лицензии, а также в свидетельстве о государственной аккредитации.</a:t>
            </a:r>
          </a:p>
          <a:p>
            <a:pPr marR="0" indent="3429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Регламентация в уставе образовательной организации не в полном объеме положений, обязательность указания которых установлена законодательством Российской Федерации.</a:t>
            </a:r>
          </a:p>
          <a:p>
            <a:pPr marR="0" indent="3429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Несоответствие содержания ряда положений устава законодательству Российской Федерации, в том числе законодательству об образовании.</a:t>
            </a:r>
          </a:p>
          <a:p>
            <a:pPr marR="0" indent="3429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Использование в тексте устава неупотребляемой, устаревшей терминологии, ссылок на утратившие силу, либо несуществующие нормативные правовые акты.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00166" y="285728"/>
            <a:ext cx="61436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Типичные  нарушения,  выявленные  при проверке   уставов   образовательных  организаций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p:oleObj spid="_x0000_s66582" name="Презентация" r:id="rId3" imgW="4134558" imgH="3099646" progId="PowerPoint.Show.8">
              <p:embed/>
            </p:oleObj>
          </a:graphicData>
        </a:graphic>
      </p:graphicFrame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0" y="71462"/>
          <a:ext cx="9144000" cy="6858000"/>
        </p:xfrm>
        <a:graphic>
          <a:graphicData uri="http://schemas.openxmlformats.org/presentationml/2006/ole">
            <p:oleObj spid="_x0000_s66583" name="Презентация" r:id="rId4" imgW="3363543" imgH="2522244" progId="PowerPoint.Show.8">
              <p:embed/>
            </p:oleObj>
          </a:graphicData>
        </a:graphic>
      </p:graphicFrame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57224" y="214290"/>
            <a:ext cx="8286776" cy="672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Федеральный закон  «Об образовании в Российской Федерации»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Тип образовательной организации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п. 1 ч. 2 ст. 25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AutoNum type="arabicPeriod" startAt="2"/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Учредитель или учредители образовательной организации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п. 2 ч. 2 ст. 25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AutoNum type="arabicPeriod" startAt="2"/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3.Виды реализуемых образовательных программ с указанием  уровня образования и (или) направленности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п. 3 ч. 2 ст. 25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Структура и компетенция органов управления образовательной организацией, порядок их формирования и сроки полномочий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п. 4 ч. 2 ст. 25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 Сведения о филиалах (при их наличии)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ч. 4 ст. 27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 Порядок принятия локальных актов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ч. 1 ст. 30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Установление специальных названий обучающихся, осваивающих дополнительные общеобразовательные программы в общеобразовательных организациях, имеющих целью подготовку несовершеннолетних граждан к военной или иной государственной службе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ч. 2 ст. 33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Порядок участия обучающихся в управлении образовательной организацией 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п. 17 ч. 1 ст. 34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 .Формы участия родителей в управлении организацией, осуществляющей образовательную деятельность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п. 7 ч. 3 ст. 44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10. Порядок участия педагогических работников в управлении образовательной организацией, в том числе в коллегиальных органах управления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п. 9 ч. 3 ст. 47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11. Порядок вхождения научных работников в состав коллегиальных органов управления образовательной организацией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п. 1 ч. 2 ст. 50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12. Порядок назначения (избрания) руководителя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ч. 1 ст. 51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13. Права и обязанности руководителя образовательной организации, его компетенции в области управления образовательной организацией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ч. 6 ст. 51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14. Особенности избрания, назначения на должность и статуса руководителя частной образовательной организации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ч. 10 ст. 51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15. Права, обязанности и ответственность работников образовательных организаций, занимающих должности инженерно-технических, административно-хозяйственных, производственных, учебно-вспомогательных, медицинских и иных работников, осуществляющих вспомогательные функции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ч. 3 ст. 52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16 .Порядок направления при ликвидации образовательной организации ее имущества после удовлетворения требований кредиторов на цели развития образования (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ч. 3 ст. 102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p:oleObj spid="_x0000_s67606" name="Презентация" r:id="rId3" imgW="4134558" imgH="3099646" progId="PowerPoint.Show.8">
              <p:embed/>
            </p:oleObj>
          </a:graphicData>
        </a:graphic>
      </p:graphicFrame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7607" name="Презентация" r:id="rId4" imgW="3363543" imgH="2522244" progId="PowerPoint.Show.8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00034" y="1142984"/>
            <a:ext cx="864396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разработаны и не приняты правила внутреннего распорядка обучающихся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п.1 ч.3 ст.28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, образовательная программа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п.6 части 3 статьи 28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Образовательная программа разработана не в соответствии с федеральными государственными образовательными стандартами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ч.7 ст.12 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разработаны локальные нормативные акты, регламентирующие правила приема обучающихся, режим занятий обучающихся, формы, периодичность и порядок текущего контроля успеваемости и промежуточной аттестации обучающихся, порядок и основания перевода, отчисления обучающихся, порядок оформления возникновения и прекращения отношений между образовательной организацией и обучающимися и (или) родителями (законными представителями) несовершеннолетних обучающихся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ч.2 ст.30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Отсутствует локальный нормативный акт, регламентирующий порядок создания, организации работы, принятия решений комиссией по урегулированию споров между участниками образовательных отношений и их исполнения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ч. 6 ст.45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Отсутствует локальный нормативный акт, регламентирующий порядок выдачи документов, подтверждающих обучение в образовательной организации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ч. 4 ст.33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Отсутствует локальный нормативный акт, регламентирующий обучение обучающегося по индивидуальному учебному плану, в том числе ускоренное обучение, в пределах осваиваемой образовательной программы 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п.3 ч.1 ст.34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разработана и не утверждена по согласованию с учредителем программа развития образовательной организации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п.7 ч.3 ст.28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Локальный нормативный акт принят с нарушением установленного порядка, в том числе без учета мнения советов обучающихся, советов родителей, представительных органов обучающихся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 ч.3 ст.30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142852"/>
            <a:ext cx="71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Типичные  нарушения,  выявленные  при проверке   локальных нормативных актов  образовательных  организаций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p:oleObj spid="_x0000_s68630" name="Презентация" r:id="rId3" imgW="4134558" imgH="3099646" progId="PowerPoint.Show.8">
              <p:embed/>
            </p:oleObj>
          </a:graphicData>
        </a:graphic>
      </p:graphicFrame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8631" name="Презентация" r:id="rId4" imgW="3363543" imgH="2522244" progId="PowerPoint.Show.8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71472" y="1269762"/>
            <a:ext cx="84296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Правила приема в образовательную организацию противоречат законодательству об образовании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часть 9 статьи 55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Образовательная организация не ознакомила поступающего и (или) его родителей (законных представителей) со своим уставом, с лицензией на осуществление образовательной деятельности, со свидетельством о государственной аккредитации, с образовательными программами и другими документами, регламентирующими организацию и осуществление образовательной деятельности, права и обязанности обучающихся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часть 2 статьи 55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с ограниченными возможностями здоровья приняты на обучение по адаптированной основной общеобразовательной программе без согласия родителей (законных представителей) и (или) при отсутствии рекомендаций </a:t>
            </a:r>
            <a:r>
              <a:rPr lang="ru-RU" sz="1600" b="1" dirty="0" err="1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психолого-медико-педагогической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комиссии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часть 3 статьи 55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Осуществлен прием обучающихся для освоения образовательной программы начального общего образования до достижения ими возраста шести лет и шести месяцев или после достижения ими возраста восьми лет без согласия учредителя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часть 1 статьи 67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Организация индивидуального отбора при приеме либо переводе в образовательные организации для получения основного общего и среднего общего образования с углубленным изучением отдельных учебных предметов или для профильного обучения осуществляется в нарушение порядка, предусмотренного законодательством субъекта Российской Федерации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часть 5 статьи 67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142852"/>
            <a:ext cx="6572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Типичные  нарушения   при  приеме  на  обучение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  основным   общеобразовательным  программам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p:oleObj spid="_x0000_s70678" name="Презентация" r:id="rId3" imgW="4134558" imgH="3099646" progId="PowerPoint.Show.8">
              <p:embed/>
            </p:oleObj>
          </a:graphicData>
        </a:graphic>
      </p:graphicFrame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70679" name="Презентация" r:id="rId4" imgW="3363543" imgH="2522244" progId="PowerPoint.Show.8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71472" y="1428736"/>
            <a:ext cx="835824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общеобразовательной организации нарушаются сроки издания приказов о приеме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пункт 14 Порядка приема 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официальном сайте общеобразовательной организации отсутствует информация о наличии свободных мест для приема детей, не зарегистрированных на закрепленной территории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пункт 8 Порядка приема</a:t>
            </a:r>
            <a:r>
              <a:rPr lang="ru-RU" sz="1600" dirty="0" smtClean="0"/>
              <a:t> 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личных делах обучающихся 1 класса отсутствуют копии свидетельства о регистрации ребенка по месту жительства или по месту пребывания на закрепленной территории или документа, содержащего сведения о регистрации ребенка по месту жительства или по месту пребывания на закрепленной территории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пункты 9 и 20 Порядка приема</a:t>
            </a:r>
          </a:p>
          <a:p>
            <a:pPr algn="just"/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Образовательной организацией зачислен в 10 класс обучающийся без предъявления аттестата об основном общем образовании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часть 5 статьи 66, пункт 11 Порядка приема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образовательной организации в журнале приема заявлений о приеме в образовательную организацию не фиксируются заявление о приеме и прилагаемые к нему документы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пункт 18 Порядка приема</a:t>
            </a: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заявлениях родителей (законных представителей) на прием в образовательную организацию указаны не все сведения в соответствии с обязательными требованиями, или избыточные сведения, не предусмотренные обязательными требованиями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пункт 9 Порядка приема</a:t>
            </a:r>
          </a:p>
          <a:p>
            <a:pPr indent="342900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  <a:hlinkClick r:id="rId5"/>
            </a:endParaRPr>
          </a:p>
          <a:p>
            <a:pPr indent="34290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0"/>
            <a:ext cx="6500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Типичные  нарушения   при  приеме  на  обучение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  основным   общеобразовательным  программам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642919"/>
            <a:ext cx="742955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Порядок приема граждан на обучение по образовательным программам начального общего, основного общего и среднего общего образования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(приказ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России от 22 января 2014 года № 32)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6072206"/>
            <a:ext cx="83582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ответственность - часть 5 статьи 19.30 КОАП РФ </a:t>
            </a:r>
            <a:endParaRPr lang="ru-RU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p:oleObj spid="_x0000_s75798" name="Презентация" r:id="rId3" imgW="4134558" imgH="3099646" progId="PowerPoint.Show.8">
              <p:embed/>
            </p:oleObj>
          </a:graphicData>
        </a:graphic>
      </p:graphicFrame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75799" name="Презентация" r:id="rId4" imgW="3363543" imgH="2522244" progId="PowerPoint.Show.8">
              <p:embed/>
            </p:oleObj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28728" y="285728"/>
            <a:ext cx="6572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Типичные  нарушения   при заполнении, учете и выдачи аттестатов об основном общем и среднем общем образовании и    их дубликатов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2071678"/>
            <a:ext cx="8286808" cy="407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Исправления, допущенные при заполнении книги регистрации выданных документов об образовании, не заверены руководителем образовательной организации, выдавшей аттестат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пункт 20 Порядка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Книга регистрации выданных документов об образовании не прошнурована и не скреплена печатью образовательной организации с указанием количества листов в книге регистрации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пункт 20 Порядка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Решение о выдаче дубликата аттестата принято образовательной организацией в срок, превышающий один месяц со дня подачи заявления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пункт 26 Порядка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Образовательной организацией при выдаче дубликата аттестата не издается распорядительный акт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пункт 27 Порядка 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Образовательной организацией не обеспечено хранение в личном деле выпускника копии распорядительного акта, заявления выпускника и всех оснований для выдачи дубликата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пункт 27 Порядка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1538" y="1142984"/>
            <a:ext cx="721523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Порядок заполнения, учета и выдачи аттестатов об основном общем и среднем общем образовании и их дубликатов</a:t>
            </a:r>
          </a:p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(Приказ 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России от 14 февраля 2014 года № 115 </a:t>
            </a:r>
            <a:r>
              <a:rPr lang="ru-RU" sz="1700" dirty="0" smtClean="0"/>
              <a:t>) </a:t>
            </a:r>
            <a:endParaRPr lang="ru-RU" sz="17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3079</TotalTime>
  <Words>2743</Words>
  <Application>Microsoft Office PowerPoint</Application>
  <PresentationFormat>Экран (4:3)</PresentationFormat>
  <Paragraphs>186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Наташа</dc:creator>
  <cp:lastModifiedBy>user</cp:lastModifiedBy>
  <cp:revision>322</cp:revision>
  <dcterms:created xsi:type="dcterms:W3CDTF">2017-03-26T15:56:30Z</dcterms:created>
  <dcterms:modified xsi:type="dcterms:W3CDTF">2020-12-23T13:41:30Z</dcterms:modified>
</cp:coreProperties>
</file>