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441" r:id="rId3"/>
    <p:sldId id="413" r:id="rId4"/>
    <p:sldId id="477" r:id="rId5"/>
    <p:sldId id="478" r:id="rId6"/>
    <p:sldId id="479" r:id="rId7"/>
    <p:sldId id="491" r:id="rId8"/>
    <p:sldId id="471" r:id="rId9"/>
    <p:sldId id="467" r:id="rId10"/>
    <p:sldId id="411" r:id="rId11"/>
    <p:sldId id="463" r:id="rId12"/>
    <p:sldId id="455" r:id="rId13"/>
    <p:sldId id="476" r:id="rId14"/>
    <p:sldId id="484" r:id="rId15"/>
    <p:sldId id="407" r:id="rId16"/>
    <p:sldId id="434" r:id="rId17"/>
    <p:sldId id="435" r:id="rId18"/>
    <p:sldId id="474" r:id="rId19"/>
    <p:sldId id="436" r:id="rId20"/>
    <p:sldId id="475" r:id="rId21"/>
    <p:sldId id="447" r:id="rId22"/>
    <p:sldId id="488" r:id="rId23"/>
    <p:sldId id="448" r:id="rId24"/>
    <p:sldId id="485" r:id="rId25"/>
    <p:sldId id="449" r:id="rId26"/>
    <p:sldId id="468" r:id="rId27"/>
    <p:sldId id="482" r:id="rId28"/>
    <p:sldId id="483" r:id="rId29"/>
    <p:sldId id="490" r:id="rId30"/>
    <p:sldId id="439" r:id="rId31"/>
    <p:sldId id="425" r:id="rId32"/>
    <p:sldId id="431" r:id="rId33"/>
    <p:sldId id="487" r:id="rId34"/>
    <p:sldId id="489" r:id="rId35"/>
    <p:sldId id="432" r:id="rId36"/>
    <p:sldId id="378" r:id="rId37"/>
    <p:sldId id="310" r:id="rId3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52E700-65E9-4F0C-BF1E-F46CC54A7B9A}">
          <p14:sldIdLst>
            <p14:sldId id="256"/>
            <p14:sldId id="441"/>
            <p14:sldId id="413"/>
            <p14:sldId id="477"/>
            <p14:sldId id="478"/>
            <p14:sldId id="479"/>
            <p14:sldId id="491"/>
            <p14:sldId id="471"/>
            <p14:sldId id="467"/>
            <p14:sldId id="411"/>
            <p14:sldId id="463"/>
            <p14:sldId id="455"/>
            <p14:sldId id="476"/>
            <p14:sldId id="484"/>
            <p14:sldId id="407"/>
            <p14:sldId id="434"/>
            <p14:sldId id="435"/>
            <p14:sldId id="474"/>
            <p14:sldId id="436"/>
            <p14:sldId id="475"/>
            <p14:sldId id="447"/>
            <p14:sldId id="488"/>
            <p14:sldId id="448"/>
            <p14:sldId id="485"/>
            <p14:sldId id="449"/>
            <p14:sldId id="468"/>
            <p14:sldId id="482"/>
            <p14:sldId id="483"/>
            <p14:sldId id="490"/>
            <p14:sldId id="439"/>
            <p14:sldId id="425"/>
            <p14:sldId id="431"/>
            <p14:sldId id="487"/>
            <p14:sldId id="489"/>
            <p14:sldId id="432"/>
            <p14:sldId id="378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угой Иван" initials="ТИ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2B"/>
    <a:srgbClr val="89D0F3"/>
    <a:srgbClr val="3DB0EB"/>
    <a:srgbClr val="F69954"/>
    <a:srgbClr val="769DCC"/>
    <a:srgbClr val="D2EDF8"/>
    <a:srgbClr val="FFD257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140" autoAdjust="0"/>
  </p:normalViewPr>
  <p:slideViewPr>
    <p:cSldViewPr>
      <p:cViewPr>
        <p:scale>
          <a:sx n="100" d="100"/>
          <a:sy n="100" d="100"/>
        </p:scale>
        <p:origin x="-186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50;&#1085;&#1080;&#1075;&#1072;1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1_&#1040;&#1085;&#1072;&#1083;&#1080;&#107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1_&#1040;&#1085;&#1072;&#1083;&#1080;&#107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87;&#1086;%20&#1084;&#1091;&#1085;&#1080;&#1094;&#1080;&#1087;&#1072;&#1083;&#1080;&#1090;&#1077;&#1090;&#1072;&#1084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80;&#1090;&#1086;&#1075;&#1080;%20&#1079;&#1072;%202018.xm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50;&#1085;&#1080;&#1075;&#1072;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22.03.2016\&#1054;&#1095;&#1077;&#1090;%20&#1076;&#1077;&#1087;&#1072;&#1088;&#1090;&#1072;&#1084;&#1077;&#1085;&#1090;&#1072;\&#1054;&#1090;&#1095;&#1077;&#1090;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58;&#1063;&#1045;&#1058;&#1053;&#1054;&#1057;&#1058;&#1068;%20&#1055;&#1054;%20&#1055;&#1055;\2017.&#1044;&#1054;&#1050;&#1051;&#1040;&#1044;.%20&#1043;&#1086;&#1089;&#1082;&#1086;&#1085;&#1090;&#1088;&#1086;&#1083;&#1100;.&#1053;&#1072;&#1076;&#1079;&#1086;&#1088;\2015.&#1076;&#1080;&#1072;&#1075;&#1088;&#1072;&#1084;&#1084;&#1099;%20&#1082;%20&#1076;&#1086;&#1082;&#1083;&#1072;&#1076;&#1091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50;&#1085;&#1080;&#1075;&#1072;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80;&#1090;&#1086;&#1075;&#1080;%20&#1079;&#1072;%202018.xm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58;&#1063;&#1045;&#1058;&#1053;&#1054;&#1057;&#1058;&#1068;%20&#1055;&#1054;%20&#1055;&#1055;\2017.&#1044;&#1054;&#1050;&#1051;&#1040;&#1044;.%20&#1043;&#1086;&#1089;&#1082;&#1086;&#1085;&#1090;&#1088;&#1086;&#1083;&#1100;.&#1053;&#1072;&#1076;&#1079;&#1086;&#1088;\2015.&#1076;&#1080;&#1072;&#1075;&#1088;&#1072;&#1084;&#1084;&#1099;%20&#1082;%20&#1076;&#1086;&#1082;&#1083;&#1072;&#1076;&#1091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80;&#1090;&#1086;&#1075;&#1080;%20&#1079;&#1072;%202018.xm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83;&#1072;&#1093;&#1086;&#1085;&#1086;&#1074;\Desktop\&#1048;&#1090;&#1086;&#1075;&#1080;%20&#1050;&#1053;&#1044;%202018\&#1087;&#1086;%20&#1084;&#1091;&#1085;&#1080;&#1094;&#1080;&#1087;&#1072;&#1083;&#1080;&#1090;&#1077;&#1090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1.9181491039222977E-2"/>
                  <c:y val="-1.083766718515237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7259641568919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724851013937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81491039222835E-2"/>
                  <c:y val="-5.9115231178955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725964156891908E-3"/>
                  <c:y val="-2.9557615589477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345192831378312E-2"/>
                  <c:y val="-1.35470839814404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Лист2!$D$5:$I$5</c:f>
              <c:strCache>
                <c:ptCount val="6"/>
                <c:pt idx="0">
                  <c:v>дошкольные образовательные  организации</c:v>
                </c:pt>
                <c:pt idx="1">
                  <c:v>общеобразовательные организации</c:v>
                </c:pt>
                <c:pt idx="2">
                  <c:v>профессиональные образовательные  организации</c:v>
                </c:pt>
                <c:pt idx="3">
                  <c:v>организации дополнительного  образования</c:v>
                </c:pt>
                <c:pt idx="4">
                  <c:v>организации дополнительного  профессионального образования</c:v>
                </c:pt>
                <c:pt idx="5">
                  <c:v>организации, осуществляющие социальное обслуживание</c:v>
                </c:pt>
              </c:strCache>
            </c:strRef>
          </c:cat>
          <c:val>
            <c:numRef>
              <c:f>Лист2!$D$6:$I$6</c:f>
              <c:numCache>
                <c:formatCode>General</c:formatCode>
                <c:ptCount val="6"/>
                <c:pt idx="0">
                  <c:v>13</c:v>
                </c:pt>
                <c:pt idx="1">
                  <c:v>44</c:v>
                </c:pt>
                <c:pt idx="2">
                  <c:v>18</c:v>
                </c:pt>
                <c:pt idx="3">
                  <c:v>15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667392"/>
        <c:axId val="92293376"/>
        <c:axId val="0"/>
      </c:bar3DChart>
      <c:catAx>
        <c:axId val="926673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2293376"/>
        <c:crosses val="autoZero"/>
        <c:auto val="1"/>
        <c:lblAlgn val="ctr"/>
        <c:lblOffset val="100"/>
        <c:noMultiLvlLbl val="0"/>
      </c:catAx>
      <c:valAx>
        <c:axId val="92293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2667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Лист3!$N$15:$N$29</c:f>
              <c:strCache>
                <c:ptCount val="15"/>
                <c:pt idx="0">
                  <c:v>Жирятинский  р-н</c:v>
                </c:pt>
                <c:pt idx="1">
                  <c:v>Суражский р-н</c:v>
                </c:pt>
                <c:pt idx="2">
                  <c:v>Красногорский р-н </c:v>
                </c:pt>
                <c:pt idx="3">
                  <c:v>Рогнединский р-н </c:v>
                </c:pt>
                <c:pt idx="4">
                  <c:v>Клетнянский р-н</c:v>
                </c:pt>
                <c:pt idx="5">
                  <c:v>Севский р-н</c:v>
                </c:pt>
                <c:pt idx="6">
                  <c:v>Унечский р-н</c:v>
                </c:pt>
                <c:pt idx="7">
                  <c:v>Брасовский р-н</c:v>
                </c:pt>
                <c:pt idx="8">
                  <c:v>Мглинский р-н</c:v>
                </c:pt>
                <c:pt idx="9">
                  <c:v>Погарский р-н</c:v>
                </c:pt>
                <c:pt idx="10">
                  <c:v>Стародубский р-н</c:v>
                </c:pt>
                <c:pt idx="11">
                  <c:v>Климовский р-н</c:v>
                </c:pt>
                <c:pt idx="12">
                  <c:v>г. Брянск </c:v>
                </c:pt>
                <c:pt idx="13">
                  <c:v>Брянский р-н</c:v>
                </c:pt>
                <c:pt idx="14">
                  <c:v>г. Клинцы</c:v>
                </c:pt>
              </c:strCache>
            </c:strRef>
          </c:cat>
          <c:val>
            <c:numRef>
              <c:f>Лист3!$O$15:$O$29</c:f>
              <c:numCache>
                <c:formatCode>0%</c:formatCode>
                <c:ptCount val="15"/>
                <c:pt idx="0">
                  <c:v>1</c:v>
                </c:pt>
                <c:pt idx="1">
                  <c:v>0.7142857142857143</c:v>
                </c:pt>
                <c:pt idx="2">
                  <c:v>0.66666666666666663</c:v>
                </c:pt>
                <c:pt idx="3">
                  <c:v>0.5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0.25</c:v>
                </c:pt>
                <c:pt idx="8">
                  <c:v>0.25</c:v>
                </c:pt>
                <c:pt idx="9">
                  <c:v>0.22222222222222221</c:v>
                </c:pt>
                <c:pt idx="10">
                  <c:v>0.2</c:v>
                </c:pt>
                <c:pt idx="11">
                  <c:v>0.13333333333333333</c:v>
                </c:pt>
                <c:pt idx="12">
                  <c:v>0.1111111111111111</c:v>
                </c:pt>
                <c:pt idx="13">
                  <c:v>0.1</c:v>
                </c:pt>
                <c:pt idx="14">
                  <c:v>9.0909090909090912E-2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18816"/>
        <c:axId val="52774592"/>
        <c:axId val="0"/>
      </c:bar3DChart>
      <c:catAx>
        <c:axId val="53218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2774592"/>
        <c:crosses val="autoZero"/>
        <c:auto val="1"/>
        <c:lblAlgn val="ctr"/>
        <c:lblOffset val="100"/>
        <c:noMultiLvlLbl val="0"/>
      </c:catAx>
      <c:valAx>
        <c:axId val="52774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3218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'[1_Анализ.xlsx]Заключение СЭС'!$C$5</c:f>
              <c:strCache>
                <c:ptCount val="1"/>
                <c:pt idx="0">
                  <c:v>Заключение РПН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'[1_Анализ.xlsx]Заключение СЭС'!$B$6:$B$15</c:f>
              <c:strCache>
                <c:ptCount val="10"/>
                <c:pt idx="0">
                  <c:v>Брасовский район</c:v>
                </c:pt>
                <c:pt idx="1">
                  <c:v>Дубровский район</c:v>
                </c:pt>
                <c:pt idx="2">
                  <c:v>Дятьковский район</c:v>
                </c:pt>
                <c:pt idx="3">
                  <c:v>Злынковский район</c:v>
                </c:pt>
                <c:pt idx="4">
                  <c:v>Новозыбковский район</c:v>
                </c:pt>
                <c:pt idx="5">
                  <c:v>Рогнединский район</c:v>
                </c:pt>
                <c:pt idx="6">
                  <c:v>Севский район</c:v>
                </c:pt>
                <c:pt idx="7">
                  <c:v>Суражский район</c:v>
                </c:pt>
                <c:pt idx="8">
                  <c:v>Трубчевский район</c:v>
                </c:pt>
                <c:pt idx="9">
                  <c:v>Унечский район</c:v>
                </c:pt>
              </c:strCache>
            </c:strRef>
          </c:cat>
          <c:val>
            <c:numRef>
              <c:f>'[1_Анализ.xlsx]Заключение СЭС'!$C$6:$C$15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'[1_Анализ.xlsx]Заключение СЭС'!$D$5</c:f>
              <c:strCache>
                <c:ptCount val="1"/>
                <c:pt idx="0">
                  <c:v>Заключение МЧС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'[1_Анализ.xlsx]Заключение СЭС'!$B$6:$B$15</c:f>
              <c:strCache>
                <c:ptCount val="10"/>
                <c:pt idx="0">
                  <c:v>Брасовский район</c:v>
                </c:pt>
                <c:pt idx="1">
                  <c:v>Дубровский район</c:v>
                </c:pt>
                <c:pt idx="2">
                  <c:v>Дятьковский район</c:v>
                </c:pt>
                <c:pt idx="3">
                  <c:v>Злынковский район</c:v>
                </c:pt>
                <c:pt idx="4">
                  <c:v>Новозыбковский район</c:v>
                </c:pt>
                <c:pt idx="5">
                  <c:v>Рогнединский район</c:v>
                </c:pt>
                <c:pt idx="6">
                  <c:v>Севский район</c:v>
                </c:pt>
                <c:pt idx="7">
                  <c:v>Суражский район</c:v>
                </c:pt>
                <c:pt idx="8">
                  <c:v>Трубчевский район</c:v>
                </c:pt>
                <c:pt idx="9">
                  <c:v>Унечский район</c:v>
                </c:pt>
              </c:strCache>
            </c:strRef>
          </c:cat>
          <c:val>
            <c:numRef>
              <c:f>'[1_Анализ.xlsx]Заключение СЭС'!$D$6:$D$15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327360"/>
        <c:axId val="52776896"/>
        <c:axId val="0"/>
      </c:bar3DChart>
      <c:catAx>
        <c:axId val="5332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2776896"/>
        <c:crosses val="autoZero"/>
        <c:auto val="1"/>
        <c:lblAlgn val="ctr"/>
        <c:lblOffset val="100"/>
        <c:noMultiLvlLbl val="0"/>
      </c:catAx>
      <c:valAx>
        <c:axId val="5277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3273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'[1_Анализ.xlsx]Лист1'!$C$5</c:f>
              <c:strCache>
                <c:ptCount val="1"/>
                <c:pt idx="0">
                  <c:v>Здания, помещения</c:v>
                </c:pt>
              </c:strCache>
            </c:strRef>
          </c:tx>
          <c:spPr>
            <a:solidFill>
              <a:srgbClr val="F5862B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'[1_Анализ.xlsx]Лист1'!$B$6:$B$21</c:f>
              <c:strCache>
                <c:ptCount val="16"/>
                <c:pt idx="0">
                  <c:v>Брасовский район</c:v>
                </c:pt>
                <c:pt idx="1">
                  <c:v>Брянский район</c:v>
                </c:pt>
                <c:pt idx="2">
                  <c:v>Выгоничский район</c:v>
                </c:pt>
                <c:pt idx="3">
                  <c:v>Дубровский район</c:v>
                </c:pt>
                <c:pt idx="4">
                  <c:v>Дятьковский район</c:v>
                </c:pt>
                <c:pt idx="5">
                  <c:v>Жирятинский район</c:v>
                </c:pt>
                <c:pt idx="6">
                  <c:v>Жуковский район</c:v>
                </c:pt>
                <c:pt idx="7">
                  <c:v>Карачевский район</c:v>
                </c:pt>
                <c:pt idx="8">
                  <c:v>Климовский район</c:v>
                </c:pt>
                <c:pt idx="9">
                  <c:v>Мглинский район</c:v>
                </c:pt>
                <c:pt idx="10">
                  <c:v>Новозыбковский район</c:v>
                </c:pt>
                <c:pt idx="11">
                  <c:v>Погарский район</c:v>
                </c:pt>
                <c:pt idx="12">
                  <c:v>Рогнединский район</c:v>
                </c:pt>
                <c:pt idx="13">
                  <c:v>Суражский район</c:v>
                </c:pt>
                <c:pt idx="14">
                  <c:v>Трубчевский район</c:v>
                </c:pt>
                <c:pt idx="15">
                  <c:v>Унечский район</c:v>
                </c:pt>
              </c:strCache>
            </c:strRef>
          </c:cat>
          <c:val>
            <c:numRef>
              <c:f>'[1_Анализ.xlsx]Лист1'!$C$6:$C$21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'[1_Анализ.xlsx]Лист1'!$D$5</c:f>
              <c:strCache>
                <c:ptCount val="1"/>
                <c:pt idx="0">
                  <c:v>Земельные участки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13"/>
              <c:layout>
                <c:manualLayout>
                  <c:x val="1.1023080768803466E-2"/>
                  <c:y val="-5.6098218704868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'[1_Анализ.xlsx]Лист1'!$B$6:$B$21</c:f>
              <c:strCache>
                <c:ptCount val="16"/>
                <c:pt idx="0">
                  <c:v>Брасовский район</c:v>
                </c:pt>
                <c:pt idx="1">
                  <c:v>Брянский район</c:v>
                </c:pt>
                <c:pt idx="2">
                  <c:v>Выгоничский район</c:v>
                </c:pt>
                <c:pt idx="3">
                  <c:v>Дубровский район</c:v>
                </c:pt>
                <c:pt idx="4">
                  <c:v>Дятьковский район</c:v>
                </c:pt>
                <c:pt idx="5">
                  <c:v>Жирятинский район</c:v>
                </c:pt>
                <c:pt idx="6">
                  <c:v>Жуковский район</c:v>
                </c:pt>
                <c:pt idx="7">
                  <c:v>Карачевский район</c:v>
                </c:pt>
                <c:pt idx="8">
                  <c:v>Климовский район</c:v>
                </c:pt>
                <c:pt idx="9">
                  <c:v>Мглинский район</c:v>
                </c:pt>
                <c:pt idx="10">
                  <c:v>Новозыбковский район</c:v>
                </c:pt>
                <c:pt idx="11">
                  <c:v>Погарский район</c:v>
                </c:pt>
                <c:pt idx="12">
                  <c:v>Рогнединский район</c:v>
                </c:pt>
                <c:pt idx="13">
                  <c:v>Суражский район</c:v>
                </c:pt>
                <c:pt idx="14">
                  <c:v>Трубчевский район</c:v>
                </c:pt>
                <c:pt idx="15">
                  <c:v>Унечский район</c:v>
                </c:pt>
              </c:strCache>
            </c:strRef>
          </c:cat>
          <c:val>
            <c:numRef>
              <c:f>'[1_Анализ.xlsx]Лист1'!$D$6:$D$21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047808"/>
        <c:axId val="52779200"/>
        <c:axId val="0"/>
      </c:bar3DChart>
      <c:catAx>
        <c:axId val="5304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52779200"/>
        <c:crosses val="autoZero"/>
        <c:auto val="1"/>
        <c:lblAlgn val="ctr"/>
        <c:lblOffset val="100"/>
        <c:noMultiLvlLbl val="0"/>
      </c:catAx>
      <c:valAx>
        <c:axId val="5277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478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22641891125762"/>
          <c:y val="7.2221126129270827E-2"/>
          <c:w val="0.84543942883630685"/>
          <c:h val="0.56305896946352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 (3)'!$A$4</c:f>
              <c:strCache>
                <c:ptCount val="1"/>
                <c:pt idx="0">
                  <c:v>замечания по внесению данных  в   ФИС ФРДО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(3)'!$B$3:$S$3</c:f>
              <c:strCache>
                <c:ptCount val="18"/>
                <c:pt idx="0">
                  <c:v>Управление образования г. Брянска</c:v>
                </c:pt>
                <c:pt idx="1">
                  <c:v>Клинцовский ГОО</c:v>
                </c:pt>
                <c:pt idx="2">
                  <c:v>Новозыбковский ГОО</c:v>
                </c:pt>
                <c:pt idx="3">
                  <c:v>Сельцовский ГОО</c:v>
                </c:pt>
                <c:pt idx="4">
                  <c:v>Брасовский РОО</c:v>
                </c:pt>
                <c:pt idx="5">
                  <c:v>Выгоничский РОО</c:v>
                </c:pt>
                <c:pt idx="6">
                  <c:v>Гордеевский РОО</c:v>
                </c:pt>
                <c:pt idx="7">
                  <c:v>Дубровский РОО</c:v>
                </c:pt>
                <c:pt idx="8">
                  <c:v>Дятьковский РОО</c:v>
                </c:pt>
                <c:pt idx="9">
                  <c:v>УО Жуковского района</c:v>
                </c:pt>
                <c:pt idx="10">
                  <c:v>УО Карачевского района</c:v>
                </c:pt>
                <c:pt idx="11">
                  <c:v>Клинцовский РОО</c:v>
                </c:pt>
                <c:pt idx="12">
                  <c:v>Комаричский РОО</c:v>
                </c:pt>
                <c:pt idx="13">
                  <c:v>Навлинский РОО</c:v>
                </c:pt>
                <c:pt idx="14">
                  <c:v>Почепский РОО</c:v>
                </c:pt>
                <c:pt idx="15">
                  <c:v>Стародубский РОО</c:v>
                </c:pt>
                <c:pt idx="16">
                  <c:v>Суражский РОО</c:v>
                </c:pt>
                <c:pt idx="17">
                  <c:v>Трубчевский РОО</c:v>
                </c:pt>
              </c:strCache>
            </c:strRef>
          </c:cat>
          <c:val>
            <c:numRef>
              <c:f>'Лист1 (3)'!$B$4:$S$4</c:f>
              <c:numCache>
                <c:formatCode>0%</c:formatCode>
                <c:ptCount val="18"/>
                <c:pt idx="0">
                  <c:v>0.35714285714285715</c:v>
                </c:pt>
                <c:pt idx="1">
                  <c:v>0</c:v>
                </c:pt>
                <c:pt idx="2">
                  <c:v>0.2</c:v>
                </c:pt>
                <c:pt idx="3">
                  <c:v>0.33333333333333331</c:v>
                </c:pt>
                <c:pt idx="4">
                  <c:v>0.6</c:v>
                </c:pt>
                <c:pt idx="5">
                  <c:v>0.66666666666666663</c:v>
                </c:pt>
                <c:pt idx="6">
                  <c:v>0</c:v>
                </c:pt>
                <c:pt idx="7">
                  <c:v>0.33333333333333331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0.5</c:v>
                </c:pt>
                <c:pt idx="13">
                  <c:v>0.75</c:v>
                </c:pt>
                <c:pt idx="14">
                  <c:v>7.1428571428571425E-2</c:v>
                </c:pt>
                <c:pt idx="15">
                  <c:v>1</c:v>
                </c:pt>
                <c:pt idx="16">
                  <c:v>0.5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'Лист1 (3)'!$A$5</c:f>
              <c:strCache>
                <c:ptCount val="1"/>
                <c:pt idx="0">
                  <c:v>замечания по сайтам проверенных ОО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16193775826987E-2"/>
                  <c:y val="2.5699163967748562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580968879135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6408304678294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122179934696489E-2"/>
                  <c:y val="-5.1398327935497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728166093565991E-2"/>
                  <c:y val="-5.1398327935497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3640830467828931E-3"/>
                  <c:y val="1.027966558709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940138411304889E-2"/>
                  <c:y val="-5.1398327935497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7580968879133912E-3"/>
                  <c:y val="-5.1398327935497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(3)'!$B$3:$S$3</c:f>
              <c:strCache>
                <c:ptCount val="18"/>
                <c:pt idx="0">
                  <c:v>Управление образования г. Брянска</c:v>
                </c:pt>
                <c:pt idx="1">
                  <c:v>Клинцовский ГОО</c:v>
                </c:pt>
                <c:pt idx="2">
                  <c:v>Новозыбковский ГОО</c:v>
                </c:pt>
                <c:pt idx="3">
                  <c:v>Сельцовский ГОО</c:v>
                </c:pt>
                <c:pt idx="4">
                  <c:v>Брасовский РОО</c:v>
                </c:pt>
                <c:pt idx="5">
                  <c:v>Выгоничский РОО</c:v>
                </c:pt>
                <c:pt idx="6">
                  <c:v>Гордеевский РОО</c:v>
                </c:pt>
                <c:pt idx="7">
                  <c:v>Дубровский РОО</c:v>
                </c:pt>
                <c:pt idx="8">
                  <c:v>Дятьковский РОО</c:v>
                </c:pt>
                <c:pt idx="9">
                  <c:v>УО Жуковского района</c:v>
                </c:pt>
                <c:pt idx="10">
                  <c:v>УО Карачевского района</c:v>
                </c:pt>
                <c:pt idx="11">
                  <c:v>Клинцовский РОО</c:v>
                </c:pt>
                <c:pt idx="12">
                  <c:v>Комаричский РОО</c:v>
                </c:pt>
                <c:pt idx="13">
                  <c:v>Навлинский РОО</c:v>
                </c:pt>
                <c:pt idx="14">
                  <c:v>Почепский РОО</c:v>
                </c:pt>
                <c:pt idx="15">
                  <c:v>Стародубский РОО</c:v>
                </c:pt>
                <c:pt idx="16">
                  <c:v>Суражский РОО</c:v>
                </c:pt>
                <c:pt idx="17">
                  <c:v>Трубчевский РОО</c:v>
                </c:pt>
              </c:strCache>
            </c:strRef>
          </c:cat>
          <c:val>
            <c:numRef>
              <c:f>'Лист1 (3)'!$B$5:$S$5</c:f>
              <c:numCache>
                <c:formatCode>0%</c:formatCode>
                <c:ptCount val="18"/>
                <c:pt idx="0">
                  <c:v>0.32142857142857145</c:v>
                </c:pt>
                <c:pt idx="1">
                  <c:v>0.18181818181818182</c:v>
                </c:pt>
                <c:pt idx="2">
                  <c:v>0.1</c:v>
                </c:pt>
                <c:pt idx="3">
                  <c:v>0</c:v>
                </c:pt>
                <c:pt idx="4">
                  <c:v>0.4</c:v>
                </c:pt>
                <c:pt idx="5">
                  <c:v>0.33333333333333331</c:v>
                </c:pt>
                <c:pt idx="6">
                  <c:v>0.5</c:v>
                </c:pt>
                <c:pt idx="7">
                  <c:v>0.33333333333333331</c:v>
                </c:pt>
                <c:pt idx="8">
                  <c:v>0.6</c:v>
                </c:pt>
                <c:pt idx="9">
                  <c:v>0.25</c:v>
                </c:pt>
                <c:pt idx="10">
                  <c:v>0.66666666666666663</c:v>
                </c:pt>
                <c:pt idx="11">
                  <c:v>1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049856"/>
        <c:axId val="52806208"/>
        <c:axId val="0"/>
      </c:bar3DChart>
      <c:catAx>
        <c:axId val="53049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2806208"/>
        <c:crosses val="autoZero"/>
        <c:auto val="1"/>
        <c:lblAlgn val="ctr"/>
        <c:lblOffset val="100"/>
        <c:noMultiLvlLbl val="0"/>
      </c:catAx>
      <c:valAx>
        <c:axId val="52806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304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696175232149954"/>
          <c:y val="0.88671059807215802"/>
          <c:w val="0.65486687003169886"/>
          <c:h val="9.7869903547192855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0675787401574861E-2"/>
                  <c:y val="-9.496031930919877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3935039370078741E-3"/>
                  <c:y val="-4.53938819777705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1208661417322839E-3"/>
                  <c:y val="-4.19274513762702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4604107611548546"/>
                  <c:y val="-0.116530256203181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8708661417322837E-3"/>
                  <c:y val="0.231576822128003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3170472440944851E-2"/>
                  <c:y val="-6.609410510076772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'Форма 4_10п'!$A$13:$A$22</c:f>
              <c:strCache>
                <c:ptCount val="10"/>
                <c:pt idx="0">
                  <c:v>ч. 2 ст. 5.57 </c:v>
                </c:pt>
                <c:pt idx="1">
                  <c:v>ч. 4 ст. 14.1 </c:v>
                </c:pt>
                <c:pt idx="2">
                  <c:v>ч. 1 ст. 19.5 </c:v>
                </c:pt>
                <c:pt idx="3">
                  <c:v>ст. 19.7 </c:v>
                </c:pt>
                <c:pt idx="4">
                  <c:v>ч. 1 ст. 19.20 </c:v>
                </c:pt>
                <c:pt idx="5">
                  <c:v>ч.3 ст. 19.20 </c:v>
                </c:pt>
                <c:pt idx="6">
                  <c:v>ч. 1 ст. 19.30 </c:v>
                </c:pt>
                <c:pt idx="7">
                  <c:v>ч. 2 ст. 19.30 </c:v>
                </c:pt>
                <c:pt idx="8">
                  <c:v>ч. 4 ст. 19.30 </c:v>
                </c:pt>
                <c:pt idx="9">
                  <c:v>ч. 5 ст. 19.30 </c:v>
                </c:pt>
              </c:strCache>
            </c:strRef>
          </c:cat>
          <c:val>
            <c:numRef>
              <c:f>'Форма 4_10п'!$B$13:$B$22</c:f>
              <c:numCache>
                <c:formatCode>_-* #,##0\ _₽_-;\-* #,##0\ _₽_-;_-* "-"??\ _₽_-;_-@_-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5</c:v>
                </c:pt>
                <c:pt idx="5">
                  <c:v>28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Лист1!$C$14</c:f>
              <c:strCache>
                <c:ptCount val="1"/>
                <c:pt idx="0">
                  <c:v>Плановые</c:v>
                </c:pt>
              </c:strCache>
            </c:strRef>
          </c:tx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3888888888888888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877307052183E-2"/>
                  <c:y val="-1.706799602911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180275546514E-2"/>
                  <c:y val="-4.0941463493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Лист1!$B$15:$B$18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Лист1!$C$15:$C$18</c:f>
              <c:numCache>
                <c:formatCode>General</c:formatCode>
                <c:ptCount val="4"/>
                <c:pt idx="0">
                  <c:v>196</c:v>
                </c:pt>
                <c:pt idx="1">
                  <c:v>182</c:v>
                </c:pt>
                <c:pt idx="2">
                  <c:v>153</c:v>
                </c:pt>
                <c:pt idx="3">
                  <c:v>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643776"/>
        <c:axId val="52810240"/>
        <c:axId val="0"/>
      </c:bar3DChart>
      <c:catAx>
        <c:axId val="5364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2810240"/>
        <c:crosses val="autoZero"/>
        <c:auto val="1"/>
        <c:lblAlgn val="ctr"/>
        <c:lblOffset val="100"/>
        <c:noMultiLvlLbl val="0"/>
      </c:catAx>
      <c:valAx>
        <c:axId val="5281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6437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296655172962114E-2"/>
          <c:y val="6.9353811813781446E-2"/>
          <c:w val="0.61900917493233154"/>
          <c:h val="0.82996747247094715"/>
        </c:manualLayout>
      </c:layout>
      <c:pie3DChart>
        <c:varyColors val="1"/>
        <c:ser>
          <c:idx val="0"/>
          <c:order val="0"/>
          <c:explosion val="9"/>
          <c:dLbls>
            <c:dLbl>
              <c:idx val="0"/>
              <c:layout>
                <c:manualLayout>
                  <c:x val="-0.15935083970663866"/>
                  <c:y val="3.9739658275000894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0" dirty="0" smtClean="0"/>
                      <a:t>4</a:t>
                    </a:r>
                    <a:r>
                      <a:rPr lang="ru-RU" sz="2800" b="0" dirty="0" smtClean="0"/>
                      <a:t>4</a:t>
                    </a:r>
                    <a:r>
                      <a:rPr lang="en-US" sz="2800" b="0" dirty="0" smtClean="0"/>
                      <a:t>%</a:t>
                    </a:r>
                    <a:endParaRPr lang="en-US" sz="2800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800" b="0" dirty="0" smtClean="0"/>
                      <a:t>12</a:t>
                    </a:r>
                    <a:r>
                      <a:rPr lang="en-US" sz="2800" b="0" dirty="0" smtClean="0"/>
                      <a:t>%</a:t>
                    </a:r>
                    <a:endParaRPr lang="en-US" sz="2800" b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023673257212989"/>
                  <c:y val="2.0671902514660563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0" dirty="0" smtClean="0"/>
                      <a:t>4</a:t>
                    </a:r>
                    <a:r>
                      <a:rPr lang="ru-RU" sz="2800" b="0" dirty="0" smtClean="0"/>
                      <a:t>4</a:t>
                    </a:r>
                    <a:r>
                      <a:rPr lang="en-US" sz="2800" b="0" dirty="0" smtClean="0"/>
                      <a:t>%</a:t>
                    </a:r>
                    <a:endParaRPr lang="en-US" sz="2800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Надзор!$S$40:$S$42</c:f>
              <c:strCache>
                <c:ptCount val="3"/>
                <c:pt idx="0">
                  <c:v>Надзор в сфере образования</c:v>
                </c:pt>
                <c:pt idx="1">
                  <c:v>Контроль качества образования</c:v>
                </c:pt>
                <c:pt idx="2">
                  <c:v>Лицензионный контроль образовательных организаций</c:v>
                </c:pt>
              </c:strCache>
            </c:strRef>
          </c:cat>
          <c:val>
            <c:numRef>
              <c:f>Надзор!$T$40:$T$42</c:f>
              <c:numCache>
                <c:formatCode>General</c:formatCode>
                <c:ptCount val="3"/>
                <c:pt idx="0">
                  <c:v>274</c:v>
                </c:pt>
                <c:pt idx="1">
                  <c:v>59</c:v>
                </c:pt>
                <c:pt idx="2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80916288169123"/>
          <c:y val="0.11670930048409996"/>
          <c:w val="0.32946664476451587"/>
          <c:h val="0.7300620251447574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уровень общего образования</c:v>
                </c:pt>
                <c:pt idx="1">
                  <c:v>уровень профессионального образования</c:v>
                </c:pt>
                <c:pt idx="2">
                  <c:v>ученая степень</c:v>
                </c:pt>
                <c:pt idx="3">
                  <c:v>иные документы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уровень общего образования</c:v>
                </c:pt>
                <c:pt idx="1">
                  <c:v>уровень профессионального образования</c:v>
                </c:pt>
                <c:pt idx="2">
                  <c:v>ученая степень</c:v>
                </c:pt>
                <c:pt idx="3">
                  <c:v>иные документы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24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529220566969737E-2"/>
                  <c:y val="3.557504682180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уровень общего образования</c:v>
                </c:pt>
                <c:pt idx="1">
                  <c:v>уровень профессионального образования</c:v>
                </c:pt>
                <c:pt idx="2">
                  <c:v>ученая степень</c:v>
                </c:pt>
                <c:pt idx="3">
                  <c:v>иные документы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34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4998528"/>
        <c:axId val="54148416"/>
        <c:axId val="0"/>
      </c:bar3DChart>
      <c:catAx>
        <c:axId val="5499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148416"/>
        <c:crosses val="autoZero"/>
        <c:auto val="1"/>
        <c:lblAlgn val="ctr"/>
        <c:lblOffset val="100"/>
        <c:noMultiLvlLbl val="0"/>
      </c:catAx>
      <c:valAx>
        <c:axId val="5414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998528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89660056657223797"/>
          <c:y val="0.44559585492227977"/>
          <c:w val="9.0299187540368003E-2"/>
          <c:h val="0.2188243539487461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0880307351279E-2"/>
          <c:y val="0.13496359694168664"/>
          <c:w val="0.5477679000728477"/>
          <c:h val="0.811232226406481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3524159483498747E-2"/>
                  <c:y val="-5.017398393341690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09177931038603E-2"/>
                  <c:y val="5.134575449954541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22241313470561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81800119549415E-3"/>
                  <c:y val="-5.517517238765606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777065226101191E-2"/>
                  <c:y val="-3.78253882661461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3633476026161513E-2"/>
                  <c:y val="-2.069372772163227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Лист1!$B$7:$J$7</c:f>
              <c:strCache>
                <c:ptCount val="9"/>
                <c:pt idx="0">
                  <c:v>дошкольные образовательные 
 организации</c:v>
                </c:pt>
                <c:pt idx="1">
                  <c:v>общеобразовательные организации</c:v>
                </c:pt>
                <c:pt idx="2">
                  <c:v>профессиональные образовательные  организации</c:v>
                </c:pt>
                <c:pt idx="3">
                  <c:v>организации дополнительногообразования</c:v>
                </c:pt>
                <c:pt idx="4">
                  <c:v>организации ДПО</c:v>
                </c:pt>
                <c:pt idx="5">
                  <c:v>организации для детей-сирот </c:v>
                </c:pt>
                <c:pt idx="6">
                  <c:v>организации, осуществляющиесоциальное обслуживание</c:v>
                </c:pt>
                <c:pt idx="7">
                  <c:v>иные юридические лица</c:v>
                </c:pt>
                <c:pt idx="8">
                  <c:v>Индивидуальные предприниматели</c:v>
                </c:pt>
              </c:strCache>
            </c:strRef>
          </c:cat>
          <c:val>
            <c:numRef>
              <c:f>Лист1!$B$8:$J$8</c:f>
              <c:numCache>
                <c:formatCode>General</c:formatCode>
                <c:ptCount val="9"/>
                <c:pt idx="0">
                  <c:v>346</c:v>
                </c:pt>
                <c:pt idx="1">
                  <c:v>488</c:v>
                </c:pt>
                <c:pt idx="2">
                  <c:v>55</c:v>
                </c:pt>
                <c:pt idx="3">
                  <c:v>141</c:v>
                </c:pt>
                <c:pt idx="4">
                  <c:v>59</c:v>
                </c:pt>
                <c:pt idx="5">
                  <c:v>3</c:v>
                </c:pt>
                <c:pt idx="6">
                  <c:v>17</c:v>
                </c:pt>
                <c:pt idx="7">
                  <c:v>54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19770944913203"/>
          <c:y val="5.8587704421338128E-2"/>
          <c:w val="0.3303209568333042"/>
          <c:h val="0.9063671075413085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90624427760481E-2"/>
          <c:y val="4.681677948151218E-2"/>
          <c:w val="0.60949618506988945"/>
          <c:h val="0.94103329189114449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plosion val="6"/>
          </c:dPt>
          <c:dLbls>
            <c:dLbl>
              <c:idx val="0"/>
              <c:layout>
                <c:manualLayout>
                  <c:x val="-8.0170876075497791E-2"/>
                  <c:y val="-0.147558653327018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7310923070403361E-3"/>
                  <c:y val="2.7460310923307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626767550519078E-2"/>
                  <c:y val="-8.88741406900207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277645526867279E-2"/>
                  <c:y val="-2.38338628724041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0,4</a:t>
                    </a:r>
                    <a:r>
                      <a:rPr lang="en-US" sz="1400" b="1"/>
                      <a:t>%</a:t>
                    </a:r>
                    <a:endParaRPr lang="en-US" sz="1200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Лист9!$A$1:$E$1</c:f>
              <c:strCache>
                <c:ptCount val="5"/>
                <c:pt idx="0">
                  <c:v>Дошкольные образовательные организации</c:v>
                </c:pt>
                <c:pt idx="1">
                  <c:v>Общеобразовательные органи зации</c:v>
                </c:pt>
                <c:pt idx="2">
                  <c:v>Профессиональные образовательные организации</c:v>
                </c:pt>
                <c:pt idx="3">
                  <c:v>Организации дополнительного профессионального образования</c:v>
                </c:pt>
                <c:pt idx="4">
                  <c:v>Иные юридические лица</c:v>
                </c:pt>
              </c:strCache>
            </c:strRef>
          </c:cat>
          <c:val>
            <c:numRef>
              <c:f>Лист9!$A$2:$E$2</c:f>
              <c:numCache>
                <c:formatCode>#,##0</c:formatCode>
                <c:ptCount val="5"/>
                <c:pt idx="0">
                  <c:v>52</c:v>
                </c:pt>
                <c:pt idx="1">
                  <c:v>84</c:v>
                </c:pt>
                <c:pt idx="2">
                  <c:v>3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717247553358311"/>
          <c:y val="5.0697303187978701E-2"/>
          <c:w val="0.37538196097580928"/>
          <c:h val="0.886909794170465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Лист1!$C$19</c:f>
              <c:strCache>
                <c:ptCount val="1"/>
                <c:pt idx="0">
                  <c:v>Надзор в сфере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Лист1!$B$20:$B$23</c:f>
              <c:strCache>
                <c:ptCount val="4"/>
                <c:pt idx="0">
                  <c:v>Устранено в ходе проверки</c:v>
                </c:pt>
                <c:pt idx="1">
                  <c:v>Выявлено нарушений</c:v>
                </c:pt>
                <c:pt idx="2">
                  <c:v>Выявлено правонарушений</c:v>
                </c:pt>
                <c:pt idx="3">
                  <c:v>Выдано предписаний</c:v>
                </c:pt>
              </c:strCache>
            </c:strRef>
          </c:cat>
          <c:val>
            <c:numRef>
              <c:f>Лист1!$C$20:$C$23</c:f>
              <c:numCache>
                <c:formatCode>General</c:formatCode>
                <c:ptCount val="4"/>
                <c:pt idx="0">
                  <c:v>160</c:v>
                </c:pt>
                <c:pt idx="1">
                  <c:v>404</c:v>
                </c:pt>
                <c:pt idx="2">
                  <c:v>113</c:v>
                </c:pt>
                <c:pt idx="3">
                  <c:v>127</c:v>
                </c:pt>
              </c:numCache>
            </c:numRef>
          </c:val>
        </c:ser>
        <c:ser>
          <c:idx val="1"/>
          <c:order val="1"/>
          <c:tx>
            <c:strRef>
              <c:f>Лист1!$D$19</c:f>
              <c:strCache>
                <c:ptCount val="1"/>
                <c:pt idx="0">
                  <c:v>Лицензионный контроль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Лист1!$B$20:$B$23</c:f>
              <c:strCache>
                <c:ptCount val="4"/>
                <c:pt idx="0">
                  <c:v>Устранено в ходе проверки</c:v>
                </c:pt>
                <c:pt idx="1">
                  <c:v>Выявлено нарушений</c:v>
                </c:pt>
                <c:pt idx="2">
                  <c:v>Выявлено правонарушений</c:v>
                </c:pt>
                <c:pt idx="3">
                  <c:v>Выдано предписаний</c:v>
                </c:pt>
              </c:strCache>
            </c:strRef>
          </c:cat>
          <c:val>
            <c:numRef>
              <c:f>Лист1!$D$20:$D$23</c:f>
              <c:numCache>
                <c:formatCode>General</c:formatCode>
                <c:ptCount val="4"/>
                <c:pt idx="0">
                  <c:v>200</c:v>
                </c:pt>
                <c:pt idx="1">
                  <c:v>63</c:v>
                </c:pt>
                <c:pt idx="2">
                  <c:v>32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573696"/>
        <c:axId val="52862976"/>
        <c:axId val="0"/>
      </c:bar3DChart>
      <c:catAx>
        <c:axId val="52573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2862976"/>
        <c:crosses val="autoZero"/>
        <c:auto val="1"/>
        <c:lblAlgn val="ctr"/>
        <c:lblOffset val="100"/>
        <c:noMultiLvlLbl val="0"/>
      </c:catAx>
      <c:valAx>
        <c:axId val="52862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25736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75065616797902E-2"/>
          <c:y val="9.4436009870023735E-2"/>
          <c:w val="0.56414201861130997"/>
          <c:h val="0.7871758844515692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6"/>
          </c:dPt>
          <c:dLbls>
            <c:dLbl>
              <c:idx val="0"/>
              <c:layout>
                <c:manualLayout>
                  <c:x val="4.0876163206871865E-3"/>
                  <c:y val="-4.43604130322033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134001431639226E-2"/>
                  <c:y val="8.90813648293963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806299212598425E-3"/>
                  <c:y val="-3.81517280399830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8292149844905747E-2"/>
                  <c:y val="-2.49337545381677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6537611463013465E-2"/>
                  <c:y val="-3.4669659497162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'Типичные нарушение'!$D$30:$I$30</c:f>
              <c:strCache>
                <c:ptCount val="6"/>
                <c:pt idx="0">
                  <c:v>дошкольные образовательные организации</c:v>
                </c:pt>
                <c:pt idx="1">
                  <c:v>общеобразовательные организации</c:v>
                </c:pt>
                <c:pt idx="2">
                  <c:v>профессиональные образовательные  организации</c:v>
                </c:pt>
                <c:pt idx="3">
                  <c:v>организации дополнительного  профессионального образования</c:v>
                </c:pt>
                <c:pt idx="4">
                  <c:v>частного учреждения</c:v>
                </c:pt>
                <c:pt idx="5">
                  <c:v>ОМСУ</c:v>
                </c:pt>
              </c:strCache>
            </c:strRef>
          </c:cat>
          <c:val>
            <c:numRef>
              <c:f>'Типичные нарушение'!$D$31:$I$31</c:f>
              <c:numCache>
                <c:formatCode>General</c:formatCode>
                <c:ptCount val="6"/>
                <c:pt idx="0">
                  <c:v>162</c:v>
                </c:pt>
                <c:pt idx="1">
                  <c:v>327</c:v>
                </c:pt>
                <c:pt idx="2">
                  <c:v>4</c:v>
                </c:pt>
                <c:pt idx="3">
                  <c:v>20</c:v>
                </c:pt>
                <c:pt idx="4" formatCode="0">
                  <c:v>10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86393299295242"/>
          <c:y val="0.12415994892874059"/>
          <c:w val="0.33793419088700288"/>
          <c:h val="0.7516798884909984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90624427760481E-2"/>
          <c:y val="4.681677948151218E-2"/>
          <c:w val="0.60949618506988945"/>
          <c:h val="0.94103329189114449"/>
        </c:manualLayout>
      </c:layout>
      <c:pie3DChart>
        <c:varyColors val="1"/>
        <c:ser>
          <c:idx val="0"/>
          <c:order val="0"/>
          <c:explosion val="18"/>
          <c:dLbls>
            <c:dLbl>
              <c:idx val="0"/>
              <c:layout>
                <c:manualLayout>
                  <c:x val="-2.653082738281605E-2"/>
                  <c:y val="-0.104950339067594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120686085384452E-2"/>
                  <c:y val="5.85074013878697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550484289624386E-3"/>
                  <c:y val="-1.26677665750632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587114058033956E-3"/>
                  <c:y val="-2.38582379412847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2879440163214188E-2"/>
                  <c:y val="-3.4440397888485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277645526867279E-2"/>
                  <c:y val="-2.3833862872404206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/>
                      <a:t>0,4</a:t>
                    </a:r>
                    <a:r>
                      <a:rPr lang="en-US" sz="1200" b="1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Лист9!$A$1:$E$1</c:f>
              <c:strCache>
                <c:ptCount val="5"/>
                <c:pt idx="0">
                  <c:v>Дошкольные образовательные организации</c:v>
                </c:pt>
                <c:pt idx="1">
                  <c:v>Общеобразовательные органи зации</c:v>
                </c:pt>
                <c:pt idx="2">
                  <c:v>Профессиональные образовательные организации</c:v>
                </c:pt>
                <c:pt idx="3">
                  <c:v>Организации дополнительного профессионального образования</c:v>
                </c:pt>
                <c:pt idx="4">
                  <c:v>Иные юридические лица</c:v>
                </c:pt>
              </c:strCache>
            </c:strRef>
          </c:cat>
          <c:val>
            <c:numRef>
              <c:f>Лист9!$A$2:$E$2</c:f>
              <c:numCache>
                <c:formatCode>#,##0</c:formatCode>
                <c:ptCount val="5"/>
                <c:pt idx="0">
                  <c:v>52</c:v>
                </c:pt>
                <c:pt idx="1">
                  <c:v>84</c:v>
                </c:pt>
                <c:pt idx="2">
                  <c:v>3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717247553358356"/>
          <c:y val="5.0697303187978701E-2"/>
          <c:w val="0.37538196097580961"/>
          <c:h val="0.8869097941704654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19516636001217E-2"/>
          <c:y val="7.5861310022792075E-2"/>
          <c:w val="0.54002750306654401"/>
          <c:h val="0.81621023589971486"/>
        </c:manualLayout>
      </c:layout>
      <c:pie3DChart>
        <c:varyColors val="1"/>
        <c:ser>
          <c:idx val="0"/>
          <c:order val="0"/>
          <c:explosion val="16"/>
          <c:dPt>
            <c:idx val="2"/>
            <c:bubble3D val="0"/>
            <c:explosion val="5"/>
          </c:dPt>
          <c:dLbls>
            <c:dLbl>
              <c:idx val="0"/>
              <c:layout>
                <c:manualLayout>
                  <c:x val="-1.7199235322191919E-2"/>
                  <c:y val="-4.29793707186789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780197436002461E-2"/>
                  <c:y val="7.02078806930596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9887823457787535E-3"/>
                  <c:y val="2.72158069355869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8882941101035567E-3"/>
                  <c:y val="-3.32545140021513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231595313043281E-3"/>
                  <c:y val="-1.65849513450930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3482337978601185E-2"/>
                  <c:y val="-5.40450785478793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6085137831059616E-2"/>
                  <c:y val="-2.05766544460408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'Типичные нарушение'!$N$10:$N$16</c:f>
              <c:strCache>
                <c:ptCount val="7"/>
                <c:pt idx="0">
                  <c:v>Нарушение требований к наличию, содержанию, разработке и принятию локальных нормативных актов</c:v>
                </c:pt>
                <c:pt idx="1">
                  <c:v>    нарушение п.8. ч. 3 ст.28: прием обучающихся в образовательную организацию</c:v>
                </c:pt>
                <c:pt idx="2">
                  <c:v>Несоблюдение порядка заполнения, выдачи, хранения и учета документов государственного образца об образовании</c:v>
                </c:pt>
                <c:pt idx="3">
                  <c:v>размещением информации на официальном сайте</c:v>
                </c:pt>
                <c:pt idx="4">
                  <c:v>Нарушение правил оказания платных образовательных услуг</c:v>
                </c:pt>
                <c:pt idx="5">
                  <c:v>Нарушение лицензионных требований и условий при осуществлении образовательной деятельности</c:v>
                </c:pt>
                <c:pt idx="6">
                  <c:v>Нарушения при заполнении  ФИС ФРДО</c:v>
                </c:pt>
              </c:strCache>
            </c:strRef>
          </c:cat>
          <c:val>
            <c:numRef>
              <c:f>'Типичные нарушение'!$O$10:$O$16</c:f>
              <c:numCache>
                <c:formatCode>0</c:formatCode>
                <c:ptCount val="7"/>
                <c:pt idx="0">
                  <c:v>74</c:v>
                </c:pt>
                <c:pt idx="1">
                  <c:v>44</c:v>
                </c:pt>
                <c:pt idx="2">
                  <c:v>49</c:v>
                </c:pt>
                <c:pt idx="3">
                  <c:v>15</c:v>
                </c:pt>
                <c:pt idx="4">
                  <c:v>16</c:v>
                </c:pt>
                <c:pt idx="5">
                  <c:v>22</c:v>
                </c:pt>
                <c:pt idx="6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cat>
            <c:strRef>
              <c:f>'Лист1 (2)'!$B$3:$AA$3</c:f>
              <c:strCache>
                <c:ptCount val="26"/>
                <c:pt idx="0">
                  <c:v>г. Брянск</c:v>
                </c:pt>
                <c:pt idx="1">
                  <c:v>Клинцовский ГОО</c:v>
                </c:pt>
                <c:pt idx="2">
                  <c:v>Новозыбковский ГОО</c:v>
                </c:pt>
                <c:pt idx="3">
                  <c:v>Сельцовский ГОО</c:v>
                </c:pt>
                <c:pt idx="4">
                  <c:v>Стародубский ГОО</c:v>
                </c:pt>
                <c:pt idx="5">
                  <c:v>Фокинский ГОО</c:v>
                </c:pt>
                <c:pt idx="6">
                  <c:v>Брасовский РОО</c:v>
                </c:pt>
                <c:pt idx="7">
                  <c:v>УО Брянского района</c:v>
                </c:pt>
                <c:pt idx="8">
                  <c:v>Выгоничский РОО</c:v>
                </c:pt>
                <c:pt idx="9">
                  <c:v>Гордеевский РОО</c:v>
                </c:pt>
                <c:pt idx="10">
                  <c:v>Дубровский РОО</c:v>
                </c:pt>
                <c:pt idx="11">
                  <c:v>Дятьковский РОО</c:v>
                </c:pt>
                <c:pt idx="12">
                  <c:v>УО Жуковского района</c:v>
                </c:pt>
                <c:pt idx="13">
                  <c:v>Злынковский РОО</c:v>
                </c:pt>
                <c:pt idx="14">
                  <c:v>УО Карачевского района</c:v>
                </c:pt>
                <c:pt idx="15">
                  <c:v>Клетнянский РОО</c:v>
                </c:pt>
                <c:pt idx="16">
                  <c:v>Климовский РОО</c:v>
                </c:pt>
                <c:pt idx="17">
                  <c:v>Клинцовский РОО</c:v>
                </c:pt>
                <c:pt idx="18">
                  <c:v>Комаричский РОО</c:v>
                </c:pt>
                <c:pt idx="19">
                  <c:v>Навлинский РОО</c:v>
                </c:pt>
                <c:pt idx="20">
                  <c:v>Почепский РОО</c:v>
                </c:pt>
                <c:pt idx="21">
                  <c:v>Рогнединский РОО</c:v>
                </c:pt>
                <c:pt idx="22">
                  <c:v>Стародубский РОО</c:v>
                </c:pt>
                <c:pt idx="23">
                  <c:v>Суземский РОО</c:v>
                </c:pt>
                <c:pt idx="24">
                  <c:v>Суражский РОО</c:v>
                </c:pt>
                <c:pt idx="25">
                  <c:v>Трубчевский РОО</c:v>
                </c:pt>
              </c:strCache>
            </c:strRef>
          </c:cat>
          <c:val>
            <c:numRef>
              <c:f>'Лист1 (2)'!$B$4:$AA$4</c:f>
              <c:numCache>
                <c:formatCode>0%</c:formatCode>
                <c:ptCount val="26"/>
                <c:pt idx="0">
                  <c:v>1.0714285714285714</c:v>
                </c:pt>
                <c:pt idx="1">
                  <c:v>0.45454545454545453</c:v>
                </c:pt>
                <c:pt idx="2">
                  <c:v>0.2</c:v>
                </c:pt>
                <c:pt idx="3">
                  <c:v>0.33333333333333331</c:v>
                </c:pt>
                <c:pt idx="4">
                  <c:v>1</c:v>
                </c:pt>
                <c:pt idx="5">
                  <c:v>1.5</c:v>
                </c:pt>
                <c:pt idx="6">
                  <c:v>1</c:v>
                </c:pt>
                <c:pt idx="7">
                  <c:v>1</c:v>
                </c:pt>
                <c:pt idx="8">
                  <c:v>1.6666666666666667</c:v>
                </c:pt>
                <c:pt idx="9">
                  <c:v>0</c:v>
                </c:pt>
                <c:pt idx="10">
                  <c:v>1.3333333333333333</c:v>
                </c:pt>
                <c:pt idx="11">
                  <c:v>0.4</c:v>
                </c:pt>
                <c:pt idx="12">
                  <c:v>0.25</c:v>
                </c:pt>
                <c:pt idx="13">
                  <c:v>0</c:v>
                </c:pt>
                <c:pt idx="14">
                  <c:v>0.66666666666666663</c:v>
                </c:pt>
                <c:pt idx="15">
                  <c:v>0</c:v>
                </c:pt>
                <c:pt idx="16">
                  <c:v>0.5</c:v>
                </c:pt>
                <c:pt idx="17">
                  <c:v>2</c:v>
                </c:pt>
                <c:pt idx="18">
                  <c:v>0.5</c:v>
                </c:pt>
                <c:pt idx="19">
                  <c:v>0.75</c:v>
                </c:pt>
                <c:pt idx="20">
                  <c:v>0.7857142857142857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705792"/>
        <c:axId val="52870464"/>
        <c:axId val="0"/>
      </c:bar3DChart>
      <c:catAx>
        <c:axId val="5270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52870464"/>
        <c:crosses val="autoZero"/>
        <c:auto val="1"/>
        <c:lblAlgn val="ctr"/>
        <c:lblOffset val="100"/>
        <c:noMultiLvlLbl val="0"/>
      </c:catAx>
      <c:valAx>
        <c:axId val="52870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70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5415CD11-230A-4D95-9C11-F5D9468A124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213803FB-BF21-4BE6-A75E-6D7AC213B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3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BB02AB43-05D3-406B-A97C-22F285484D8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F686345D-7437-427A-877D-44ACF8C5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8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334" y="342900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B0F0"/>
                </a:solidFill>
                <a:effectLst>
                  <a:reflection blurRad="12700" stA="18000" endPos="45500" dist="38100" dir="5400000" sy="-100000" algn="bl" rotWithShape="0"/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F8F-FEFE-41C8-B993-05A91122C4D1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8978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03848" y="620688"/>
            <a:ext cx="2304256" cy="2483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09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B9EE-8A1C-42AC-9AA1-EAC3D9CD2B21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BC3C-293E-4081-A8A1-52721434B76F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B5AE-CDB8-4709-A748-4650B6F02C8E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9B1B-2C5D-41D2-9647-BB34F47B1D0D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1728192" cy="186281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20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0313-BAC7-4652-818C-F8AF5DD99276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F50-EB82-42EF-9539-498EE6724479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FBBC-11DE-4A3C-9169-1F5CE64A275A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F68-0AB2-4915-A692-D0FE6B7E7D11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6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090-299D-47FD-810C-ADC26EDBCFB9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2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3F81-2D7A-4F0B-BF29-5A88572ABAC6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9EFF-7C9B-41AF-A551-C69B540EF3C6}" type="datetime1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533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813378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49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>
          <a:solidFill>
            <a:srgbClr val="00B0F0"/>
          </a:solidFill>
          <a:effectLst>
            <a:reflection blurRad="12700" stA="18000" endPos="45500" dist="381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3429000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Публичное </a:t>
            </a: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обсуждение результатов правоприменительной практики по государственному надзору в сфере образования, государственному контролю качества образования и лицензионному контролю"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51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330319"/>
              </p:ext>
            </p:extLst>
          </p:nvPr>
        </p:nvGraphicFramePr>
        <p:xfrm>
          <a:off x="323528" y="1484784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171797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количество принятых решений о подтверждении документов по уровням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340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0487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проверка статуса документа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0" y="1665438"/>
            <a:ext cx="7906122" cy="493191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339752" y="3717032"/>
            <a:ext cx="5976664" cy="20162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08" y="1268760"/>
            <a:ext cx="1944216" cy="2673704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6" y="3031623"/>
            <a:ext cx="1780596" cy="2520280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9" y="1916832"/>
            <a:ext cx="1800200" cy="2573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9" y="3804395"/>
            <a:ext cx="1686072" cy="2402250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01" y="3840916"/>
            <a:ext cx="1645423" cy="2397951"/>
          </a:xfrm>
          <a:prstGeom prst="rect">
            <a:avLst/>
          </a:prstGeom>
          <a:ln>
            <a:solidFill>
              <a:srgbClr val="F5862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962392" y="313199"/>
            <a:ext cx="658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помощь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образовательных организаций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r="5969"/>
          <a:stretch/>
        </p:blipFill>
        <p:spPr>
          <a:xfrm>
            <a:off x="5940152" y="1700808"/>
            <a:ext cx="2837152" cy="34343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8786"/>
            <a:ext cx="2808312" cy="2106234"/>
          </a:xfrm>
          <a:prstGeom prst="rect">
            <a:avLst/>
          </a:prstGeom>
          <a:ln>
            <a:solidFill>
              <a:srgbClr val="F5862B"/>
            </a:solidFill>
          </a:ln>
        </p:spPr>
      </p:pic>
    </p:spTree>
    <p:extLst>
      <p:ext uri="{BB962C8B-B14F-4D97-AF65-F5344CB8AC3E}">
        <p14:creationId xmlns:p14="http://schemas.microsoft.com/office/powerpoint/2010/main" val="13930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33408" y="476672"/>
            <a:ext cx="658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4191"/>
              </p:ext>
            </p:extLst>
          </p:nvPr>
        </p:nvGraphicFramePr>
        <p:xfrm>
          <a:off x="395536" y="1400160"/>
          <a:ext cx="8064896" cy="5184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3559"/>
                <a:gridCol w="1291337"/>
              </a:tblGrid>
              <a:tr h="279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профилактики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Консультации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537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Проведение семинаров, совещаний, конференций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Подготовка и издание инструктивно-  методических рекомендаций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</a:t>
                      </a:r>
                      <a:r>
                        <a:rPr lang="ru-RU" sz="1600" dirty="0" smtClean="0">
                          <a:effectLst/>
                        </a:rPr>
                        <a:t>информационно-аналитических </a:t>
                      </a:r>
                      <a:r>
                        <a:rPr lang="ru-RU" sz="1600" dirty="0">
                          <a:effectLst/>
                        </a:rPr>
                        <a:t>писем о типичных нарушениях законодательства Российской Федерации в сфере образования образовательными организациями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Calibri"/>
                          <a:cs typeface="Times New Roman"/>
                        </a:rPr>
                        <a:t>21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Размещение на сайтах материалов по результатам проведенных проверок, иных аналитических материалов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Издание сборников,  журналов и публикаций   методических материалов в помощь  руководителям образовательных организаций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3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Установление взаимодействия с  руководителями органов управления образованием и другими ведомствами по предупреждению нарушений законодательства Российской Федерации в сфере образования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Проведение мониторингов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Иные мероприятия по предупреждению  нарушений законодательства Российской  Федерации в сфере образования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5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18864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помощь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образовательных организаций, муниципальных отделов образования в 2019 году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3271" r="4458" b="3041"/>
          <a:stretch/>
        </p:blipFill>
        <p:spPr bwMode="auto">
          <a:xfrm>
            <a:off x="3131840" y="1538314"/>
            <a:ext cx="2220143" cy="3260835"/>
          </a:xfrm>
          <a:prstGeom prst="rect">
            <a:avLst/>
          </a:prstGeom>
          <a:noFill/>
          <a:ln w="28575">
            <a:solidFill>
              <a:srgbClr val="F586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0607"/>
            <a:ext cx="2422971" cy="3146716"/>
          </a:xfrm>
          <a:prstGeom prst="rect">
            <a:avLst/>
          </a:prstGeom>
          <a:noFill/>
          <a:ln w="28575">
            <a:solidFill>
              <a:srgbClr val="F586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" y="1560607"/>
            <a:ext cx="2146523" cy="3131449"/>
          </a:xfrm>
          <a:prstGeom prst="rect">
            <a:avLst/>
          </a:prstGeom>
          <a:noFill/>
          <a:ln w="28575">
            <a:solidFill>
              <a:srgbClr val="F586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170"/>
            <a:ext cx="2231245" cy="3091926"/>
          </a:xfrm>
          <a:prstGeom prst="rect">
            <a:avLst/>
          </a:prstGeom>
          <a:noFill/>
          <a:ln w="28575">
            <a:solidFill>
              <a:srgbClr val="F586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170"/>
            <a:ext cx="2237003" cy="3010547"/>
          </a:xfrm>
          <a:prstGeom prst="rect">
            <a:avLst/>
          </a:prstGeom>
          <a:noFill/>
          <a:ln w="28575">
            <a:solidFill>
              <a:srgbClr val="F586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42645"/>
            <a:ext cx="658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количество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 государственного контроля (надзора) в сфере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51483"/>
              </p:ext>
            </p:extLst>
          </p:nvPr>
        </p:nvGraphicFramePr>
        <p:xfrm>
          <a:off x="611560" y="1628800"/>
          <a:ext cx="8352928" cy="485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38875" y="3392996"/>
            <a:ext cx="2664296" cy="324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организации дополнительного образования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6915" y="4869160"/>
            <a:ext cx="26642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организации, осуществляющие социальное обслуживание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4248967"/>
              </p:ext>
            </p:extLst>
          </p:nvPr>
        </p:nvGraphicFramePr>
        <p:xfrm>
          <a:off x="755576" y="1844824"/>
          <a:ext cx="77768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332655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объектов контроля,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которых  проведены 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4130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проверок за 2018 год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662570"/>
              </p:ext>
            </p:extLst>
          </p:nvPr>
        </p:nvGraphicFramePr>
        <p:xfrm>
          <a:off x="395536" y="1628800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6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81530" y="260648"/>
            <a:ext cx="6589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нарушений в разрезе типов учреждений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379067"/>
              </p:ext>
            </p:extLst>
          </p:nvPr>
        </p:nvGraphicFramePr>
        <p:xfrm>
          <a:off x="539552" y="1556792"/>
          <a:ext cx="828092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63368" y="4581128"/>
            <a:ext cx="2772001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организации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6064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 выданных предписаний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устранении нарушений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3319013"/>
              </p:ext>
            </p:extLst>
          </p:nvPr>
        </p:nvGraphicFramePr>
        <p:xfrm>
          <a:off x="755576" y="1628800"/>
          <a:ext cx="7920880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7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22736"/>
              </p:ext>
            </p:extLst>
          </p:nvPr>
        </p:nvGraphicFramePr>
        <p:xfrm>
          <a:off x="573406" y="1628800"/>
          <a:ext cx="7917344" cy="338437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85782"/>
                <a:gridCol w="2028368"/>
                <a:gridCol w="1651597"/>
                <a:gridCol w="1651597"/>
              </a:tblGrid>
              <a:tr h="607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заявления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рассмотренных заявлений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Результаты рассмотрения заявлений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Принято положительное решение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принято отрицательное решение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7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 предоставлении лицензии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7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О переоформлении лицензии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82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79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7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О прекращении действия лицензии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43028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рассмотренных 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заявлениях соискателей о предоставлении лицензии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112" y="5373216"/>
            <a:ext cx="7742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течение </a:t>
            </a:r>
            <a:r>
              <a:rPr lang="ru-RU" dirty="0" smtClean="0"/>
              <a:t>2019 </a:t>
            </a:r>
            <a:r>
              <a:rPr lang="ru-RU" dirty="0"/>
              <a:t>года принято 1 решение о  приостановлении действия лицензии и 2 решения о возобновлении действия лицензии </a:t>
            </a:r>
          </a:p>
        </p:txBody>
      </p:sp>
    </p:spTree>
    <p:extLst>
      <p:ext uri="{BB962C8B-B14F-4D97-AF65-F5344CB8AC3E}">
        <p14:creationId xmlns:p14="http://schemas.microsoft.com/office/powerpoint/2010/main" val="31355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02211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нарушений 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организациях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481081"/>
              </p:ext>
            </p:extLst>
          </p:nvPr>
        </p:nvGraphicFramePr>
        <p:xfrm>
          <a:off x="472312" y="1556792"/>
          <a:ext cx="83481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3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409047"/>
              </p:ext>
            </p:extLst>
          </p:nvPr>
        </p:nvGraphicFramePr>
        <p:xfrm>
          <a:off x="251520" y="1817440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 выявленных правонарушений от числа проведенных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223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Надзор в сфере образования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2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 выявленных правонарушений от числа проведенных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223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Лицензионный контроль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778818"/>
              </p:ext>
            </p:extLst>
          </p:nvPr>
        </p:nvGraphicFramePr>
        <p:xfrm>
          <a:off x="289750" y="1888926"/>
          <a:ext cx="8458714" cy="463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2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ОО, у которых отсутствуют  заключение РПН, МЧС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223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Лицензионный контроль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77670"/>
              </p:ext>
            </p:extLst>
          </p:nvPr>
        </p:nvGraphicFramePr>
        <p:xfrm>
          <a:off x="395536" y="1853554"/>
          <a:ext cx="8424936" cy="459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1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ОО, у которых отсутствуют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право собственности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223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Лицензионный контроль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655422"/>
              </p:ext>
            </p:extLst>
          </p:nvPr>
        </p:nvGraphicFramePr>
        <p:xfrm>
          <a:off x="358572" y="1772816"/>
          <a:ext cx="831788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7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577117"/>
              </p:ext>
            </p:extLst>
          </p:nvPr>
        </p:nvGraphicFramePr>
        <p:xfrm>
          <a:off x="28788" y="1484784"/>
          <a:ext cx="9110383" cy="494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 выявленных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числа проведенных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14108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brnad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313214" cy="10801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12776"/>
            <a:ext cx="9144000" cy="5189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112" y="304904"/>
            <a:ext cx="658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ФИС ФРДО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0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81530" y="260648"/>
            <a:ext cx="6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 типичных нарушений, выявляемых при проведении проверок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27747"/>
              </p:ext>
            </p:extLst>
          </p:nvPr>
        </p:nvGraphicFramePr>
        <p:xfrm>
          <a:off x="395536" y="1700808"/>
          <a:ext cx="8424936" cy="4343358"/>
        </p:xfrm>
        <a:graphic>
          <a:graphicData uri="http://schemas.openxmlformats.org/drawingml/2006/table">
            <a:tbl>
              <a:tblPr/>
              <a:tblGrid>
                <a:gridCol w="7112230"/>
                <a:gridCol w="1312706"/>
              </a:tblGrid>
              <a:tr h="404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Нарушение требований к наличию, содержанию, разработке и принятию локальных нормативных актов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нарушение п.8. ч. 3 ст.28: прием обучающихся в образовательную организацию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нарушение п.5. ч. 3 ст.28: прием на работу работников, заключение с ними и расторжение трудовых договоров, распределение должностных обязанностей, создание условий и организация дополнительного профессионального образования работников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Несоблюдение порядка заполнения, выдачи, хранения и учета документов государственного образца об образовании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Нарушения обязательных требований законодательства Российской Федерации, связанные с размещением информации на официальном сайте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Нарушение правил оказания платных образовательных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Несоответствие содержания уставов законодательству Российской Федерации об образовании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Нарушение лицензионных требований и условий при осуществлении образовательной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58884"/>
              </p:ext>
            </p:extLst>
          </p:nvPr>
        </p:nvGraphicFramePr>
        <p:xfrm>
          <a:off x="395536" y="1628800"/>
          <a:ext cx="8352928" cy="4536503"/>
        </p:xfrm>
        <a:graphic>
          <a:graphicData uri="http://schemas.openxmlformats.org/drawingml/2006/table">
            <a:tbl>
              <a:tblPr/>
              <a:tblGrid>
                <a:gridCol w="7051442"/>
                <a:gridCol w="1301486"/>
              </a:tblGrid>
              <a:tr h="25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Нарушения при заполнении  ФИС ФРДО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нарушение п.7. ч. 3 ст.28: разработка и утверждение по согласованию с учредителем программы развития образовательной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Нарушение порядка перевода из одной ОО в другую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нарушение п.10. ч. 3 ст.28: осуществление текущего контроля успеваемости и промежуточной аттестации обучающихся, установление их форм, периодичности и порядка проведения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нарушение п.10.1. ч. 3 ст.28: поощрение обучающихся в соответствии с установленными образовательной организацией видами и условиями поощрения за успехи в учебной, физкультурной, спортивной, общественной, научной, научно-технической, творческой, экспериментальной и инновационной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Осуществление образовательной деятельности без лицензии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Нарушение установленного порядка проведения квалификационного экзамена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Превышение полномочий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1530" y="260648"/>
            <a:ext cx="6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 типичных нарушений, выявляемых при проведении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36194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1530" y="260648"/>
            <a:ext cx="731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 типичных нарушений, выявляемых при проведении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проверок МОО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00808"/>
            <a:ext cx="7470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превышение полномочий;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неисполнение </a:t>
            </a:r>
            <a:r>
              <a:rPr lang="ru-RU" sz="2400" dirty="0"/>
              <a:t>полномочий по учету детей, подлежащих обязательному обучению в образовательных организациях, реализующих основные общеобразовательные </a:t>
            </a:r>
            <a:r>
              <a:rPr lang="ru-RU" sz="2400" dirty="0" smtClean="0"/>
              <a:t>программы;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нарушение порядка ликвидации  муниципальной образовательной </a:t>
            </a:r>
            <a:r>
              <a:rPr lang="ru-RU" sz="2400" dirty="0" smtClean="0"/>
              <a:t>организации;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невыполнение </a:t>
            </a:r>
            <a:r>
              <a:rPr lang="ru-RU" sz="2400" dirty="0"/>
              <a:t>полномочий по созданию условий для ОО по заполнению    ФИС ФРДО 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невыполнение </a:t>
            </a:r>
            <a:r>
              <a:rPr lang="ru-RU" sz="2400" dirty="0"/>
              <a:t>полномочий учредителя при разрешении  приема детей моложе 6 лет 6 мес. в </a:t>
            </a:r>
            <a:r>
              <a:rPr lang="ru-RU" sz="2400" dirty="0" smtClean="0"/>
              <a:t>ОО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86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1465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переоформленных лицензий по типам образовательных учреждений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610859"/>
              </p:ext>
            </p:extLst>
          </p:nvPr>
        </p:nvGraphicFramePr>
        <p:xfrm>
          <a:off x="611560" y="1628800"/>
          <a:ext cx="742535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5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60648"/>
            <a:ext cx="705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возбужденных дел  об административных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правонарушениях 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661248"/>
            <a:ext cx="8802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Составлено 62 протокола об административной ответственности. </a:t>
            </a:r>
          </a:p>
          <a:p>
            <a:r>
              <a:rPr lang="ru-RU" sz="2000" dirty="0" smtClean="0"/>
              <a:t>Общая </a:t>
            </a:r>
            <a:r>
              <a:rPr lang="ru-RU" sz="2000" dirty="0"/>
              <a:t>сумма наложенных судом административных штрафов </a:t>
            </a:r>
            <a:r>
              <a:rPr lang="ru-RU" sz="2000" dirty="0" smtClean="0"/>
              <a:t>составляет </a:t>
            </a:r>
            <a:r>
              <a:rPr lang="ru-RU" sz="2000" b="1" dirty="0" smtClean="0">
                <a:solidFill>
                  <a:schemeClr val="accent2"/>
                </a:solidFill>
              </a:rPr>
              <a:t>620000 </a:t>
            </a:r>
            <a:r>
              <a:rPr lang="ru-RU" sz="2000" b="1" dirty="0">
                <a:solidFill>
                  <a:schemeClr val="accent2"/>
                </a:solidFill>
              </a:rPr>
              <a:t>рублей.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347426"/>
              </p:ext>
            </p:extLst>
          </p:nvPr>
        </p:nvGraphicFramePr>
        <p:xfrm>
          <a:off x="755576" y="1339904"/>
          <a:ext cx="762000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1765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brnad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313214" cy="10801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888" y="1628800"/>
            <a:ext cx="87641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2018 </a:t>
            </a:r>
            <a:r>
              <a:rPr lang="ru-RU" sz="2000" dirty="0"/>
              <a:t>года было возбуждено </a:t>
            </a:r>
            <a:r>
              <a:rPr lang="ru-RU" sz="2000" dirty="0" smtClean="0"/>
              <a:t>62 дела </a:t>
            </a:r>
            <a:r>
              <a:rPr lang="ru-RU" sz="2000" dirty="0"/>
              <a:t>об административных нарушениях, в том числе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 </a:t>
            </a:r>
            <a:r>
              <a:rPr lang="ru-RU" sz="2000" dirty="0"/>
              <a:t>части 1 статьи 19.30 КоАП РФ. Нарушение правил оказания платных образовательных </a:t>
            </a:r>
            <a:r>
              <a:rPr lang="ru-RU" sz="2000" dirty="0" smtClean="0"/>
              <a:t>услуг;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 </a:t>
            </a:r>
            <a:r>
              <a:rPr lang="ru-RU" sz="2000" dirty="0"/>
              <a:t>части 2 статьи 19.30 КоАП РФ. Реализация не в полном объеме образовательных программ в соответствии с учебным планом и графиком учебного </a:t>
            </a:r>
            <a:r>
              <a:rPr lang="ru-RU" sz="2000" dirty="0" smtClean="0"/>
              <a:t>процесса;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 </a:t>
            </a:r>
            <a:r>
              <a:rPr lang="ru-RU" sz="2000" dirty="0" smtClean="0"/>
              <a:t>по </a:t>
            </a:r>
            <a:r>
              <a:rPr lang="ru-RU" sz="2000" dirty="0"/>
              <a:t>части 5 статьи 19.30 КоАП РФ. Нарушение установленного законодательством об образовании порядка приема в образовательную </a:t>
            </a:r>
            <a:r>
              <a:rPr lang="ru-RU" sz="2000" dirty="0" smtClean="0"/>
              <a:t>организацию;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по части 3 статьи 19.20 КоАП РФ. Осуществление деятельности, с грубым нарушением требований или условий специального разрешения (лицензии).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67089"/>
            <a:ext cx="658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нарушения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7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112" y="304904"/>
            <a:ext cx="6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 надзорной деятельности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obrnad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313214" cy="1080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28800"/>
            <a:ext cx="835292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9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Применение риск - ориентированного подхода к проверкам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Комплексные проверки 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Подача заявлений на лицензирование в электронном виде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Электронный учет исполнения предписания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Дистанционная проверка школ внешними экспертами (апробация Рособрнадзора)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   Анализ результатов ВПР, НИКО и школьного контроля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/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585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93200"/>
              </p:ext>
            </p:extLst>
          </p:nvPr>
        </p:nvGraphicFramePr>
        <p:xfrm>
          <a:off x="971600" y="1556792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712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Плановые проверки на 2019 год</a:t>
            </a:r>
          </a:p>
        </p:txBody>
      </p:sp>
    </p:spTree>
    <p:extLst>
      <p:ext uri="{BB962C8B-B14F-4D97-AF65-F5344CB8AC3E}">
        <p14:creationId xmlns:p14="http://schemas.microsoft.com/office/powerpoint/2010/main" val="11678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42645"/>
            <a:ext cx="6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проверок в разрезе видов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в 2019 году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obrnad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313214" cy="1080119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729531"/>
              </p:ext>
            </p:extLst>
          </p:nvPr>
        </p:nvGraphicFramePr>
        <p:xfrm>
          <a:off x="563898" y="1772816"/>
          <a:ext cx="8256574" cy="47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8749" y="6162721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проверки комплексные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brnad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313214" cy="1080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08" y="1700808"/>
            <a:ext cx="9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организовать </a:t>
            </a:r>
            <a:r>
              <a:rPr lang="ru-RU" sz="2400" dirty="0"/>
              <a:t>и провести семинары-совещания с руководителями муниципальных </a:t>
            </a:r>
            <a:r>
              <a:rPr lang="ru-RU" sz="2400" dirty="0" smtClean="0"/>
              <a:t>образовательных </a:t>
            </a:r>
            <a:r>
              <a:rPr lang="ru-RU" sz="2400" dirty="0"/>
              <a:t>учреждений по вышеуказанным вопросам;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усилить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контроль за соблюдением требований законодательства в сфере образования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локальные нормативные </a:t>
            </a:r>
            <a:r>
              <a:rPr lang="ru-RU" sz="2400" dirty="0"/>
              <a:t>акты,  регламентирующие  основные вопросы организации образовательного </a:t>
            </a:r>
            <a:r>
              <a:rPr lang="ru-RU" sz="2400" dirty="0" smtClean="0"/>
              <a:t>процесса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при подписании актов готовности ОО к новому учебному году проверять наличие документов, подтверждающих право владения зданиями и территориями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645"/>
            <a:ext cx="6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отделам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6713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brnad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313214" cy="1080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484784"/>
            <a:ext cx="8424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добавить в планы работы подраздел «Контрольные мероприятия»;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проводить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мониторинг сайтов ОО не менее двух раз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год;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усилить контроль за заполнением ФИС ФРДО;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усилить </a:t>
            </a:r>
            <a:r>
              <a:rPr lang="ru-RU" sz="2800" dirty="0"/>
              <a:t>контроль </a:t>
            </a:r>
            <a:r>
              <a:rPr lang="ru-RU" sz="2800" dirty="0" smtClean="0"/>
              <a:t>за качеством предоставляемых </a:t>
            </a:r>
            <a:r>
              <a:rPr lang="ru-RU" sz="2800" dirty="0"/>
              <a:t>в департамент образования и науки Брянской </a:t>
            </a:r>
            <a:r>
              <a:rPr lang="ru-RU" sz="2800" dirty="0" smtClean="0"/>
              <a:t>области документов</a:t>
            </a:r>
            <a:r>
              <a:rPr lang="ru-RU" sz="2800" dirty="0"/>
              <a:t>.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645"/>
            <a:ext cx="6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отделам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920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933056"/>
            <a:ext cx="7772400" cy="1362075"/>
          </a:xfrm>
        </p:spPr>
        <p:txBody>
          <a:bodyPr/>
          <a:lstStyle/>
          <a:p>
            <a:pPr algn="ctr"/>
            <a:r>
              <a:rPr lang="ru-RU" sz="2800" dirty="0" smtClean="0"/>
              <a:t>Департамент образования и науки Брянской области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5085" y="33609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государственных услуг в электронном виде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612" r="1986" b="-1428"/>
          <a:stretch/>
        </p:blipFill>
        <p:spPr>
          <a:xfrm>
            <a:off x="251520" y="1890142"/>
            <a:ext cx="8555682" cy="3843114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072" t="27104" r="36566" b="41391"/>
          <a:stretch/>
        </p:blipFill>
        <p:spPr>
          <a:xfrm>
            <a:off x="6167586" y="1556792"/>
            <a:ext cx="2638425" cy="1638300"/>
          </a:xfrm>
          <a:prstGeom prst="rect">
            <a:avLst/>
          </a:prstGeom>
          <a:ln>
            <a:solidFill>
              <a:srgbClr val="F5862B"/>
            </a:solidFill>
          </a:ln>
        </p:spPr>
      </p:pic>
    </p:spTree>
    <p:extLst>
      <p:ext uri="{BB962C8B-B14F-4D97-AF65-F5344CB8AC3E}">
        <p14:creationId xmlns:p14="http://schemas.microsoft.com/office/powerpoint/2010/main" val="16136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42645"/>
            <a:ext cx="658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запись по государственным услугам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42" y="1484784"/>
            <a:ext cx="6339856" cy="51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5895001" cy="50518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87624" y="242645"/>
            <a:ext cx="658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 и размещены образцы документов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681264" cy="284984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58239"/>
            <a:ext cx="5580112" cy="358312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07504" y="508518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07504" y="4480881"/>
            <a:ext cx="216024" cy="892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228184" y="2636912"/>
            <a:ext cx="269979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588224" y="3068960"/>
            <a:ext cx="2465342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77" y="4628133"/>
            <a:ext cx="3263954" cy="2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6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создании начисления для уплаты государственной пошлины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 b="6914"/>
          <a:stretch/>
        </p:blipFill>
        <p:spPr bwMode="auto">
          <a:xfrm>
            <a:off x="107504" y="1494160"/>
            <a:ext cx="7524328" cy="51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656486" cy="2926582"/>
          </a:xfrm>
          <a:prstGeom prst="rect">
            <a:avLst/>
          </a:prstGeom>
          <a:noFill/>
          <a:ln w="28575">
            <a:solidFill>
              <a:srgbClr val="F586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0742" y="1487254"/>
            <a:ext cx="84969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/>
              <a:t>Управление </a:t>
            </a:r>
            <a:r>
              <a:rPr lang="ru-RU" sz="2200" dirty="0"/>
              <a:t>Федеральной налоговой службы по Брянской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</a:rPr>
              <a:t>Управление </a:t>
            </a:r>
            <a:r>
              <a:rPr lang="ru-RU" sz="2200" dirty="0">
                <a:solidFill>
                  <a:srgbClr val="002060"/>
                </a:solidFill>
              </a:rPr>
              <a:t>Федерального казначейства по Брянской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/>
              <a:t>Управление </a:t>
            </a:r>
            <a:r>
              <a:rPr lang="ru-RU" sz="2200" dirty="0" err="1"/>
              <a:t>Роспотребнадзора</a:t>
            </a:r>
            <a:r>
              <a:rPr lang="ru-RU" sz="2200" dirty="0"/>
              <a:t> по Брянской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</a:rPr>
              <a:t>Управление </a:t>
            </a:r>
            <a:r>
              <a:rPr lang="ru-RU" sz="2200" dirty="0">
                <a:solidFill>
                  <a:srgbClr val="002060"/>
                </a:solidFill>
              </a:rPr>
              <a:t>МЧС по Брянской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/>
              <a:t>Управление </a:t>
            </a:r>
            <a:r>
              <a:rPr lang="ru-RU" sz="2200" dirty="0" err="1"/>
              <a:t>Росреестра</a:t>
            </a:r>
            <a:r>
              <a:rPr lang="ru-RU" sz="2200" dirty="0"/>
              <a:t> по Брянской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</a:rPr>
              <a:t>Государственная </a:t>
            </a:r>
            <a:r>
              <a:rPr lang="ru-RU" sz="2200" dirty="0">
                <a:solidFill>
                  <a:srgbClr val="002060"/>
                </a:solidFill>
              </a:rPr>
              <a:t>инспекция безопасности дорожного движения Управления Министерства внутренних дел Российской Федерации по Брянской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/>
              <a:t>Управление </a:t>
            </a:r>
            <a:r>
              <a:rPr lang="ru-RU" sz="2200" dirty="0"/>
              <a:t>Министерства внутренних дел Российской Федерации по Брянской области.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6671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ежведомственное взаимодействие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3261" y="52292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2018 год Департаментом в соответствующие органы исполнительной власти направлено </a:t>
            </a:r>
            <a:r>
              <a:rPr lang="ru-RU" sz="2400" b="1" dirty="0">
                <a:solidFill>
                  <a:srgbClr val="002060"/>
                </a:solidFill>
              </a:rPr>
              <a:t>3033 запроса</a:t>
            </a:r>
            <a:r>
              <a:rPr lang="ru-RU" sz="2400" b="1" dirty="0"/>
              <a:t> </a:t>
            </a:r>
            <a:r>
              <a:rPr lang="ru-RU" sz="2400" dirty="0"/>
              <a:t>в рамках системы межведомственного электронного взаимодействия.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16168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73243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услуга по государственной аккредитации образовательной деятельности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97945"/>
              </p:ext>
            </p:extLst>
          </p:nvPr>
        </p:nvGraphicFramePr>
        <p:xfrm>
          <a:off x="620096" y="1700808"/>
          <a:ext cx="7776863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1720"/>
                <a:gridCol w="1987818"/>
                <a:gridCol w="2637325"/>
              </a:tblGrid>
              <a:tr h="93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Общеобразовательные учреждения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5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Проведение государственной аккредитации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643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Переоформление свидетельств о государственной аккредитации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0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Н РФ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7495</TotalTime>
  <Words>1172</Words>
  <Application>Microsoft Office PowerPoint</Application>
  <PresentationFormat>Экран (4:3)</PresentationFormat>
  <Paragraphs>258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МОН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образования и науки Брянской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развития системы образования России</dc:title>
  <dc:creator>u</dc:creator>
  <cp:lastModifiedBy>Пользователь Windows</cp:lastModifiedBy>
  <cp:revision>421</cp:revision>
  <cp:lastPrinted>2019-02-21T07:13:44Z</cp:lastPrinted>
  <dcterms:created xsi:type="dcterms:W3CDTF">2013-07-05T11:17:18Z</dcterms:created>
  <dcterms:modified xsi:type="dcterms:W3CDTF">2019-11-05T10:16:31Z</dcterms:modified>
</cp:coreProperties>
</file>