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5" r:id="rId4"/>
    <p:sldId id="258" r:id="rId5"/>
    <p:sldId id="296" r:id="rId6"/>
    <p:sldId id="297" r:id="rId7"/>
    <p:sldId id="298" r:id="rId8"/>
    <p:sldId id="299" r:id="rId9"/>
    <p:sldId id="300" r:id="rId10"/>
    <p:sldId id="301" r:id="rId11"/>
    <p:sldId id="313" r:id="rId12"/>
    <p:sldId id="310" r:id="rId13"/>
    <p:sldId id="312" r:id="rId14"/>
    <p:sldId id="309" r:id="rId15"/>
    <p:sldId id="307" r:id="rId16"/>
    <p:sldId id="306" r:id="rId17"/>
    <p:sldId id="304" r:id="rId18"/>
    <p:sldId id="283" r:id="rId19"/>
    <p:sldId id="29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FB9D7"/>
    <a:srgbClr val="808080"/>
    <a:srgbClr val="969696"/>
    <a:srgbClr val="FF7F00"/>
    <a:srgbClr val="000000"/>
    <a:srgbClr val="333333"/>
    <a:srgbClr val="EC2C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88" d="100"/>
          <a:sy n="8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EB0BE15-DFB7-4041-97CD-3D9F6FB56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>
              <a:gd name="T0" fmla="*/ 0 w 1406"/>
              <a:gd name="T1" fmla="*/ 1678 h 1678"/>
              <a:gd name="T2" fmla="*/ 0 w 1406"/>
              <a:gd name="T3" fmla="*/ 1134 h 1678"/>
              <a:gd name="T4" fmla="*/ 1406 w 1406"/>
              <a:gd name="T5" fmla="*/ 0 h 1678"/>
              <a:gd name="T6" fmla="*/ 1406 w 1406"/>
              <a:gd name="T7" fmla="*/ 91 h 1678"/>
              <a:gd name="T8" fmla="*/ 0 w 1406"/>
              <a:gd name="T9" fmla="*/ 1678 h 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5" name="Picture 7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>
              <a:gd name="T0" fmla="*/ 0 w 1124"/>
              <a:gd name="T1" fmla="*/ 0 h 4343"/>
              <a:gd name="T2" fmla="*/ 490 w 1124"/>
              <a:gd name="T3" fmla="*/ 2 h 4343"/>
              <a:gd name="T4" fmla="*/ 1124 w 1124"/>
              <a:gd name="T5" fmla="*/ 1373 h 4343"/>
              <a:gd name="T6" fmla="*/ 1124 w 1124"/>
              <a:gd name="T7" fmla="*/ 2036 h 4343"/>
              <a:gd name="T8" fmla="*/ 889 w 1124"/>
              <a:gd name="T9" fmla="*/ 4343 h 4343"/>
              <a:gd name="T10" fmla="*/ 526 w 1124"/>
              <a:gd name="T11" fmla="*/ 4343 h 4343"/>
              <a:gd name="T12" fmla="*/ 1079 w 1124"/>
              <a:gd name="T13" fmla="*/ 2031 h 4343"/>
              <a:gd name="T14" fmla="*/ 1079 w 1124"/>
              <a:gd name="T15" fmla="*/ 1383 h 4343"/>
              <a:gd name="T16" fmla="*/ 0 w 1124"/>
              <a:gd name="T17" fmla="*/ 0 h 4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>
              <a:gd name="T0" fmla="*/ 181 w 1507"/>
              <a:gd name="T1" fmla="*/ 0 h 4334"/>
              <a:gd name="T2" fmla="*/ 1507 w 1507"/>
              <a:gd name="T3" fmla="*/ 1379 h 4334"/>
              <a:gd name="T4" fmla="*/ 1507 w 1507"/>
              <a:gd name="T5" fmla="*/ 2036 h 4334"/>
              <a:gd name="T6" fmla="*/ 727 w 1507"/>
              <a:gd name="T7" fmla="*/ 4334 h 4334"/>
              <a:gd name="T8" fmla="*/ 2 w 1507"/>
              <a:gd name="T9" fmla="*/ 4334 h 4334"/>
              <a:gd name="T10" fmla="*/ 2 w 1507"/>
              <a:gd name="T11" fmla="*/ 4162 h 4334"/>
              <a:gd name="T12" fmla="*/ 1441 w 1507"/>
              <a:gd name="T13" fmla="*/ 1936 h 4334"/>
              <a:gd name="T14" fmla="*/ 1441 w 1507"/>
              <a:gd name="T15" fmla="*/ 1447 h 4334"/>
              <a:gd name="T16" fmla="*/ 8 w 1507"/>
              <a:gd name="T17" fmla="*/ 434 h 4334"/>
              <a:gd name="T18" fmla="*/ 0 w 1507"/>
              <a:gd name="T19" fmla="*/ 6 h 4334"/>
              <a:gd name="T20" fmla="*/ 181 w 1507"/>
              <a:gd name="T21" fmla="*/ 0 h 4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>
              <a:gd name="T0" fmla="*/ 1904 w 1904"/>
              <a:gd name="T1" fmla="*/ 0 h 4354"/>
              <a:gd name="T2" fmla="*/ 1178 w 1904"/>
              <a:gd name="T3" fmla="*/ 0 h 4354"/>
              <a:gd name="T4" fmla="*/ 0 w 1904"/>
              <a:gd name="T5" fmla="*/ 1342 h 4354"/>
              <a:gd name="T6" fmla="*/ 0 w 1904"/>
              <a:gd name="T7" fmla="*/ 1950 h 4354"/>
              <a:gd name="T8" fmla="*/ 498 w 1904"/>
              <a:gd name="T9" fmla="*/ 4354 h 4354"/>
              <a:gd name="T10" fmla="*/ 1088 w 1904"/>
              <a:gd name="T11" fmla="*/ 4354 h 4354"/>
              <a:gd name="T12" fmla="*/ 44 w 1904"/>
              <a:gd name="T13" fmla="*/ 1985 h 4354"/>
              <a:gd name="T14" fmla="*/ 44 w 1904"/>
              <a:gd name="T15" fmla="*/ 1361 h 4354"/>
              <a:gd name="T16" fmla="*/ 1904 w 1904"/>
              <a:gd name="T17" fmla="*/ 0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9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>
              <a:gd name="T0" fmla="*/ 1708 w 1708"/>
              <a:gd name="T1" fmla="*/ 1 h 1189"/>
              <a:gd name="T2" fmla="*/ 1379 w 1708"/>
              <a:gd name="T3" fmla="*/ 0 h 1189"/>
              <a:gd name="T4" fmla="*/ 0 w 1708"/>
              <a:gd name="T5" fmla="*/ 1189 h 1189"/>
              <a:gd name="T6" fmla="*/ 1708 w 1708"/>
              <a:gd name="T7" fmla="*/ 1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>
              <a:gd name="T0" fmla="*/ 3665 w 3846"/>
              <a:gd name="T1" fmla="*/ 0 h 4354"/>
              <a:gd name="T2" fmla="*/ 2122 w 3846"/>
              <a:gd name="T3" fmla="*/ 0 h 4354"/>
              <a:gd name="T4" fmla="*/ 0 w 3846"/>
              <a:gd name="T5" fmla="*/ 1339 h 4354"/>
              <a:gd name="T6" fmla="*/ 0 w 3846"/>
              <a:gd name="T7" fmla="*/ 1950 h 4354"/>
              <a:gd name="T8" fmla="*/ 1215 w 3846"/>
              <a:gd name="T9" fmla="*/ 4354 h 4354"/>
              <a:gd name="T10" fmla="*/ 1941 w 3846"/>
              <a:gd name="T11" fmla="*/ 4354 h 4354"/>
              <a:gd name="T12" fmla="*/ 72 w 3846"/>
              <a:gd name="T13" fmla="*/ 1877 h 4354"/>
              <a:gd name="T14" fmla="*/ 72 w 3846"/>
              <a:gd name="T15" fmla="*/ 1361 h 4354"/>
              <a:gd name="T16" fmla="*/ 3846 w 3846"/>
              <a:gd name="T17" fmla="*/ 0 h 4354"/>
              <a:gd name="T18" fmla="*/ 2122 w 3846"/>
              <a:gd name="T19" fmla="*/ 0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1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>
              <a:gd name="T0" fmla="*/ 0 w 1415"/>
              <a:gd name="T1" fmla="*/ 0 h 3770"/>
              <a:gd name="T2" fmla="*/ 1415 w 1415"/>
              <a:gd name="T3" fmla="*/ 1197 h 3770"/>
              <a:gd name="T4" fmla="*/ 1415 w 1415"/>
              <a:gd name="T5" fmla="*/ 1862 h 3770"/>
              <a:gd name="T6" fmla="*/ 0 w 1415"/>
              <a:gd name="T7" fmla="*/ 3770 h 3770"/>
              <a:gd name="T8" fmla="*/ 0 w 1415"/>
              <a:gd name="T9" fmla="*/ 3272 h 3770"/>
              <a:gd name="T10" fmla="*/ 1376 w 1415"/>
              <a:gd name="T11" fmla="*/ 1801 h 3770"/>
              <a:gd name="T12" fmla="*/ 1376 w 1415"/>
              <a:gd name="T13" fmla="*/ 1272 h 3770"/>
              <a:gd name="T14" fmla="*/ 6 w 1415"/>
              <a:gd name="T15" fmla="*/ 962 h 3770"/>
              <a:gd name="T16" fmla="*/ 0 w 1415"/>
              <a:gd name="T17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>
              <a:gd name="T0" fmla="*/ 4115 w 4120"/>
              <a:gd name="T1" fmla="*/ 0 h 3915"/>
              <a:gd name="T2" fmla="*/ 4120 w 4120"/>
              <a:gd name="T3" fmla="*/ 500 h 3915"/>
              <a:gd name="T4" fmla="*/ 61 w 4120"/>
              <a:gd name="T5" fmla="*/ 1059 h 3915"/>
              <a:gd name="T6" fmla="*/ 61 w 4120"/>
              <a:gd name="T7" fmla="*/ 1466 h 3915"/>
              <a:gd name="T8" fmla="*/ 2419 w 4120"/>
              <a:gd name="T9" fmla="*/ 3915 h 3915"/>
              <a:gd name="T10" fmla="*/ 1830 w 4120"/>
              <a:gd name="T11" fmla="*/ 3915 h 3915"/>
              <a:gd name="T12" fmla="*/ 0 w 4120"/>
              <a:gd name="T13" fmla="*/ 1449 h 3915"/>
              <a:gd name="T14" fmla="*/ 0 w 4120"/>
              <a:gd name="T15" fmla="*/ 967 h 3915"/>
              <a:gd name="T16" fmla="*/ 4115 w 4120"/>
              <a:gd name="T17" fmla="*/ 0 h 3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3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>
              <a:gd name="T0" fmla="*/ 4131 w 4131"/>
              <a:gd name="T1" fmla="*/ 0 h 4348"/>
              <a:gd name="T2" fmla="*/ 4126 w 4131"/>
              <a:gd name="T3" fmla="*/ 494 h 4348"/>
              <a:gd name="T4" fmla="*/ 55 w 4131"/>
              <a:gd name="T5" fmla="*/ 1404 h 4348"/>
              <a:gd name="T6" fmla="*/ 55 w 4131"/>
              <a:gd name="T7" fmla="*/ 1853 h 4348"/>
              <a:gd name="T8" fmla="*/ 3156 w 4131"/>
              <a:gd name="T9" fmla="*/ 4348 h 4348"/>
              <a:gd name="T10" fmla="*/ 2067 w 4131"/>
              <a:gd name="T11" fmla="*/ 4348 h 4348"/>
              <a:gd name="T12" fmla="*/ 0 w 4131"/>
              <a:gd name="T13" fmla="*/ 1882 h 4348"/>
              <a:gd name="T14" fmla="*/ 0 w 4131"/>
              <a:gd name="T15" fmla="*/ 1355 h 4348"/>
              <a:gd name="T16" fmla="*/ 3615 w 4131"/>
              <a:gd name="T17" fmla="*/ 0 h 4348"/>
              <a:gd name="T18" fmla="*/ 4131 w 4131"/>
              <a:gd name="T19" fmla="*/ 0 h 4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>
              <a:gd name="T0" fmla="*/ 0 w 3629"/>
              <a:gd name="T1" fmla="*/ 1315 h 1315"/>
              <a:gd name="T2" fmla="*/ 2858 w 3629"/>
              <a:gd name="T3" fmla="*/ 0 h 1315"/>
              <a:gd name="T4" fmla="*/ 3629 w 3629"/>
              <a:gd name="T5" fmla="*/ 0 h 1315"/>
              <a:gd name="T6" fmla="*/ 0 w 3629"/>
              <a:gd name="T7" fmla="*/ 1315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5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>
              <a:gd name="T0" fmla="*/ 0 w 2132"/>
              <a:gd name="T1" fmla="*/ 0 h 2495"/>
              <a:gd name="T2" fmla="*/ 2132 w 2132"/>
              <a:gd name="T3" fmla="*/ 2495 h 2495"/>
              <a:gd name="T4" fmla="*/ 1814 w 2132"/>
              <a:gd name="T5" fmla="*/ 2495 h 2495"/>
              <a:gd name="T6" fmla="*/ 0 w 2132"/>
              <a:gd name="T7" fmla="*/ 0 h 2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>
              <a:gd name="T0" fmla="*/ 1425 w 1425"/>
              <a:gd name="T1" fmla="*/ 1206 h 1206"/>
              <a:gd name="T2" fmla="*/ 0 w 1425"/>
              <a:gd name="T3" fmla="*/ 0 h 1206"/>
              <a:gd name="T4" fmla="*/ 0 w 1425"/>
              <a:gd name="T5" fmla="*/ 186 h 1206"/>
              <a:gd name="T6" fmla="*/ 1425 w 1425"/>
              <a:gd name="T7" fmla="*/ 1206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>
              <a:gd name="T0" fmla="*/ 0 w 1466"/>
              <a:gd name="T1" fmla="*/ 2248 h 2370"/>
              <a:gd name="T2" fmla="*/ 1466 w 1466"/>
              <a:gd name="T3" fmla="*/ 0 h 2370"/>
              <a:gd name="T4" fmla="*/ 194 w 1466"/>
              <a:gd name="T5" fmla="*/ 2370 h 2370"/>
              <a:gd name="T6" fmla="*/ 4 w 1466"/>
              <a:gd name="T7" fmla="*/ 2364 h 2370"/>
              <a:gd name="T8" fmla="*/ 0 w 1466"/>
              <a:gd name="T9" fmla="*/ 2248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>
              <a:gd name="T0" fmla="*/ 6 w 1460"/>
              <a:gd name="T1" fmla="*/ 0 h 3317"/>
              <a:gd name="T2" fmla="*/ 6 w 1460"/>
              <a:gd name="T3" fmla="*/ 643 h 3317"/>
              <a:gd name="T4" fmla="*/ 1410 w 1460"/>
              <a:gd name="T5" fmla="*/ 564 h 3317"/>
              <a:gd name="T6" fmla="*/ 1410 w 1460"/>
              <a:gd name="T7" fmla="*/ 1049 h 3317"/>
              <a:gd name="T8" fmla="*/ 0 w 1460"/>
              <a:gd name="T9" fmla="*/ 2852 h 3317"/>
              <a:gd name="T10" fmla="*/ 0 w 1460"/>
              <a:gd name="T11" fmla="*/ 3317 h 3317"/>
              <a:gd name="T12" fmla="*/ 1460 w 1460"/>
              <a:gd name="T13" fmla="*/ 1062 h 3317"/>
              <a:gd name="T14" fmla="*/ 1460 w 1460"/>
              <a:gd name="T15" fmla="*/ 505 h 3317"/>
              <a:gd name="T16" fmla="*/ 6 w 1460"/>
              <a:gd name="T17" fmla="*/ 0 h 3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20" name="Picture 35" descr="11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pic>
        <p:nvPicPr>
          <p:cNvPr id="22" name="Picture 19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4141788" y="4041775"/>
            <a:ext cx="4159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29"/>
          <p:cNvSpPr txBox="1">
            <a:spLocks noChangeArrowheads="1"/>
          </p:cNvSpPr>
          <p:nvPr/>
        </p:nvSpPr>
        <p:spPr bwMode="gray">
          <a:xfrm>
            <a:off x="7561263" y="5476875"/>
            <a:ext cx="1196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2000">
                <a:solidFill>
                  <a:srgbClr val="FF7F00"/>
                </a:solidFill>
                <a:latin typeface="Arial Black" pitchFamily="34" charset="0"/>
                <a:cs typeface="+mn-cs"/>
              </a:rPr>
              <a:t>L/O/G/O</a:t>
            </a: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gray">
          <a:xfrm>
            <a:off x="6618288" y="5781675"/>
            <a:ext cx="2139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600">
                <a:latin typeface="Times New Roman" pitchFamily="18" charset="0"/>
                <a:cs typeface="+mn-cs"/>
              </a:rPr>
              <a:t>www.themegallery.com</a:t>
            </a:r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3787775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AB460-F929-4690-A5C9-9B4CE7091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CC3DC-2F1C-4A88-B436-48A7895CD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0F304-6AAB-45BA-B209-A9E51AD40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58B66-1E44-4FBD-B63F-85844BB6F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F558D-8B40-4BE6-884D-3C40AACED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5A18-B62D-487C-A88A-95D001FA0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276E-57DD-41B0-A9FF-9F64C5224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E459D-1C03-4D4C-ADC5-7644D0FE7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3D206-A826-4DF5-AAFF-D37244B85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AC655-6DDA-4F22-BB34-340F01ECC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F55CB-C851-44D0-A0D0-D741A4B04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92A47-33F4-40EC-8D5B-F25CEC30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>
              <a:gd name="T0" fmla="*/ 312 w 696"/>
              <a:gd name="T1" fmla="*/ 0 h 4314"/>
              <a:gd name="T2" fmla="*/ 528 w 696"/>
              <a:gd name="T3" fmla="*/ 444 h 4314"/>
              <a:gd name="T4" fmla="*/ 696 w 696"/>
              <a:gd name="T5" fmla="*/ 960 h 4314"/>
              <a:gd name="T6" fmla="*/ 426 w 696"/>
              <a:gd name="T7" fmla="*/ 4314 h 4314"/>
              <a:gd name="T8" fmla="*/ 108 w 696"/>
              <a:gd name="T9" fmla="*/ 4314 h 4314"/>
              <a:gd name="T10" fmla="*/ 648 w 696"/>
              <a:gd name="T11" fmla="*/ 960 h 4314"/>
              <a:gd name="T12" fmla="*/ 456 w 696"/>
              <a:gd name="T13" fmla="*/ 432 h 4314"/>
              <a:gd name="T14" fmla="*/ 0 w 696"/>
              <a:gd name="T15" fmla="*/ 0 h 4314"/>
              <a:gd name="T16" fmla="*/ 312 w 696"/>
              <a:gd name="T17" fmla="*/ 0 h 4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>
              <a:gd name="T0" fmla="*/ 0 w 4752"/>
              <a:gd name="T1" fmla="*/ 0 h 4320"/>
              <a:gd name="T2" fmla="*/ 1536 w 4752"/>
              <a:gd name="T3" fmla="*/ 0 h 4320"/>
              <a:gd name="T4" fmla="*/ 4590 w 4752"/>
              <a:gd name="T5" fmla="*/ 450 h 4320"/>
              <a:gd name="T6" fmla="*/ 4752 w 4752"/>
              <a:gd name="T7" fmla="*/ 972 h 4320"/>
              <a:gd name="T8" fmla="*/ 3600 w 4752"/>
              <a:gd name="T9" fmla="*/ 4320 h 4320"/>
              <a:gd name="T10" fmla="*/ 3312 w 4752"/>
              <a:gd name="T11" fmla="*/ 4320 h 4320"/>
              <a:gd name="T12" fmla="*/ 4712 w 4752"/>
              <a:gd name="T13" fmla="*/ 994 h 4320"/>
              <a:gd name="T14" fmla="*/ 4518 w 4752"/>
              <a:gd name="T15" fmla="*/ 524 h 4320"/>
              <a:gd name="T16" fmla="*/ 0 w 4752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>
              <a:gd name="T0" fmla="*/ 384 w 1884"/>
              <a:gd name="T1" fmla="*/ 3276 h 3276"/>
              <a:gd name="T2" fmla="*/ 1884 w 1884"/>
              <a:gd name="T3" fmla="*/ 0 h 3276"/>
              <a:gd name="T4" fmla="*/ 0 w 1884"/>
              <a:gd name="T5" fmla="*/ 3276 h 3276"/>
              <a:gd name="T6" fmla="*/ 384 w 1884"/>
              <a:gd name="T7" fmla="*/ 3276 h 3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>
              <a:gd name="T0" fmla="*/ 0 w 3258"/>
              <a:gd name="T1" fmla="*/ 0 h 4320"/>
              <a:gd name="T2" fmla="*/ 3082 w 3258"/>
              <a:gd name="T3" fmla="*/ 475 h 4320"/>
              <a:gd name="T4" fmla="*/ 3210 w 3258"/>
              <a:gd name="T5" fmla="*/ 936 h 4320"/>
              <a:gd name="T6" fmla="*/ 1728 w 3258"/>
              <a:gd name="T7" fmla="*/ 4320 h 4320"/>
              <a:gd name="T8" fmla="*/ 1872 w 3258"/>
              <a:gd name="T9" fmla="*/ 4320 h 4320"/>
              <a:gd name="T10" fmla="*/ 3258 w 3258"/>
              <a:gd name="T11" fmla="*/ 912 h 4320"/>
              <a:gd name="T12" fmla="*/ 3120 w 3258"/>
              <a:gd name="T13" fmla="*/ 432 h 4320"/>
              <a:gd name="T14" fmla="*/ 1296 w 3258"/>
              <a:gd name="T15" fmla="*/ 0 h 4320"/>
              <a:gd name="T16" fmla="*/ 0 w 3258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>
              <a:gd name="T0" fmla="*/ 48 w 480"/>
              <a:gd name="T1" fmla="*/ 0 h 720"/>
              <a:gd name="T2" fmla="*/ 0 w 480"/>
              <a:gd name="T3" fmla="*/ 96 h 720"/>
              <a:gd name="T4" fmla="*/ 354 w 480"/>
              <a:gd name="T5" fmla="*/ 690 h 720"/>
              <a:gd name="T6" fmla="*/ 480 w 480"/>
              <a:gd name="T7" fmla="*/ 720 h 720"/>
              <a:gd name="T8" fmla="*/ 480 w 480"/>
              <a:gd name="T9" fmla="*/ 576 h 720"/>
              <a:gd name="T10" fmla="*/ 48 w 480"/>
              <a:gd name="T11" fmla="*/ 96 h 720"/>
              <a:gd name="T12" fmla="*/ 89 w 480"/>
              <a:gd name="T13" fmla="*/ 0 h 720"/>
              <a:gd name="T14" fmla="*/ 48 w 480"/>
              <a:gd name="T1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>
              <a:gd name="T0" fmla="*/ 336 w 336"/>
              <a:gd name="T1" fmla="*/ 336 h 336"/>
              <a:gd name="T2" fmla="*/ 0 w 336"/>
              <a:gd name="T3" fmla="*/ 0 h 336"/>
              <a:gd name="T4" fmla="*/ 336 w 336"/>
              <a:gd name="T5" fmla="*/ 240 h 336"/>
              <a:gd name="T6" fmla="*/ 336 w 33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1032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2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>
                <a:gd name="T0" fmla="*/ 0 w 2058"/>
                <a:gd name="T1" fmla="*/ 0 h 4320"/>
                <a:gd name="T2" fmla="*/ 1056 w 2058"/>
                <a:gd name="T3" fmla="*/ 0 h 4320"/>
                <a:gd name="T4" fmla="*/ 1854 w 2058"/>
                <a:gd name="T5" fmla="*/ 402 h 4320"/>
                <a:gd name="T6" fmla="*/ 2058 w 2058"/>
                <a:gd name="T7" fmla="*/ 972 h 4320"/>
                <a:gd name="T8" fmla="*/ 1296 w 2058"/>
                <a:gd name="T9" fmla="*/ 4320 h 4320"/>
                <a:gd name="T10" fmla="*/ 720 w 2058"/>
                <a:gd name="T11" fmla="*/ 4320 h 4320"/>
                <a:gd name="T12" fmla="*/ 1920 w 2058"/>
                <a:gd name="T13" fmla="*/ 912 h 4320"/>
                <a:gd name="T14" fmla="*/ 1776 w 2058"/>
                <a:gd name="T15" fmla="*/ 432 h 4320"/>
                <a:gd name="T16" fmla="*/ 0 w 2058"/>
                <a:gd name="T17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>
                <a:gd name="T0" fmla="*/ 0 w 1152"/>
                <a:gd name="T1" fmla="*/ 3264 h 3264"/>
                <a:gd name="T2" fmla="*/ 1152 w 1152"/>
                <a:gd name="T3" fmla="*/ 0 h 3264"/>
                <a:gd name="T4" fmla="*/ 96 w 1152"/>
                <a:gd name="T5" fmla="*/ 3264 h 3264"/>
                <a:gd name="T6" fmla="*/ 0 w 1152"/>
                <a:gd name="T7" fmla="*/ 3264 h 3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4" name="Picture 19" descr="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7F2571C-3F34-4B5B-8C1B-EE95FE565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396038" y="5226050"/>
            <a:ext cx="2376487" cy="86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16463" y="3357563"/>
            <a:ext cx="3959225" cy="2159000"/>
          </a:xfrm>
        </p:spPr>
        <p:txBody>
          <a:bodyPr/>
          <a:lstStyle/>
          <a:p>
            <a:pPr algn="l" eaLnBrk="1" hangingPunct="1"/>
            <a:r>
              <a:rPr lang="ru-RU" sz="2800" smtClean="0"/>
              <a:t>Результаты опроса граждан – получателей социальных услуг в учреждениях образования </a:t>
            </a:r>
            <a:endParaRPr lang="en-US" sz="280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059113" y="2260600"/>
            <a:ext cx="5689600" cy="881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dist">
              <a:spcBef>
                <a:spcPct val="20000"/>
              </a:spcBef>
              <a:defRPr/>
            </a:pPr>
            <a:r>
              <a:rPr lang="ru-RU" sz="1600" b="1" dirty="0">
                <a:solidFill>
                  <a:srgbClr val="777777"/>
                </a:solidFill>
                <a:latin typeface="+mn-lt"/>
                <a:cs typeface="+mn-cs"/>
              </a:rPr>
              <a:t>Департамент образования и науки Брянской области</a:t>
            </a:r>
          </a:p>
          <a:p>
            <a:pPr algn="dist">
              <a:spcBef>
                <a:spcPct val="20000"/>
              </a:spcBef>
              <a:defRPr/>
            </a:pPr>
            <a:r>
              <a:rPr lang="ru-RU" sz="1600" b="1" dirty="0">
                <a:solidFill>
                  <a:srgbClr val="777777"/>
                </a:solidFill>
                <a:latin typeface="+mn-lt"/>
                <a:cs typeface="+mn-cs"/>
              </a:rPr>
              <a:t>Общественный совет по проведению независимой оценки качества образовательной деятельности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92950" y="5721350"/>
            <a:ext cx="143827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777777"/>
                </a:solidFill>
                <a:latin typeface="+mn-lt"/>
                <a:cs typeface="+mn-cs"/>
              </a:rPr>
              <a:t>Брянск-2014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974725" y="198438"/>
            <a:ext cx="7126288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ДОШКОЛЬНЫЕ ОБРАЗОВАТЕЛЬНЫЕ УЧРЕЖДЕНИЯ (</a:t>
            </a:r>
            <a:r>
              <a:rPr lang="en-US" sz="2800" smtClean="0"/>
              <a:t>max </a:t>
            </a:r>
            <a:r>
              <a:rPr lang="ru-RU" sz="2800" smtClean="0"/>
              <a:t>120</a:t>
            </a:r>
            <a:r>
              <a:rPr lang="en-US" sz="2800" smtClean="0"/>
              <a:t>)</a:t>
            </a:r>
            <a:r>
              <a:rPr lang="ru-RU" sz="2800" smtClean="0"/>
              <a:t> </a:t>
            </a:r>
          </a:p>
        </p:txBody>
      </p:sp>
      <p:grpSp>
        <p:nvGrpSpPr>
          <p:cNvPr id="24578" name="Group 129"/>
          <p:cNvGrpSpPr>
            <a:grpSpLocks/>
          </p:cNvGrpSpPr>
          <p:nvPr/>
        </p:nvGrpSpPr>
        <p:grpSpPr bwMode="auto">
          <a:xfrm>
            <a:off x="838200" y="5734050"/>
            <a:ext cx="7354888" cy="519113"/>
            <a:chOff x="399" y="2820"/>
            <a:chExt cx="4929" cy="348"/>
          </a:xfrm>
        </p:grpSpPr>
        <p:sp>
          <p:nvSpPr>
            <p:cNvPr id="11" name="AutoShape 130"/>
            <p:cNvSpPr>
              <a:spLocks noChangeArrowheads="1"/>
            </p:cNvSpPr>
            <p:nvPr/>
          </p:nvSpPr>
          <p:spPr bwMode="gray">
            <a:xfrm>
              <a:off x="399" y="2905"/>
              <a:ext cx="218" cy="175"/>
            </a:xfrm>
            <a:prstGeom prst="roundRect">
              <a:avLst>
                <a:gd name="adj" fmla="val 29069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" name="AutoShape 131"/>
            <p:cNvSpPr>
              <a:spLocks noChangeArrowheads="1"/>
            </p:cNvSpPr>
            <p:nvPr/>
          </p:nvSpPr>
          <p:spPr bwMode="gray">
            <a:xfrm>
              <a:off x="480" y="2820"/>
              <a:ext cx="4848" cy="348"/>
            </a:xfrm>
            <a:prstGeom prst="rightArrow">
              <a:avLst>
                <a:gd name="adj1" fmla="val 50000"/>
                <a:gd name="adj2" fmla="val 63206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4579" name="Line 135"/>
          <p:cNvSpPr>
            <a:spLocks noChangeShapeType="1"/>
          </p:cNvSpPr>
          <p:nvPr/>
        </p:nvSpPr>
        <p:spPr bwMode="black">
          <a:xfrm flipV="1">
            <a:off x="1101725" y="3143250"/>
            <a:ext cx="0" cy="17907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Line 136"/>
          <p:cNvSpPr>
            <a:spLocks noChangeShapeType="1"/>
          </p:cNvSpPr>
          <p:nvPr/>
        </p:nvSpPr>
        <p:spPr bwMode="black">
          <a:xfrm flipV="1">
            <a:off x="3316288" y="2827338"/>
            <a:ext cx="0" cy="21066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137"/>
          <p:cNvSpPr>
            <a:spLocks noChangeShapeType="1"/>
          </p:cNvSpPr>
          <p:nvPr/>
        </p:nvSpPr>
        <p:spPr bwMode="black">
          <a:xfrm flipV="1">
            <a:off x="5516563" y="2981325"/>
            <a:ext cx="0" cy="253523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Line 138"/>
          <p:cNvSpPr>
            <a:spLocks noChangeShapeType="1"/>
          </p:cNvSpPr>
          <p:nvPr/>
        </p:nvSpPr>
        <p:spPr bwMode="black">
          <a:xfrm flipV="1">
            <a:off x="7737475" y="2852738"/>
            <a:ext cx="0" cy="2894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139"/>
          <p:cNvSpPr>
            <a:spLocks noChangeArrowheads="1"/>
          </p:cNvSpPr>
          <p:nvPr/>
        </p:nvSpPr>
        <p:spPr bwMode="gray">
          <a:xfrm>
            <a:off x="1101725" y="5376863"/>
            <a:ext cx="2208213" cy="428625"/>
          </a:xfrm>
          <a:prstGeom prst="bevel">
            <a:avLst>
              <a:gd name="adj" fmla="val 590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" name="AutoShape 140"/>
          <p:cNvSpPr>
            <a:spLocks noChangeArrowheads="1"/>
          </p:cNvSpPr>
          <p:nvPr/>
        </p:nvSpPr>
        <p:spPr bwMode="gray">
          <a:xfrm>
            <a:off x="3317875" y="4875213"/>
            <a:ext cx="2206625" cy="930275"/>
          </a:xfrm>
          <a:prstGeom prst="bevel">
            <a:avLst>
              <a:gd name="adj" fmla="val 304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" name="AutoShape 141"/>
          <p:cNvSpPr>
            <a:spLocks noChangeArrowheads="1"/>
          </p:cNvSpPr>
          <p:nvPr/>
        </p:nvSpPr>
        <p:spPr bwMode="gray">
          <a:xfrm>
            <a:off x="5524500" y="4302125"/>
            <a:ext cx="2208213" cy="1503363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4586" name="Rectangle 143"/>
          <p:cNvSpPr>
            <a:spLocks noChangeArrowheads="1"/>
          </p:cNvSpPr>
          <p:nvPr/>
        </p:nvSpPr>
        <p:spPr bwMode="black">
          <a:xfrm>
            <a:off x="3343275" y="1341438"/>
            <a:ext cx="21494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"Детский сад №3 п.Навля комбинированного вида"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4587" name="Rectangle 144"/>
          <p:cNvSpPr>
            <a:spLocks noChangeArrowheads="1"/>
          </p:cNvSpPr>
          <p:nvPr/>
        </p:nvSpPr>
        <p:spPr bwMode="black">
          <a:xfrm>
            <a:off x="5549900" y="2994025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</a:t>
            </a:r>
            <a:r>
              <a:rPr lang="ru-RU" sz="1400"/>
              <a:t>БДОУ</a:t>
            </a:r>
            <a:r>
              <a:rPr lang="ru-RU" sz="1400">
                <a:latin typeface="Calibri" pitchFamily="34" charset="0"/>
              </a:rPr>
              <a:t> детский сад  №22 «Солнышко»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6" name="Text Box 145"/>
          <p:cNvSpPr txBox="1">
            <a:spLocks noChangeArrowheads="1"/>
          </p:cNvSpPr>
          <p:nvPr/>
        </p:nvSpPr>
        <p:spPr bwMode="white">
          <a:xfrm>
            <a:off x="1317625" y="5337175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80-90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9" name="Text Box 150"/>
          <p:cNvSpPr txBox="1">
            <a:spLocks noChangeArrowheads="1"/>
          </p:cNvSpPr>
          <p:nvPr/>
        </p:nvSpPr>
        <p:spPr bwMode="white">
          <a:xfrm>
            <a:off x="3536950" y="5119688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90-100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Text Box 151"/>
          <p:cNvSpPr txBox="1">
            <a:spLocks noChangeArrowheads="1"/>
          </p:cNvSpPr>
          <p:nvPr/>
        </p:nvSpPr>
        <p:spPr bwMode="white">
          <a:xfrm>
            <a:off x="5726113" y="4903788"/>
            <a:ext cx="1719262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rgbClr val="FFFFFF"/>
                </a:solidFill>
                <a:latin typeface="Calibri" pitchFamily="34" charset="0"/>
              </a:rPr>
              <a:t>Бол</a:t>
            </a:r>
            <a:r>
              <a:rPr lang="ru-RU" sz="2000">
                <a:solidFill>
                  <a:srgbClr val="FFFFFF"/>
                </a:solidFill>
              </a:rPr>
              <a:t>ее</a:t>
            </a:r>
            <a:r>
              <a:rPr lang="ru-RU" sz="2000">
                <a:solidFill>
                  <a:srgbClr val="FFFFFF"/>
                </a:solidFill>
                <a:latin typeface="Calibri" pitchFamily="34" charset="0"/>
              </a:rPr>
              <a:t> 100</a:t>
            </a:r>
            <a:endParaRPr lang="en-US" sz="2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591" name="Rectangle 143"/>
          <p:cNvSpPr>
            <a:spLocks noChangeArrowheads="1"/>
          </p:cNvSpPr>
          <p:nvPr/>
        </p:nvSpPr>
        <p:spPr bwMode="black">
          <a:xfrm>
            <a:off x="3336925" y="2554288"/>
            <a:ext cx="21494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</a:t>
            </a:r>
            <a:r>
              <a:rPr lang="en-US" sz="1400">
                <a:latin typeface="Calibri" pitchFamily="34" charset="0"/>
              </a:rPr>
              <a:t> </a:t>
            </a:r>
            <a:r>
              <a:rPr lang="ru-RU" sz="1400">
                <a:latin typeface="Calibri" pitchFamily="34" charset="0"/>
              </a:rPr>
              <a:t>детский сад "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Снежинка</a:t>
            </a:r>
            <a:r>
              <a:rPr lang="ru-RU" sz="1400">
                <a:latin typeface="Calibri" pitchFamily="34" charset="0"/>
              </a:rPr>
              <a:t>"</a:t>
            </a:r>
            <a:r>
              <a:rPr lang="ru-RU" sz="1400">
                <a:latin typeface="Times New Roman" pitchFamily="18" charset="0"/>
              </a:rPr>
              <a:t> Брянского района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4592" name="Rectangle 143"/>
          <p:cNvSpPr>
            <a:spLocks noChangeArrowheads="1"/>
          </p:cNvSpPr>
          <p:nvPr/>
        </p:nvSpPr>
        <p:spPr bwMode="black">
          <a:xfrm>
            <a:off x="3359150" y="3487738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</a:t>
            </a:r>
            <a:r>
              <a:rPr lang="en-US" sz="1400">
                <a:latin typeface="Calibri" pitchFamily="34" charset="0"/>
              </a:rPr>
              <a:t> </a:t>
            </a:r>
            <a:r>
              <a:rPr lang="ru-RU" sz="1400">
                <a:latin typeface="Calibri" pitchFamily="34" charset="0"/>
              </a:rPr>
              <a:t>детский сад №4 «Сказка» г. Сельцо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4593" name="Rectangle 143"/>
          <p:cNvSpPr>
            <a:spLocks noChangeArrowheads="1"/>
          </p:cNvSpPr>
          <p:nvPr/>
        </p:nvSpPr>
        <p:spPr bwMode="black">
          <a:xfrm>
            <a:off x="3367088" y="4279900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1400">
                <a:latin typeface="Calibri" pitchFamily="34" charset="0"/>
              </a:rPr>
              <a:t>МБДОУ </a:t>
            </a:r>
            <a:r>
              <a:rPr lang="en-US" sz="1400">
                <a:latin typeface="Calibri" pitchFamily="34" charset="0"/>
              </a:rPr>
              <a:t> </a:t>
            </a:r>
            <a:r>
              <a:rPr lang="ru-RU" sz="1400">
                <a:latin typeface="Calibri" pitchFamily="34" charset="0"/>
              </a:rPr>
              <a:t>детский сад 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"Алёнушка"</a:t>
            </a:r>
            <a:endParaRPr lang="ru-RU"/>
          </a:p>
        </p:txBody>
      </p:sp>
      <p:sp>
        <p:nvSpPr>
          <p:cNvPr id="24594" name="Rectangle 143"/>
          <p:cNvSpPr>
            <a:spLocks noChangeArrowheads="1"/>
          </p:cNvSpPr>
          <p:nvPr/>
        </p:nvSpPr>
        <p:spPr bwMode="black">
          <a:xfrm>
            <a:off x="1130300" y="2420938"/>
            <a:ext cx="21494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детский сад </a:t>
            </a:r>
          </a:p>
          <a:p>
            <a:pPr algn="ctr"/>
            <a:r>
              <a:rPr lang="ru-RU" sz="1400">
                <a:latin typeface="Calibri" pitchFamily="34" charset="0"/>
              </a:rPr>
              <a:t>"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40 «Белочка» г.Брянска </a:t>
            </a:r>
            <a:r>
              <a:rPr lang="ru-RU" sz="1400">
                <a:latin typeface="Calibri" pitchFamily="34" charset="0"/>
              </a:rPr>
              <a:t>комбинированного вида"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4595" name="Rectangle 143"/>
          <p:cNvSpPr>
            <a:spLocks noChangeArrowheads="1"/>
          </p:cNvSpPr>
          <p:nvPr/>
        </p:nvSpPr>
        <p:spPr bwMode="black">
          <a:xfrm>
            <a:off x="1138238" y="3703638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детский сад «Ромашка» г. Унеча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24596" name="Rectangle 143"/>
          <p:cNvSpPr>
            <a:spLocks noChangeArrowheads="1"/>
          </p:cNvSpPr>
          <p:nvPr/>
        </p:nvSpPr>
        <p:spPr bwMode="black">
          <a:xfrm>
            <a:off x="1116013" y="4567238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Calibri" pitchFamily="34" charset="0"/>
              </a:rPr>
              <a:t>МБДОУ детский сад №55 "Пчелка"</a:t>
            </a:r>
            <a:endParaRPr lang="en-US" sz="1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903288" y="53975"/>
            <a:ext cx="7700962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Результаты сравнения полученных данных,  ДОУ </a:t>
            </a: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gray">
          <a:xfrm>
            <a:off x="6875463" y="1243013"/>
            <a:ext cx="2089150" cy="363537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ltGray">
          <a:xfrm>
            <a:off x="884238" y="1160463"/>
            <a:ext cx="7218362" cy="617537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179388" y="1052513"/>
            <a:ext cx="754062" cy="817562"/>
            <a:chOff x="2161" y="696"/>
            <a:chExt cx="1360" cy="1356"/>
          </a:xfrm>
        </p:grpSpPr>
        <p:grpSp>
          <p:nvGrpSpPr>
            <p:cNvPr id="26723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725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6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7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8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9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29" name="Rectangle 12"/>
          <p:cNvSpPr>
            <a:spLocks noChangeArrowheads="1"/>
          </p:cNvSpPr>
          <p:nvPr/>
        </p:nvSpPr>
        <p:spPr bwMode="white">
          <a:xfrm>
            <a:off x="320675" y="11652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1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1019175" y="1174750"/>
            <a:ext cx="6792913" cy="6461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Отсутствие предписаний со стороны надзорных органов в части нарушения законодательства деятельности образовательной организации (по нарушениям, возникшим в период исполнения обязанностей руководителя)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gray">
          <a:xfrm>
            <a:off x="8023225" y="1236663"/>
            <a:ext cx="65246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0" name="AutoShape 15"/>
          <p:cNvSpPr>
            <a:spLocks noChangeArrowheads="1"/>
          </p:cNvSpPr>
          <p:nvPr/>
        </p:nvSpPr>
        <p:spPr bwMode="gray">
          <a:xfrm>
            <a:off x="7524750" y="3417888"/>
            <a:ext cx="1412875" cy="249237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gray">
          <a:xfrm>
            <a:off x="933450" y="3381375"/>
            <a:ext cx="7169150" cy="31273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34" name="Group 17"/>
          <p:cNvGrpSpPr>
            <a:grpSpLocks/>
          </p:cNvGrpSpPr>
          <p:nvPr/>
        </p:nvGrpSpPr>
        <p:grpSpPr bwMode="auto">
          <a:xfrm>
            <a:off x="182563" y="3233738"/>
            <a:ext cx="736600" cy="698500"/>
            <a:chOff x="2161" y="696"/>
            <a:chExt cx="1360" cy="1356"/>
          </a:xfrm>
        </p:grpSpPr>
        <p:grpSp>
          <p:nvGrpSpPr>
            <p:cNvPr id="26716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718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19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0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1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22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4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35" name="Rectangle 25"/>
          <p:cNvSpPr>
            <a:spLocks noChangeArrowheads="1"/>
          </p:cNvSpPr>
          <p:nvPr/>
        </p:nvSpPr>
        <p:spPr bwMode="white">
          <a:xfrm>
            <a:off x="323850" y="330676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4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1019175" y="3398838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Наличие сайта, соответствующего требованиям законодательства, его актуальность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gray">
          <a:xfrm>
            <a:off x="8027988" y="3378200"/>
            <a:ext cx="838200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93,75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3" name="AutoShape 28"/>
          <p:cNvSpPr>
            <a:spLocks noChangeArrowheads="1"/>
          </p:cNvSpPr>
          <p:nvPr/>
        </p:nvSpPr>
        <p:spPr bwMode="gray">
          <a:xfrm>
            <a:off x="7451725" y="5373688"/>
            <a:ext cx="1435100" cy="3222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4" name="AutoShape 29"/>
          <p:cNvSpPr>
            <a:spLocks noChangeArrowheads="1"/>
          </p:cNvSpPr>
          <p:nvPr/>
        </p:nvSpPr>
        <p:spPr bwMode="ltGray">
          <a:xfrm>
            <a:off x="793750" y="5300663"/>
            <a:ext cx="7126288" cy="39846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4" name="Rectangle 39"/>
          <p:cNvSpPr>
            <a:spLocks noChangeArrowheads="1"/>
          </p:cNvSpPr>
          <p:nvPr/>
        </p:nvSpPr>
        <p:spPr bwMode="auto">
          <a:xfrm>
            <a:off x="900113" y="5384800"/>
            <a:ext cx="6721475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педагогических работников до 30 лет</a:t>
            </a: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gray">
          <a:xfrm>
            <a:off x="7875588" y="5394325"/>
            <a:ext cx="944562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32,5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7" name="AutoShape 2"/>
          <p:cNvSpPr>
            <a:spLocks noChangeArrowheads="1"/>
          </p:cNvSpPr>
          <p:nvPr/>
        </p:nvSpPr>
        <p:spPr bwMode="gray">
          <a:xfrm>
            <a:off x="6875463" y="2019300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8" name="AutoShape 3"/>
          <p:cNvSpPr>
            <a:spLocks noChangeArrowheads="1"/>
          </p:cNvSpPr>
          <p:nvPr/>
        </p:nvSpPr>
        <p:spPr bwMode="ltGray">
          <a:xfrm>
            <a:off x="884238" y="2005013"/>
            <a:ext cx="7218362" cy="41592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44" name="Group 4"/>
          <p:cNvGrpSpPr>
            <a:grpSpLocks/>
          </p:cNvGrpSpPr>
          <p:nvPr/>
        </p:nvGrpSpPr>
        <p:grpSpPr bwMode="auto">
          <a:xfrm>
            <a:off x="179388" y="1819275"/>
            <a:ext cx="754062" cy="817563"/>
            <a:chOff x="2161" y="696"/>
            <a:chExt cx="1360" cy="1356"/>
          </a:xfrm>
        </p:grpSpPr>
        <p:grpSp>
          <p:nvGrpSpPr>
            <p:cNvPr id="26709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711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12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13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14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15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45" name="Rectangle 12"/>
          <p:cNvSpPr>
            <a:spLocks noChangeArrowheads="1"/>
          </p:cNvSpPr>
          <p:nvPr/>
        </p:nvSpPr>
        <p:spPr bwMode="white">
          <a:xfrm>
            <a:off x="320675" y="19319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2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98" name="Rectangle 13"/>
          <p:cNvSpPr>
            <a:spLocks noChangeArrowheads="1"/>
          </p:cNvSpPr>
          <p:nvPr/>
        </p:nvSpPr>
        <p:spPr bwMode="auto">
          <a:xfrm>
            <a:off x="1019175" y="2071688"/>
            <a:ext cx="6792913" cy="2778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получателей образовательных услуг, удовлетворенных качеством</a:t>
            </a:r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gray">
          <a:xfrm>
            <a:off x="8023225" y="2003425"/>
            <a:ext cx="652463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97,5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gray">
          <a:xfrm>
            <a:off x="6875463" y="2708275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ltGray">
          <a:xfrm>
            <a:off x="884238" y="2671763"/>
            <a:ext cx="7218362" cy="4381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50" name="Group 4"/>
          <p:cNvGrpSpPr>
            <a:grpSpLocks/>
          </p:cNvGrpSpPr>
          <p:nvPr/>
        </p:nvGrpSpPr>
        <p:grpSpPr bwMode="auto">
          <a:xfrm>
            <a:off x="179388" y="2492375"/>
            <a:ext cx="754062" cy="819150"/>
            <a:chOff x="2161" y="696"/>
            <a:chExt cx="1360" cy="1356"/>
          </a:xfrm>
        </p:grpSpPr>
        <p:grpSp>
          <p:nvGrpSpPr>
            <p:cNvPr id="26702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704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5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6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7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8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4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51" name="Rectangle 12"/>
          <p:cNvSpPr>
            <a:spLocks noChangeArrowheads="1"/>
          </p:cNvSpPr>
          <p:nvPr/>
        </p:nvSpPr>
        <p:spPr bwMode="white">
          <a:xfrm>
            <a:off x="320675" y="2605088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3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11" name="Rectangle 13"/>
          <p:cNvSpPr>
            <a:spLocks noChangeArrowheads="1"/>
          </p:cNvSpPr>
          <p:nvPr/>
        </p:nvSpPr>
        <p:spPr bwMode="auto">
          <a:xfrm>
            <a:off x="1019175" y="2719388"/>
            <a:ext cx="6792913" cy="2778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Удовлетворенность населения качеством предоставляемых образовательных услуг</a:t>
            </a:r>
          </a:p>
        </p:txBody>
      </p:sp>
      <p:sp>
        <p:nvSpPr>
          <p:cNvPr id="112" name="Text Box 14"/>
          <p:cNvSpPr txBox="1">
            <a:spLocks noChangeArrowheads="1"/>
          </p:cNvSpPr>
          <p:nvPr/>
        </p:nvSpPr>
        <p:spPr bwMode="gray">
          <a:xfrm>
            <a:off x="8023225" y="2708275"/>
            <a:ext cx="769938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13" name="AutoShape 15"/>
          <p:cNvSpPr>
            <a:spLocks noChangeArrowheads="1"/>
          </p:cNvSpPr>
          <p:nvPr/>
        </p:nvSpPr>
        <p:spPr bwMode="gray">
          <a:xfrm>
            <a:off x="7521575" y="3994150"/>
            <a:ext cx="1412875" cy="2476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14" name="AutoShape 16"/>
          <p:cNvSpPr>
            <a:spLocks noChangeArrowheads="1"/>
          </p:cNvSpPr>
          <p:nvPr/>
        </p:nvSpPr>
        <p:spPr bwMode="gray">
          <a:xfrm>
            <a:off x="930275" y="3897313"/>
            <a:ext cx="7169150" cy="46831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56" name="Group 17"/>
          <p:cNvGrpSpPr>
            <a:grpSpLocks/>
          </p:cNvGrpSpPr>
          <p:nvPr/>
        </p:nvGrpSpPr>
        <p:grpSpPr bwMode="auto">
          <a:xfrm>
            <a:off x="179388" y="3917950"/>
            <a:ext cx="736600" cy="696913"/>
            <a:chOff x="2161" y="696"/>
            <a:chExt cx="1360" cy="1356"/>
          </a:xfrm>
        </p:grpSpPr>
        <p:grpSp>
          <p:nvGrpSpPr>
            <p:cNvPr id="26695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697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8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9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0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01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57" name="Rectangle 25"/>
          <p:cNvSpPr>
            <a:spLocks noChangeArrowheads="1"/>
          </p:cNvSpPr>
          <p:nvPr/>
        </p:nvSpPr>
        <p:spPr bwMode="white">
          <a:xfrm>
            <a:off x="320675" y="3990975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5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900113" y="3933825"/>
            <a:ext cx="6975475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детей, пользующихся услугами дополнительного образования</a:t>
            </a:r>
          </a:p>
        </p:txBody>
      </p:sp>
      <p:sp>
        <p:nvSpPr>
          <p:cNvPr id="125" name="Text Box 27"/>
          <p:cNvSpPr txBox="1">
            <a:spLocks noChangeArrowheads="1"/>
          </p:cNvSpPr>
          <p:nvPr/>
        </p:nvSpPr>
        <p:spPr bwMode="gray">
          <a:xfrm>
            <a:off x="7956550" y="39544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71,25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gray">
          <a:xfrm>
            <a:off x="7489825" y="4692650"/>
            <a:ext cx="1412875" cy="249238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7" name="AutoShape 16"/>
          <p:cNvSpPr>
            <a:spLocks noChangeArrowheads="1"/>
          </p:cNvSpPr>
          <p:nvPr/>
        </p:nvSpPr>
        <p:spPr bwMode="gray">
          <a:xfrm>
            <a:off x="900113" y="4568825"/>
            <a:ext cx="7167562" cy="48577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6662" name="Group 17"/>
          <p:cNvGrpSpPr>
            <a:grpSpLocks/>
          </p:cNvGrpSpPr>
          <p:nvPr/>
        </p:nvGrpSpPr>
        <p:grpSpPr bwMode="auto">
          <a:xfrm>
            <a:off x="179388" y="4518025"/>
            <a:ext cx="736600" cy="696913"/>
            <a:chOff x="2161" y="696"/>
            <a:chExt cx="1360" cy="1356"/>
          </a:xfrm>
        </p:grpSpPr>
        <p:grpSp>
          <p:nvGrpSpPr>
            <p:cNvPr id="26688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690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1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2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3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94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0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63" name="Rectangle 25"/>
          <p:cNvSpPr>
            <a:spLocks noChangeArrowheads="1"/>
          </p:cNvSpPr>
          <p:nvPr/>
        </p:nvSpPr>
        <p:spPr bwMode="white">
          <a:xfrm>
            <a:off x="320675" y="4589463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6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7" name="Rectangle 26"/>
          <p:cNvSpPr>
            <a:spLocks noChangeArrowheads="1"/>
          </p:cNvSpPr>
          <p:nvPr/>
        </p:nvSpPr>
        <p:spPr bwMode="auto">
          <a:xfrm>
            <a:off x="984250" y="4581525"/>
            <a:ext cx="6721475" cy="4619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Эффективность системы работы по формированию у воспитанников мотивации к здоровому образу жизни. Снижение заболеваемости</a:t>
            </a:r>
          </a:p>
        </p:txBody>
      </p:sp>
      <p:sp>
        <p:nvSpPr>
          <p:cNvPr id="138" name="Text Box 27"/>
          <p:cNvSpPr txBox="1">
            <a:spLocks noChangeArrowheads="1"/>
          </p:cNvSpPr>
          <p:nvPr/>
        </p:nvSpPr>
        <p:spPr bwMode="gray">
          <a:xfrm>
            <a:off x="7994650" y="46529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71,25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26666" name="Group 30"/>
          <p:cNvGrpSpPr>
            <a:grpSpLocks/>
          </p:cNvGrpSpPr>
          <p:nvPr/>
        </p:nvGrpSpPr>
        <p:grpSpPr bwMode="auto">
          <a:xfrm>
            <a:off x="179388" y="5068888"/>
            <a:ext cx="708025" cy="706437"/>
            <a:chOff x="2161" y="696"/>
            <a:chExt cx="1360" cy="1356"/>
          </a:xfrm>
        </p:grpSpPr>
        <p:grpSp>
          <p:nvGrpSpPr>
            <p:cNvPr id="26681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683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84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85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86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87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7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67" name="Rectangle 38"/>
          <p:cNvSpPr>
            <a:spLocks noChangeArrowheads="1"/>
          </p:cNvSpPr>
          <p:nvPr/>
        </p:nvSpPr>
        <p:spPr bwMode="white">
          <a:xfrm>
            <a:off x="323850" y="5141913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7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9" name="AutoShape 28"/>
          <p:cNvSpPr>
            <a:spLocks noChangeArrowheads="1"/>
          </p:cNvSpPr>
          <p:nvPr/>
        </p:nvSpPr>
        <p:spPr bwMode="gray">
          <a:xfrm>
            <a:off x="7667625" y="6111875"/>
            <a:ext cx="1225550" cy="219075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0" name="AutoShape 29"/>
          <p:cNvSpPr>
            <a:spLocks noChangeArrowheads="1"/>
          </p:cNvSpPr>
          <p:nvPr/>
        </p:nvSpPr>
        <p:spPr bwMode="ltGray">
          <a:xfrm>
            <a:off x="793750" y="5945188"/>
            <a:ext cx="7200900" cy="4508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1" name="Rectangle 39"/>
          <p:cNvSpPr>
            <a:spLocks noChangeArrowheads="1"/>
          </p:cNvSpPr>
          <p:nvPr/>
        </p:nvSpPr>
        <p:spPr bwMode="auto">
          <a:xfrm>
            <a:off x="900113" y="5949950"/>
            <a:ext cx="6721475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молодых специалистов со стажем работы в данной образовательной организации свыше трех лет</a:t>
            </a:r>
          </a:p>
        </p:txBody>
      </p:sp>
      <p:sp>
        <p:nvSpPr>
          <p:cNvPr id="142" name="Text Box 40"/>
          <p:cNvSpPr txBox="1">
            <a:spLocks noChangeArrowheads="1"/>
          </p:cNvSpPr>
          <p:nvPr/>
        </p:nvSpPr>
        <p:spPr bwMode="gray">
          <a:xfrm>
            <a:off x="7900988" y="6042025"/>
            <a:ext cx="944562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28,75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26672" name="Group 30"/>
          <p:cNvGrpSpPr>
            <a:grpSpLocks/>
          </p:cNvGrpSpPr>
          <p:nvPr/>
        </p:nvGrpSpPr>
        <p:grpSpPr bwMode="auto">
          <a:xfrm>
            <a:off x="179388" y="5732463"/>
            <a:ext cx="708025" cy="706437"/>
            <a:chOff x="2161" y="696"/>
            <a:chExt cx="1360" cy="1356"/>
          </a:xfrm>
        </p:grpSpPr>
        <p:grpSp>
          <p:nvGrpSpPr>
            <p:cNvPr id="26674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6676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77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78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79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80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5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6673" name="Rectangle 38"/>
          <p:cNvSpPr>
            <a:spLocks noChangeArrowheads="1"/>
          </p:cNvSpPr>
          <p:nvPr/>
        </p:nvSpPr>
        <p:spPr bwMode="white">
          <a:xfrm>
            <a:off x="323850" y="58054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8</a:t>
            </a:r>
            <a:endParaRPr lang="en-US" sz="3200" b="1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129"/>
          <p:cNvGrpSpPr>
            <a:grpSpLocks/>
          </p:cNvGrpSpPr>
          <p:nvPr/>
        </p:nvGrpSpPr>
        <p:grpSpPr bwMode="auto">
          <a:xfrm>
            <a:off x="838200" y="4845050"/>
            <a:ext cx="7354888" cy="519113"/>
            <a:chOff x="399" y="2820"/>
            <a:chExt cx="4929" cy="348"/>
          </a:xfrm>
        </p:grpSpPr>
        <p:sp>
          <p:nvSpPr>
            <p:cNvPr id="11" name="AutoShape 130"/>
            <p:cNvSpPr>
              <a:spLocks noChangeArrowheads="1"/>
            </p:cNvSpPr>
            <p:nvPr/>
          </p:nvSpPr>
          <p:spPr bwMode="gray">
            <a:xfrm>
              <a:off x="399" y="2905"/>
              <a:ext cx="218" cy="175"/>
            </a:xfrm>
            <a:prstGeom prst="roundRect">
              <a:avLst>
                <a:gd name="adj" fmla="val 29069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" name="AutoShape 131"/>
            <p:cNvSpPr>
              <a:spLocks noChangeArrowheads="1"/>
            </p:cNvSpPr>
            <p:nvPr/>
          </p:nvSpPr>
          <p:spPr bwMode="gray">
            <a:xfrm>
              <a:off x="480" y="2820"/>
              <a:ext cx="4848" cy="348"/>
            </a:xfrm>
            <a:prstGeom prst="rightArrow">
              <a:avLst>
                <a:gd name="adj1" fmla="val 50000"/>
                <a:gd name="adj2" fmla="val 63206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7650" name="Line 135"/>
          <p:cNvSpPr>
            <a:spLocks noChangeShapeType="1"/>
          </p:cNvSpPr>
          <p:nvPr/>
        </p:nvSpPr>
        <p:spPr bwMode="black">
          <a:xfrm flipV="1">
            <a:off x="1101725" y="3143250"/>
            <a:ext cx="0" cy="17907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1" name="Line 136"/>
          <p:cNvSpPr>
            <a:spLocks noChangeShapeType="1"/>
          </p:cNvSpPr>
          <p:nvPr/>
        </p:nvSpPr>
        <p:spPr bwMode="black">
          <a:xfrm flipV="1">
            <a:off x="3316288" y="2827338"/>
            <a:ext cx="0" cy="21066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2" name="Line 137"/>
          <p:cNvSpPr>
            <a:spLocks noChangeShapeType="1"/>
          </p:cNvSpPr>
          <p:nvPr/>
        </p:nvSpPr>
        <p:spPr bwMode="black">
          <a:xfrm flipV="1">
            <a:off x="5516563" y="2398713"/>
            <a:ext cx="0" cy="253523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Line 138"/>
          <p:cNvSpPr>
            <a:spLocks noChangeShapeType="1"/>
          </p:cNvSpPr>
          <p:nvPr/>
        </p:nvSpPr>
        <p:spPr bwMode="black">
          <a:xfrm flipV="1">
            <a:off x="7737475" y="2039938"/>
            <a:ext cx="0" cy="2894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139"/>
          <p:cNvSpPr>
            <a:spLocks noChangeArrowheads="1"/>
          </p:cNvSpPr>
          <p:nvPr/>
        </p:nvSpPr>
        <p:spPr bwMode="gray">
          <a:xfrm>
            <a:off x="1101725" y="4505325"/>
            <a:ext cx="2208213" cy="428625"/>
          </a:xfrm>
          <a:prstGeom prst="bevel">
            <a:avLst>
              <a:gd name="adj" fmla="val 590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" name="AutoShape 140"/>
          <p:cNvSpPr>
            <a:spLocks noChangeArrowheads="1"/>
          </p:cNvSpPr>
          <p:nvPr/>
        </p:nvSpPr>
        <p:spPr bwMode="gray">
          <a:xfrm>
            <a:off x="3317875" y="4003675"/>
            <a:ext cx="2206625" cy="930275"/>
          </a:xfrm>
          <a:prstGeom prst="bevel">
            <a:avLst>
              <a:gd name="adj" fmla="val 304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" name="AutoShape 141"/>
          <p:cNvSpPr>
            <a:spLocks noChangeArrowheads="1"/>
          </p:cNvSpPr>
          <p:nvPr/>
        </p:nvSpPr>
        <p:spPr bwMode="gray">
          <a:xfrm>
            <a:off x="5524500" y="3430588"/>
            <a:ext cx="2208213" cy="1503362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7657" name="Rectangle 144"/>
          <p:cNvSpPr>
            <a:spLocks noChangeArrowheads="1"/>
          </p:cNvSpPr>
          <p:nvPr/>
        </p:nvSpPr>
        <p:spPr bwMode="black">
          <a:xfrm>
            <a:off x="5510213" y="963613"/>
            <a:ext cx="21494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</a:t>
            </a:r>
            <a:r>
              <a:rPr lang="ru-RU" sz="14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СОШ 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2 им. Героя России М.А.Мясникова г. Сельцо Брянской области</a:t>
            </a:r>
          </a:p>
        </p:txBody>
      </p:sp>
      <p:sp>
        <p:nvSpPr>
          <p:cNvPr id="26" name="Text Box 145"/>
          <p:cNvSpPr txBox="1">
            <a:spLocks noChangeArrowheads="1"/>
          </p:cNvSpPr>
          <p:nvPr/>
        </p:nvSpPr>
        <p:spPr bwMode="white">
          <a:xfrm>
            <a:off x="1317625" y="4506913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90-110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7659" name="Rectangle 146"/>
          <p:cNvSpPr>
            <a:spLocks noChangeArrowheads="1"/>
          </p:cNvSpPr>
          <p:nvPr/>
        </p:nvSpPr>
        <p:spPr bwMode="white">
          <a:xfrm>
            <a:off x="1420813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27660" name="Rectangle 147"/>
          <p:cNvSpPr>
            <a:spLocks noChangeArrowheads="1"/>
          </p:cNvSpPr>
          <p:nvPr/>
        </p:nvSpPr>
        <p:spPr bwMode="white">
          <a:xfrm>
            <a:off x="4859338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29" name="Text Box 150"/>
          <p:cNvSpPr txBox="1">
            <a:spLocks noChangeArrowheads="1"/>
          </p:cNvSpPr>
          <p:nvPr/>
        </p:nvSpPr>
        <p:spPr bwMode="white">
          <a:xfrm>
            <a:off x="3536950" y="4289425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110-120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Text Box 151"/>
          <p:cNvSpPr txBox="1">
            <a:spLocks noChangeArrowheads="1"/>
          </p:cNvSpPr>
          <p:nvPr/>
        </p:nvSpPr>
        <p:spPr bwMode="white">
          <a:xfrm>
            <a:off x="5726113" y="4037013"/>
            <a:ext cx="1719262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Больше 120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7663" name="Rectangle 143"/>
          <p:cNvSpPr>
            <a:spLocks noChangeArrowheads="1"/>
          </p:cNvSpPr>
          <p:nvPr/>
        </p:nvSpPr>
        <p:spPr bwMode="black">
          <a:xfrm>
            <a:off x="3336925" y="1052513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"Фокинская </a:t>
            </a:r>
            <a:r>
              <a:rPr lang="ru-RU" sz="1400">
                <a:ea typeface="Calibri" pitchFamily="34" charset="0"/>
                <a:cs typeface="Times New Roman" pitchFamily="18" charset="0"/>
              </a:rPr>
              <a:t>СОШ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№3"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64" name="Rectangle 143"/>
          <p:cNvSpPr>
            <a:spLocks noChangeArrowheads="1"/>
          </p:cNvSpPr>
          <p:nvPr/>
        </p:nvSpPr>
        <p:spPr bwMode="black">
          <a:xfrm>
            <a:off x="1130300" y="2565400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«</a:t>
            </a:r>
            <a:r>
              <a:rPr lang="ru-RU" sz="14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СОШ №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61»  г. Брянска</a:t>
            </a:r>
          </a:p>
        </p:txBody>
      </p:sp>
      <p:sp>
        <p:nvSpPr>
          <p:cNvPr id="27665" name="Rectangle 143"/>
          <p:cNvSpPr>
            <a:spLocks noChangeArrowheads="1"/>
          </p:cNvSpPr>
          <p:nvPr/>
        </p:nvSpPr>
        <p:spPr bwMode="black">
          <a:xfrm>
            <a:off x="1138238" y="3338513"/>
            <a:ext cx="2149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"Глинищевская средняя общеобразовательная  школа" Брянского района</a:t>
            </a:r>
          </a:p>
        </p:txBody>
      </p:sp>
      <p:sp>
        <p:nvSpPr>
          <p:cNvPr id="27666" name="Rectangle 144"/>
          <p:cNvSpPr>
            <a:spLocks noChangeArrowheads="1"/>
          </p:cNvSpPr>
          <p:nvPr/>
        </p:nvSpPr>
        <p:spPr bwMode="black">
          <a:xfrm>
            <a:off x="5580063" y="2276475"/>
            <a:ext cx="21494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- </a:t>
            </a:r>
            <a:r>
              <a:rPr lang="ru-RU" sz="14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СОШ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3 им.С. Орджоникидзе г. Клинцы Брянской области</a:t>
            </a:r>
          </a:p>
        </p:txBody>
      </p:sp>
      <p:sp>
        <p:nvSpPr>
          <p:cNvPr id="27667" name="Заголовок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126288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ОБЩЕОБРАЗОВАТЕЛЬНЫЕ ШКОЛЫ (</a:t>
            </a:r>
            <a:r>
              <a:rPr lang="en-US" sz="2800" smtClean="0"/>
              <a:t>max 150) </a:t>
            </a:r>
            <a:endParaRPr lang="ru-RU" sz="2800" smtClean="0"/>
          </a:p>
        </p:txBody>
      </p:sp>
      <p:sp>
        <p:nvSpPr>
          <p:cNvPr id="27668" name="Rectangle 143"/>
          <p:cNvSpPr>
            <a:spLocks noChangeArrowheads="1"/>
          </p:cNvSpPr>
          <p:nvPr/>
        </p:nvSpPr>
        <p:spPr bwMode="black">
          <a:xfrm>
            <a:off x="3336925" y="1916113"/>
            <a:ext cx="21494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МБОУ«</a:t>
            </a:r>
            <a:r>
              <a:rPr lang="ru-RU" sz="14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СОШ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№1 г.Новозыбкова имени дважды Героя Советского Союза Д.А.Драгунского"</a:t>
            </a:r>
          </a:p>
        </p:txBody>
      </p:sp>
      <p:sp>
        <p:nvSpPr>
          <p:cNvPr id="27669" name="Rectangle 143"/>
          <p:cNvSpPr>
            <a:spLocks noChangeArrowheads="1"/>
          </p:cNvSpPr>
          <p:nvPr/>
        </p:nvSpPr>
        <p:spPr bwMode="black">
          <a:xfrm>
            <a:off x="3348038" y="3267075"/>
            <a:ext cx="21494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«</a:t>
            </a:r>
            <a:r>
              <a:rPr lang="ru-RU" sz="14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СОШ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57"  г. Брянска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903288" y="53975"/>
            <a:ext cx="7700962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Результаты сравнения полученных данных,  школы </a:t>
            </a: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gray">
          <a:xfrm>
            <a:off x="6875463" y="1243013"/>
            <a:ext cx="2089150" cy="363537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ltGray">
          <a:xfrm>
            <a:off x="884238" y="1160463"/>
            <a:ext cx="7218362" cy="617537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179388" y="1052513"/>
            <a:ext cx="754062" cy="817562"/>
            <a:chOff x="2161" y="696"/>
            <a:chExt cx="1360" cy="1356"/>
          </a:xfrm>
        </p:grpSpPr>
        <p:grpSp>
          <p:nvGrpSpPr>
            <p:cNvPr id="29795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97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8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9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800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801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01" name="Rectangle 12"/>
          <p:cNvSpPr>
            <a:spLocks noChangeArrowheads="1"/>
          </p:cNvSpPr>
          <p:nvPr/>
        </p:nvSpPr>
        <p:spPr bwMode="white">
          <a:xfrm>
            <a:off x="320675" y="11652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1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1019175" y="1174750"/>
            <a:ext cx="6792913" cy="6461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Отсутствие предписаний со стороны надзорных органов в части нарушения законодательства в деятельности образовательной организации (по нарушениям, возникшим в период исполнения обязанностей руководителя)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gray">
          <a:xfrm>
            <a:off x="8023225" y="1236663"/>
            <a:ext cx="65246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0" name="AutoShape 15"/>
          <p:cNvSpPr>
            <a:spLocks noChangeArrowheads="1"/>
          </p:cNvSpPr>
          <p:nvPr/>
        </p:nvSpPr>
        <p:spPr bwMode="gray">
          <a:xfrm>
            <a:off x="7524750" y="3417888"/>
            <a:ext cx="1412875" cy="249237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gray">
          <a:xfrm>
            <a:off x="933450" y="3381375"/>
            <a:ext cx="7169150" cy="31273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06" name="Group 17"/>
          <p:cNvGrpSpPr>
            <a:grpSpLocks/>
          </p:cNvGrpSpPr>
          <p:nvPr/>
        </p:nvGrpSpPr>
        <p:grpSpPr bwMode="auto">
          <a:xfrm>
            <a:off x="182563" y="3233738"/>
            <a:ext cx="736600" cy="698500"/>
            <a:chOff x="2161" y="696"/>
            <a:chExt cx="1360" cy="1356"/>
          </a:xfrm>
        </p:grpSpPr>
        <p:grpSp>
          <p:nvGrpSpPr>
            <p:cNvPr id="29788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90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1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2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3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94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4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07" name="Rectangle 25"/>
          <p:cNvSpPr>
            <a:spLocks noChangeArrowheads="1"/>
          </p:cNvSpPr>
          <p:nvPr/>
        </p:nvSpPr>
        <p:spPr bwMode="white">
          <a:xfrm>
            <a:off x="323850" y="330676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4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1019175" y="3398838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Удовлетворенность населения качеством предоставляемых образовательных услуг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gray">
          <a:xfrm>
            <a:off x="8027988" y="3378200"/>
            <a:ext cx="838200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95,71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3" name="AutoShape 28"/>
          <p:cNvSpPr>
            <a:spLocks noChangeArrowheads="1"/>
          </p:cNvSpPr>
          <p:nvPr/>
        </p:nvSpPr>
        <p:spPr bwMode="gray">
          <a:xfrm>
            <a:off x="7451725" y="5373688"/>
            <a:ext cx="1435100" cy="3222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4" name="AutoShape 29"/>
          <p:cNvSpPr>
            <a:spLocks noChangeArrowheads="1"/>
          </p:cNvSpPr>
          <p:nvPr/>
        </p:nvSpPr>
        <p:spPr bwMode="ltGray">
          <a:xfrm>
            <a:off x="793750" y="5300663"/>
            <a:ext cx="7126288" cy="39846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4" name="Rectangle 39"/>
          <p:cNvSpPr>
            <a:spLocks noChangeArrowheads="1"/>
          </p:cNvSpPr>
          <p:nvPr/>
        </p:nvSpPr>
        <p:spPr bwMode="auto">
          <a:xfrm>
            <a:off x="900113" y="5384800"/>
            <a:ext cx="6721475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Реализация профильного обучения, </a:t>
            </a:r>
            <a:r>
              <a:rPr lang="ru-RU" sz="1200" dirty="0" err="1">
                <a:solidFill>
                  <a:srgbClr val="FFFFFF"/>
                </a:solidFill>
                <a:cs typeface="+mn-cs"/>
              </a:rPr>
              <a:t>предпрофильной</a:t>
            </a:r>
            <a:r>
              <a:rPr lang="ru-RU" sz="1200" dirty="0">
                <a:solidFill>
                  <a:srgbClr val="FFFFFF"/>
                </a:solidFill>
                <a:cs typeface="+mn-cs"/>
              </a:rPr>
              <a:t> подготовки</a:t>
            </a: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gray">
          <a:xfrm>
            <a:off x="7875588" y="5394325"/>
            <a:ext cx="944562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30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7" name="AutoShape 2"/>
          <p:cNvSpPr>
            <a:spLocks noChangeArrowheads="1"/>
          </p:cNvSpPr>
          <p:nvPr/>
        </p:nvSpPr>
        <p:spPr bwMode="gray">
          <a:xfrm>
            <a:off x="6875463" y="2019300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8" name="AutoShape 3"/>
          <p:cNvSpPr>
            <a:spLocks noChangeArrowheads="1"/>
          </p:cNvSpPr>
          <p:nvPr/>
        </p:nvSpPr>
        <p:spPr bwMode="ltGray">
          <a:xfrm>
            <a:off x="884238" y="2005013"/>
            <a:ext cx="7218362" cy="41592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16" name="Group 4"/>
          <p:cNvGrpSpPr>
            <a:grpSpLocks/>
          </p:cNvGrpSpPr>
          <p:nvPr/>
        </p:nvGrpSpPr>
        <p:grpSpPr bwMode="auto">
          <a:xfrm>
            <a:off x="179388" y="1819275"/>
            <a:ext cx="754062" cy="817563"/>
            <a:chOff x="2161" y="696"/>
            <a:chExt cx="1360" cy="1356"/>
          </a:xfrm>
        </p:grpSpPr>
        <p:grpSp>
          <p:nvGrpSpPr>
            <p:cNvPr id="29781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83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84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85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86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87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17" name="Rectangle 12"/>
          <p:cNvSpPr>
            <a:spLocks noChangeArrowheads="1"/>
          </p:cNvSpPr>
          <p:nvPr/>
        </p:nvSpPr>
        <p:spPr bwMode="white">
          <a:xfrm>
            <a:off x="320675" y="19319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2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98" name="Rectangle 13"/>
          <p:cNvSpPr>
            <a:spLocks noChangeArrowheads="1"/>
          </p:cNvSpPr>
          <p:nvPr/>
        </p:nvSpPr>
        <p:spPr bwMode="auto">
          <a:xfrm>
            <a:off x="1019175" y="2071688"/>
            <a:ext cx="6792913" cy="2778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Реализация мероприятий по профилактике правонарушений у несовершеннолетних</a:t>
            </a:r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gray">
          <a:xfrm>
            <a:off x="8023225" y="2003425"/>
            <a:ext cx="652463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97,7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gray">
          <a:xfrm>
            <a:off x="6875463" y="2708275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ltGray">
          <a:xfrm>
            <a:off x="884238" y="2671763"/>
            <a:ext cx="7218362" cy="4381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22" name="Group 4"/>
          <p:cNvGrpSpPr>
            <a:grpSpLocks/>
          </p:cNvGrpSpPr>
          <p:nvPr/>
        </p:nvGrpSpPr>
        <p:grpSpPr bwMode="auto">
          <a:xfrm>
            <a:off x="179388" y="2492375"/>
            <a:ext cx="754062" cy="819150"/>
            <a:chOff x="2161" y="696"/>
            <a:chExt cx="1360" cy="1356"/>
          </a:xfrm>
        </p:grpSpPr>
        <p:grpSp>
          <p:nvGrpSpPr>
            <p:cNvPr id="29774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76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7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8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9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80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4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23" name="Rectangle 12"/>
          <p:cNvSpPr>
            <a:spLocks noChangeArrowheads="1"/>
          </p:cNvSpPr>
          <p:nvPr/>
        </p:nvSpPr>
        <p:spPr bwMode="white">
          <a:xfrm>
            <a:off x="320675" y="2605088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3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11" name="Rectangle 13"/>
          <p:cNvSpPr>
            <a:spLocks noChangeArrowheads="1"/>
          </p:cNvSpPr>
          <p:nvPr/>
        </p:nvSpPr>
        <p:spPr bwMode="auto">
          <a:xfrm>
            <a:off x="1019175" y="2719388"/>
            <a:ext cx="6792913" cy="2778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Отсутствие детского травматизма</a:t>
            </a:r>
          </a:p>
        </p:txBody>
      </p:sp>
      <p:sp>
        <p:nvSpPr>
          <p:cNvPr id="112" name="Text Box 14"/>
          <p:cNvSpPr txBox="1">
            <a:spLocks noChangeArrowheads="1"/>
          </p:cNvSpPr>
          <p:nvPr/>
        </p:nvSpPr>
        <p:spPr bwMode="gray">
          <a:xfrm>
            <a:off x="8023225" y="2708275"/>
            <a:ext cx="769938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95,71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13" name="AutoShape 15"/>
          <p:cNvSpPr>
            <a:spLocks noChangeArrowheads="1"/>
          </p:cNvSpPr>
          <p:nvPr/>
        </p:nvSpPr>
        <p:spPr bwMode="gray">
          <a:xfrm>
            <a:off x="7521575" y="3994150"/>
            <a:ext cx="1412875" cy="2476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14" name="AutoShape 16"/>
          <p:cNvSpPr>
            <a:spLocks noChangeArrowheads="1"/>
          </p:cNvSpPr>
          <p:nvPr/>
        </p:nvSpPr>
        <p:spPr bwMode="gray">
          <a:xfrm>
            <a:off x="930275" y="3897313"/>
            <a:ext cx="7169150" cy="46831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28" name="Group 17"/>
          <p:cNvGrpSpPr>
            <a:grpSpLocks/>
          </p:cNvGrpSpPr>
          <p:nvPr/>
        </p:nvGrpSpPr>
        <p:grpSpPr bwMode="auto">
          <a:xfrm>
            <a:off x="179388" y="3917950"/>
            <a:ext cx="736600" cy="696913"/>
            <a:chOff x="2161" y="696"/>
            <a:chExt cx="1360" cy="1356"/>
          </a:xfrm>
        </p:grpSpPr>
        <p:grpSp>
          <p:nvGrpSpPr>
            <p:cNvPr id="29767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69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0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1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2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73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29" name="Rectangle 25"/>
          <p:cNvSpPr>
            <a:spLocks noChangeArrowheads="1"/>
          </p:cNvSpPr>
          <p:nvPr/>
        </p:nvSpPr>
        <p:spPr bwMode="white">
          <a:xfrm>
            <a:off x="320675" y="3990975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5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900113" y="3933825"/>
            <a:ext cx="6975475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Реализация программ, направленных на работу с одаренными детьми</a:t>
            </a:r>
          </a:p>
        </p:txBody>
      </p:sp>
      <p:sp>
        <p:nvSpPr>
          <p:cNvPr id="125" name="Text Box 27"/>
          <p:cNvSpPr txBox="1">
            <a:spLocks noChangeArrowheads="1"/>
          </p:cNvSpPr>
          <p:nvPr/>
        </p:nvSpPr>
        <p:spPr bwMode="gray">
          <a:xfrm>
            <a:off x="7956550" y="39544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43,28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gray">
          <a:xfrm>
            <a:off x="7489825" y="4692650"/>
            <a:ext cx="1412875" cy="249238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7" name="AutoShape 16"/>
          <p:cNvSpPr>
            <a:spLocks noChangeArrowheads="1"/>
          </p:cNvSpPr>
          <p:nvPr/>
        </p:nvSpPr>
        <p:spPr bwMode="gray">
          <a:xfrm>
            <a:off x="900113" y="4568825"/>
            <a:ext cx="7167562" cy="48577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29734" name="Group 17"/>
          <p:cNvGrpSpPr>
            <a:grpSpLocks/>
          </p:cNvGrpSpPr>
          <p:nvPr/>
        </p:nvGrpSpPr>
        <p:grpSpPr bwMode="auto">
          <a:xfrm>
            <a:off x="179388" y="4518025"/>
            <a:ext cx="736600" cy="696913"/>
            <a:chOff x="2161" y="696"/>
            <a:chExt cx="1360" cy="1356"/>
          </a:xfrm>
        </p:grpSpPr>
        <p:grpSp>
          <p:nvGrpSpPr>
            <p:cNvPr id="29760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62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63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64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65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66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0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35" name="Rectangle 25"/>
          <p:cNvSpPr>
            <a:spLocks noChangeArrowheads="1"/>
          </p:cNvSpPr>
          <p:nvPr/>
        </p:nvSpPr>
        <p:spPr bwMode="white">
          <a:xfrm>
            <a:off x="320675" y="4589463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6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7" name="Rectangle 26"/>
          <p:cNvSpPr>
            <a:spLocks noChangeArrowheads="1"/>
          </p:cNvSpPr>
          <p:nvPr/>
        </p:nvSpPr>
        <p:spPr bwMode="auto">
          <a:xfrm>
            <a:off x="984250" y="4652963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педагогических работников до 30 лет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38" name="Text Box 27"/>
          <p:cNvSpPr txBox="1">
            <a:spLocks noChangeArrowheads="1"/>
          </p:cNvSpPr>
          <p:nvPr/>
        </p:nvSpPr>
        <p:spPr bwMode="gray">
          <a:xfrm>
            <a:off x="7994650" y="46529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31,42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29738" name="Group 30"/>
          <p:cNvGrpSpPr>
            <a:grpSpLocks/>
          </p:cNvGrpSpPr>
          <p:nvPr/>
        </p:nvGrpSpPr>
        <p:grpSpPr bwMode="auto">
          <a:xfrm>
            <a:off x="179388" y="5068888"/>
            <a:ext cx="708025" cy="706437"/>
            <a:chOff x="2161" y="696"/>
            <a:chExt cx="1360" cy="1356"/>
          </a:xfrm>
        </p:grpSpPr>
        <p:grpSp>
          <p:nvGrpSpPr>
            <p:cNvPr id="29753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55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6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7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8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9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7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39" name="Rectangle 38"/>
          <p:cNvSpPr>
            <a:spLocks noChangeArrowheads="1"/>
          </p:cNvSpPr>
          <p:nvPr/>
        </p:nvSpPr>
        <p:spPr bwMode="white">
          <a:xfrm>
            <a:off x="323850" y="5141913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7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9" name="AutoShape 28"/>
          <p:cNvSpPr>
            <a:spLocks noChangeArrowheads="1"/>
          </p:cNvSpPr>
          <p:nvPr/>
        </p:nvSpPr>
        <p:spPr bwMode="gray">
          <a:xfrm>
            <a:off x="7667625" y="6111875"/>
            <a:ext cx="1225550" cy="219075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0" name="AutoShape 29"/>
          <p:cNvSpPr>
            <a:spLocks noChangeArrowheads="1"/>
          </p:cNvSpPr>
          <p:nvPr/>
        </p:nvSpPr>
        <p:spPr bwMode="ltGray">
          <a:xfrm>
            <a:off x="793750" y="5945188"/>
            <a:ext cx="7200900" cy="4508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1" name="Rectangle 39"/>
          <p:cNvSpPr>
            <a:spLocks noChangeArrowheads="1"/>
          </p:cNvSpPr>
          <p:nvPr/>
        </p:nvSpPr>
        <p:spPr bwMode="auto">
          <a:xfrm>
            <a:off x="900113" y="5949950"/>
            <a:ext cx="6721475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молодых специалистов со стажем работы в данной образовательной организации свыше трех лет</a:t>
            </a:r>
          </a:p>
        </p:txBody>
      </p:sp>
      <p:sp>
        <p:nvSpPr>
          <p:cNvPr id="142" name="Text Box 40"/>
          <p:cNvSpPr txBox="1">
            <a:spLocks noChangeArrowheads="1"/>
          </p:cNvSpPr>
          <p:nvPr/>
        </p:nvSpPr>
        <p:spPr bwMode="gray">
          <a:xfrm>
            <a:off x="7900988" y="6042025"/>
            <a:ext cx="944562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30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29744" name="Group 30"/>
          <p:cNvGrpSpPr>
            <a:grpSpLocks/>
          </p:cNvGrpSpPr>
          <p:nvPr/>
        </p:nvGrpSpPr>
        <p:grpSpPr bwMode="auto">
          <a:xfrm>
            <a:off x="179388" y="5732463"/>
            <a:ext cx="708025" cy="706437"/>
            <a:chOff x="2161" y="696"/>
            <a:chExt cx="1360" cy="1356"/>
          </a:xfrm>
        </p:grpSpPr>
        <p:grpSp>
          <p:nvGrpSpPr>
            <p:cNvPr id="29746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9748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49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0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1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52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5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9745" name="Rectangle 38"/>
          <p:cNvSpPr>
            <a:spLocks noChangeArrowheads="1"/>
          </p:cNvSpPr>
          <p:nvPr/>
        </p:nvSpPr>
        <p:spPr bwMode="white">
          <a:xfrm>
            <a:off x="323850" y="58054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8</a:t>
            </a:r>
            <a:endParaRPr lang="en-US" sz="3200" b="1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129"/>
          <p:cNvGrpSpPr>
            <a:grpSpLocks/>
          </p:cNvGrpSpPr>
          <p:nvPr/>
        </p:nvGrpSpPr>
        <p:grpSpPr bwMode="auto">
          <a:xfrm>
            <a:off x="838200" y="4845050"/>
            <a:ext cx="7354888" cy="519113"/>
            <a:chOff x="399" y="2820"/>
            <a:chExt cx="4929" cy="348"/>
          </a:xfrm>
        </p:grpSpPr>
        <p:sp>
          <p:nvSpPr>
            <p:cNvPr id="11" name="AutoShape 130"/>
            <p:cNvSpPr>
              <a:spLocks noChangeArrowheads="1"/>
            </p:cNvSpPr>
            <p:nvPr/>
          </p:nvSpPr>
          <p:spPr bwMode="gray">
            <a:xfrm>
              <a:off x="399" y="2905"/>
              <a:ext cx="218" cy="175"/>
            </a:xfrm>
            <a:prstGeom prst="roundRect">
              <a:avLst>
                <a:gd name="adj" fmla="val 29069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" name="AutoShape 131"/>
            <p:cNvSpPr>
              <a:spLocks noChangeArrowheads="1"/>
            </p:cNvSpPr>
            <p:nvPr/>
          </p:nvSpPr>
          <p:spPr bwMode="gray">
            <a:xfrm>
              <a:off x="480" y="2820"/>
              <a:ext cx="4848" cy="348"/>
            </a:xfrm>
            <a:prstGeom prst="rightArrow">
              <a:avLst>
                <a:gd name="adj1" fmla="val 50000"/>
                <a:gd name="adj2" fmla="val 63206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0722" name="Line 135"/>
          <p:cNvSpPr>
            <a:spLocks noChangeShapeType="1"/>
          </p:cNvSpPr>
          <p:nvPr/>
        </p:nvSpPr>
        <p:spPr bwMode="black">
          <a:xfrm flipV="1">
            <a:off x="1101725" y="3143250"/>
            <a:ext cx="0" cy="17907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3" name="Line 136"/>
          <p:cNvSpPr>
            <a:spLocks noChangeShapeType="1"/>
          </p:cNvSpPr>
          <p:nvPr/>
        </p:nvSpPr>
        <p:spPr bwMode="black">
          <a:xfrm flipV="1">
            <a:off x="3316288" y="2827338"/>
            <a:ext cx="0" cy="21066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4" name="Line 137"/>
          <p:cNvSpPr>
            <a:spLocks noChangeShapeType="1"/>
          </p:cNvSpPr>
          <p:nvPr/>
        </p:nvSpPr>
        <p:spPr bwMode="black">
          <a:xfrm flipV="1">
            <a:off x="5516563" y="2398713"/>
            <a:ext cx="0" cy="253523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5" name="Line 138"/>
          <p:cNvSpPr>
            <a:spLocks noChangeShapeType="1"/>
          </p:cNvSpPr>
          <p:nvPr/>
        </p:nvSpPr>
        <p:spPr bwMode="black">
          <a:xfrm flipV="1">
            <a:off x="7737475" y="2039938"/>
            <a:ext cx="0" cy="2894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139"/>
          <p:cNvSpPr>
            <a:spLocks noChangeArrowheads="1"/>
          </p:cNvSpPr>
          <p:nvPr/>
        </p:nvSpPr>
        <p:spPr bwMode="gray">
          <a:xfrm>
            <a:off x="1101725" y="4505325"/>
            <a:ext cx="2208213" cy="428625"/>
          </a:xfrm>
          <a:prstGeom prst="bevel">
            <a:avLst>
              <a:gd name="adj" fmla="val 590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" name="AutoShape 140"/>
          <p:cNvSpPr>
            <a:spLocks noChangeArrowheads="1"/>
          </p:cNvSpPr>
          <p:nvPr/>
        </p:nvSpPr>
        <p:spPr bwMode="gray">
          <a:xfrm>
            <a:off x="3317875" y="4003675"/>
            <a:ext cx="2206625" cy="930275"/>
          </a:xfrm>
          <a:prstGeom prst="bevel">
            <a:avLst>
              <a:gd name="adj" fmla="val 304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" name="AutoShape 141"/>
          <p:cNvSpPr>
            <a:spLocks noChangeArrowheads="1"/>
          </p:cNvSpPr>
          <p:nvPr/>
        </p:nvSpPr>
        <p:spPr bwMode="gray">
          <a:xfrm>
            <a:off x="5524500" y="3430588"/>
            <a:ext cx="2208213" cy="1503362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0729" name="Rectangle 144"/>
          <p:cNvSpPr>
            <a:spLocks noChangeArrowheads="1"/>
          </p:cNvSpPr>
          <p:nvPr/>
        </p:nvSpPr>
        <p:spPr bwMode="black">
          <a:xfrm>
            <a:off x="5549900" y="1268413"/>
            <a:ext cx="21494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 «Гимназия №7 имени героя России С.В.Василева»  г. Брянска</a:t>
            </a:r>
          </a:p>
        </p:txBody>
      </p:sp>
      <p:sp>
        <p:nvSpPr>
          <p:cNvPr id="26" name="Text Box 145"/>
          <p:cNvSpPr txBox="1">
            <a:spLocks noChangeArrowheads="1"/>
          </p:cNvSpPr>
          <p:nvPr/>
        </p:nvSpPr>
        <p:spPr bwMode="white">
          <a:xfrm>
            <a:off x="1317625" y="4506913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100-200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31" name="Rectangle 146"/>
          <p:cNvSpPr>
            <a:spLocks noChangeArrowheads="1"/>
          </p:cNvSpPr>
          <p:nvPr/>
        </p:nvSpPr>
        <p:spPr bwMode="white">
          <a:xfrm>
            <a:off x="1420813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30732" name="Rectangle 147"/>
          <p:cNvSpPr>
            <a:spLocks noChangeArrowheads="1"/>
          </p:cNvSpPr>
          <p:nvPr/>
        </p:nvSpPr>
        <p:spPr bwMode="white">
          <a:xfrm>
            <a:off x="4859338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29" name="Text Box 150"/>
          <p:cNvSpPr txBox="1">
            <a:spLocks noChangeArrowheads="1"/>
          </p:cNvSpPr>
          <p:nvPr/>
        </p:nvSpPr>
        <p:spPr bwMode="white">
          <a:xfrm>
            <a:off x="3536950" y="4289425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200-210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Text Box 151"/>
          <p:cNvSpPr txBox="1">
            <a:spLocks noChangeArrowheads="1"/>
          </p:cNvSpPr>
          <p:nvPr/>
        </p:nvSpPr>
        <p:spPr bwMode="white">
          <a:xfrm>
            <a:off x="5726113" y="4037013"/>
            <a:ext cx="1719262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Больше 210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35" name="Rectangle 143"/>
          <p:cNvSpPr>
            <a:spLocks noChangeArrowheads="1"/>
          </p:cNvSpPr>
          <p:nvPr/>
        </p:nvSpPr>
        <p:spPr bwMode="black">
          <a:xfrm>
            <a:off x="3336925" y="2133600"/>
            <a:ext cx="21494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"Гимназия №1 Брянского района"</a:t>
            </a:r>
          </a:p>
        </p:txBody>
      </p:sp>
      <p:sp>
        <p:nvSpPr>
          <p:cNvPr id="30736" name="Rectangle 143"/>
          <p:cNvSpPr>
            <a:spLocks noChangeArrowheads="1"/>
          </p:cNvSpPr>
          <p:nvPr/>
        </p:nvSpPr>
        <p:spPr bwMode="black">
          <a:xfrm>
            <a:off x="1130300" y="2762250"/>
            <a:ext cx="21494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«Гимназия №4» г. Брянска</a:t>
            </a:r>
          </a:p>
        </p:txBody>
      </p:sp>
      <p:sp>
        <p:nvSpPr>
          <p:cNvPr id="30737" name="Rectangle 143"/>
          <p:cNvSpPr>
            <a:spLocks noChangeArrowheads="1"/>
          </p:cNvSpPr>
          <p:nvPr/>
        </p:nvSpPr>
        <p:spPr bwMode="black">
          <a:xfrm>
            <a:off x="1138238" y="3338513"/>
            <a:ext cx="21494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общеобразовательное учреждение "Гимназия г.Новозыбкова»</a:t>
            </a:r>
          </a:p>
        </p:txBody>
      </p:sp>
      <p:sp>
        <p:nvSpPr>
          <p:cNvPr id="30738" name="Rectangle 144"/>
          <p:cNvSpPr>
            <a:spLocks noChangeArrowheads="1"/>
          </p:cNvSpPr>
          <p:nvPr/>
        </p:nvSpPr>
        <p:spPr bwMode="black">
          <a:xfrm>
            <a:off x="5580063" y="2276475"/>
            <a:ext cx="21494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 гимназия № 1им. Ю.А. Гагарина г. Клинцы Брянской области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39" name="Заголовок 1"/>
          <p:cNvSpPr>
            <a:spLocks noGrp="1"/>
          </p:cNvSpPr>
          <p:nvPr>
            <p:ph type="title"/>
          </p:nvPr>
        </p:nvSpPr>
        <p:spPr>
          <a:xfrm>
            <a:off x="974725" y="198438"/>
            <a:ext cx="7126288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ГИМНАЗИИ (</a:t>
            </a:r>
            <a:r>
              <a:rPr lang="en-US" sz="2800" smtClean="0"/>
              <a:t>max 220) </a:t>
            </a:r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903288" y="53975"/>
            <a:ext cx="7700962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Результаты сравнения полученных данных, гимназии </a:t>
            </a: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gray">
          <a:xfrm>
            <a:off x="6875463" y="1243013"/>
            <a:ext cx="2089150" cy="363537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ltGray">
          <a:xfrm>
            <a:off x="884238" y="1160463"/>
            <a:ext cx="7218362" cy="617537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179388" y="1052513"/>
            <a:ext cx="754062" cy="817562"/>
            <a:chOff x="2161" y="696"/>
            <a:chExt cx="1360" cy="1356"/>
          </a:xfrm>
        </p:grpSpPr>
        <p:grpSp>
          <p:nvGrpSpPr>
            <p:cNvPr id="32867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69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70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71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72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73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773" name="Rectangle 12"/>
          <p:cNvSpPr>
            <a:spLocks noChangeArrowheads="1"/>
          </p:cNvSpPr>
          <p:nvPr/>
        </p:nvSpPr>
        <p:spPr bwMode="white">
          <a:xfrm>
            <a:off x="320675" y="1165225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1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1019175" y="1174750"/>
            <a:ext cx="6792913" cy="6461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Отсутствие предписаний со стороны надзорных органов в части нарушения </a:t>
            </a:r>
            <a:r>
              <a:rPr lang="ru-RU" sz="1200" dirty="0" err="1">
                <a:solidFill>
                  <a:srgbClr val="FFFFFF"/>
                </a:solidFill>
                <a:cs typeface="+mn-cs"/>
              </a:rPr>
              <a:t>законо-дательства</a:t>
            </a:r>
            <a:r>
              <a:rPr lang="ru-RU" sz="1200" dirty="0">
                <a:solidFill>
                  <a:srgbClr val="FFFFFF"/>
                </a:solidFill>
                <a:cs typeface="+mn-cs"/>
              </a:rPr>
              <a:t> в деятельности образовательной организации (по нарушениям, возникшим в период исполнения обязанностей руководителя)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gray">
          <a:xfrm>
            <a:off x="8023225" y="1236663"/>
            <a:ext cx="65246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0" name="AutoShape 15"/>
          <p:cNvSpPr>
            <a:spLocks noChangeArrowheads="1"/>
          </p:cNvSpPr>
          <p:nvPr/>
        </p:nvSpPr>
        <p:spPr bwMode="gray">
          <a:xfrm>
            <a:off x="7524750" y="3417888"/>
            <a:ext cx="1412875" cy="249237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gray">
          <a:xfrm>
            <a:off x="933450" y="3381375"/>
            <a:ext cx="7169150" cy="31273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778" name="Group 17"/>
          <p:cNvGrpSpPr>
            <a:grpSpLocks/>
          </p:cNvGrpSpPr>
          <p:nvPr/>
        </p:nvGrpSpPr>
        <p:grpSpPr bwMode="auto">
          <a:xfrm>
            <a:off x="182563" y="3233738"/>
            <a:ext cx="736600" cy="698500"/>
            <a:chOff x="2161" y="696"/>
            <a:chExt cx="1360" cy="1356"/>
          </a:xfrm>
        </p:grpSpPr>
        <p:grpSp>
          <p:nvGrpSpPr>
            <p:cNvPr id="32860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62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3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4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5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6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4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779" name="Rectangle 25"/>
          <p:cNvSpPr>
            <a:spLocks noChangeArrowheads="1"/>
          </p:cNvSpPr>
          <p:nvPr/>
        </p:nvSpPr>
        <p:spPr bwMode="white">
          <a:xfrm>
            <a:off x="323850" y="330676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4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1019175" y="3398838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Удовлетворенность населения качеством предоставляемых образовательных услуг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gray">
          <a:xfrm>
            <a:off x="8027988" y="3378200"/>
            <a:ext cx="838200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96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3" name="AutoShape 28"/>
          <p:cNvSpPr>
            <a:spLocks noChangeArrowheads="1"/>
          </p:cNvSpPr>
          <p:nvPr/>
        </p:nvSpPr>
        <p:spPr bwMode="gray">
          <a:xfrm>
            <a:off x="7451725" y="5373688"/>
            <a:ext cx="1435100" cy="3222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4" name="AutoShape 29"/>
          <p:cNvSpPr>
            <a:spLocks noChangeArrowheads="1"/>
          </p:cNvSpPr>
          <p:nvPr/>
        </p:nvSpPr>
        <p:spPr bwMode="ltGray">
          <a:xfrm>
            <a:off x="793750" y="5300663"/>
            <a:ext cx="7126288" cy="39846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4" name="Rectangle 39"/>
          <p:cNvSpPr>
            <a:spLocks noChangeArrowheads="1"/>
          </p:cNvSpPr>
          <p:nvPr/>
        </p:nvSpPr>
        <p:spPr bwMode="auto">
          <a:xfrm>
            <a:off x="900113" y="5311775"/>
            <a:ext cx="6721475" cy="2778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Результаты итоговой аттестации</a:t>
            </a: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gray">
          <a:xfrm>
            <a:off x="7875588" y="5394325"/>
            <a:ext cx="944562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60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7" name="AutoShape 2"/>
          <p:cNvSpPr>
            <a:spLocks noChangeArrowheads="1"/>
          </p:cNvSpPr>
          <p:nvPr/>
        </p:nvSpPr>
        <p:spPr bwMode="gray">
          <a:xfrm>
            <a:off x="6875463" y="2019300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8" name="AutoShape 3"/>
          <p:cNvSpPr>
            <a:spLocks noChangeArrowheads="1"/>
          </p:cNvSpPr>
          <p:nvPr/>
        </p:nvSpPr>
        <p:spPr bwMode="ltGray">
          <a:xfrm>
            <a:off x="884238" y="1989138"/>
            <a:ext cx="7218362" cy="41592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788" name="Group 4"/>
          <p:cNvGrpSpPr>
            <a:grpSpLocks/>
          </p:cNvGrpSpPr>
          <p:nvPr/>
        </p:nvGrpSpPr>
        <p:grpSpPr bwMode="auto">
          <a:xfrm>
            <a:off x="179388" y="1819275"/>
            <a:ext cx="754062" cy="817563"/>
            <a:chOff x="2161" y="696"/>
            <a:chExt cx="1360" cy="1356"/>
          </a:xfrm>
        </p:grpSpPr>
        <p:grpSp>
          <p:nvGrpSpPr>
            <p:cNvPr id="32853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55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6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7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8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9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789" name="Rectangle 12"/>
          <p:cNvSpPr>
            <a:spLocks noChangeArrowheads="1"/>
          </p:cNvSpPr>
          <p:nvPr/>
        </p:nvSpPr>
        <p:spPr bwMode="white">
          <a:xfrm>
            <a:off x="320675" y="19319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2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98" name="Rectangle 13"/>
          <p:cNvSpPr>
            <a:spLocks noChangeArrowheads="1"/>
          </p:cNvSpPr>
          <p:nvPr/>
        </p:nvSpPr>
        <p:spPr bwMode="auto">
          <a:xfrm>
            <a:off x="1019175" y="2000250"/>
            <a:ext cx="6792913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Отсутствие детского травматизма</a:t>
            </a:r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gray">
          <a:xfrm>
            <a:off x="8023225" y="2003425"/>
            <a:ext cx="652463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gray">
          <a:xfrm>
            <a:off x="6875463" y="2708275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ltGray">
          <a:xfrm>
            <a:off x="884238" y="2671763"/>
            <a:ext cx="7218362" cy="4381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794" name="Group 4"/>
          <p:cNvGrpSpPr>
            <a:grpSpLocks/>
          </p:cNvGrpSpPr>
          <p:nvPr/>
        </p:nvGrpSpPr>
        <p:grpSpPr bwMode="auto">
          <a:xfrm>
            <a:off x="179388" y="2492375"/>
            <a:ext cx="754062" cy="819150"/>
            <a:chOff x="2161" y="696"/>
            <a:chExt cx="1360" cy="1356"/>
          </a:xfrm>
        </p:grpSpPr>
        <p:grpSp>
          <p:nvGrpSpPr>
            <p:cNvPr id="32846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48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49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0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1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52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4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795" name="Rectangle 12"/>
          <p:cNvSpPr>
            <a:spLocks noChangeArrowheads="1"/>
          </p:cNvSpPr>
          <p:nvPr/>
        </p:nvSpPr>
        <p:spPr bwMode="white">
          <a:xfrm>
            <a:off x="320675" y="2605088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3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11" name="Rectangle 13"/>
          <p:cNvSpPr>
            <a:spLocks noChangeArrowheads="1"/>
          </p:cNvSpPr>
          <p:nvPr/>
        </p:nvSpPr>
        <p:spPr bwMode="auto">
          <a:xfrm>
            <a:off x="1019175" y="2719388"/>
            <a:ext cx="6792913" cy="2778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Реализация мероприятий по профилактике правонарушений у несовершеннолетних</a:t>
            </a:r>
          </a:p>
        </p:txBody>
      </p:sp>
      <p:sp>
        <p:nvSpPr>
          <p:cNvPr id="112" name="Text Box 14"/>
          <p:cNvSpPr txBox="1">
            <a:spLocks noChangeArrowheads="1"/>
          </p:cNvSpPr>
          <p:nvPr/>
        </p:nvSpPr>
        <p:spPr bwMode="gray">
          <a:xfrm>
            <a:off x="8023225" y="2708275"/>
            <a:ext cx="652463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98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13" name="AutoShape 15"/>
          <p:cNvSpPr>
            <a:spLocks noChangeArrowheads="1"/>
          </p:cNvSpPr>
          <p:nvPr/>
        </p:nvSpPr>
        <p:spPr bwMode="gray">
          <a:xfrm>
            <a:off x="7521575" y="3994150"/>
            <a:ext cx="1412875" cy="2476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14" name="AutoShape 16"/>
          <p:cNvSpPr>
            <a:spLocks noChangeArrowheads="1"/>
          </p:cNvSpPr>
          <p:nvPr/>
        </p:nvSpPr>
        <p:spPr bwMode="gray">
          <a:xfrm>
            <a:off x="930275" y="3897313"/>
            <a:ext cx="7169150" cy="46831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800" name="Group 17"/>
          <p:cNvGrpSpPr>
            <a:grpSpLocks/>
          </p:cNvGrpSpPr>
          <p:nvPr/>
        </p:nvGrpSpPr>
        <p:grpSpPr bwMode="auto">
          <a:xfrm>
            <a:off x="179388" y="3917950"/>
            <a:ext cx="736600" cy="696913"/>
            <a:chOff x="2161" y="696"/>
            <a:chExt cx="1360" cy="1356"/>
          </a:xfrm>
        </p:grpSpPr>
        <p:grpSp>
          <p:nvGrpSpPr>
            <p:cNvPr id="32839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41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42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43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44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45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801" name="Rectangle 25"/>
          <p:cNvSpPr>
            <a:spLocks noChangeArrowheads="1"/>
          </p:cNvSpPr>
          <p:nvPr/>
        </p:nvSpPr>
        <p:spPr bwMode="white">
          <a:xfrm>
            <a:off x="320675" y="3990975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5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900113" y="3933825"/>
            <a:ext cx="6975475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молодых специалистов со стажем работы в данной образовательной организации свыше трех лет</a:t>
            </a:r>
          </a:p>
        </p:txBody>
      </p:sp>
      <p:sp>
        <p:nvSpPr>
          <p:cNvPr id="125" name="Text Box 27"/>
          <p:cNvSpPr txBox="1">
            <a:spLocks noChangeArrowheads="1"/>
          </p:cNvSpPr>
          <p:nvPr/>
        </p:nvSpPr>
        <p:spPr bwMode="gray">
          <a:xfrm>
            <a:off x="7956550" y="39544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76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gray">
          <a:xfrm>
            <a:off x="7489825" y="4692650"/>
            <a:ext cx="1412875" cy="249238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7" name="AutoShape 16"/>
          <p:cNvSpPr>
            <a:spLocks noChangeArrowheads="1"/>
          </p:cNvSpPr>
          <p:nvPr/>
        </p:nvSpPr>
        <p:spPr bwMode="gray">
          <a:xfrm>
            <a:off x="900113" y="4568825"/>
            <a:ext cx="7167562" cy="48577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2806" name="Group 17"/>
          <p:cNvGrpSpPr>
            <a:grpSpLocks/>
          </p:cNvGrpSpPr>
          <p:nvPr/>
        </p:nvGrpSpPr>
        <p:grpSpPr bwMode="auto">
          <a:xfrm>
            <a:off x="179388" y="4518025"/>
            <a:ext cx="736600" cy="696913"/>
            <a:chOff x="2161" y="696"/>
            <a:chExt cx="1360" cy="1356"/>
          </a:xfrm>
        </p:grpSpPr>
        <p:grpSp>
          <p:nvGrpSpPr>
            <p:cNvPr id="32832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34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5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6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7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8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0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807" name="Rectangle 25"/>
          <p:cNvSpPr>
            <a:spLocks noChangeArrowheads="1"/>
          </p:cNvSpPr>
          <p:nvPr/>
        </p:nvSpPr>
        <p:spPr bwMode="white">
          <a:xfrm>
            <a:off x="320675" y="4589463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6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7" name="Rectangle 26"/>
          <p:cNvSpPr>
            <a:spLocks noChangeArrowheads="1"/>
          </p:cNvSpPr>
          <p:nvPr/>
        </p:nvSpPr>
        <p:spPr bwMode="auto">
          <a:xfrm>
            <a:off x="984250" y="4581525"/>
            <a:ext cx="6721475" cy="708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Оснащенность спортивных залов, площадок необходимым игровым и спортивным оборудованием и инвентарем, отвечающим современным требованиям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38" name="Text Box 27"/>
          <p:cNvSpPr txBox="1">
            <a:spLocks noChangeArrowheads="1"/>
          </p:cNvSpPr>
          <p:nvPr/>
        </p:nvSpPr>
        <p:spPr bwMode="gray">
          <a:xfrm>
            <a:off x="7994650" y="465296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74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32810" name="Group 30"/>
          <p:cNvGrpSpPr>
            <a:grpSpLocks/>
          </p:cNvGrpSpPr>
          <p:nvPr/>
        </p:nvGrpSpPr>
        <p:grpSpPr bwMode="auto">
          <a:xfrm>
            <a:off x="179388" y="5068888"/>
            <a:ext cx="708025" cy="706437"/>
            <a:chOff x="2161" y="696"/>
            <a:chExt cx="1360" cy="1356"/>
          </a:xfrm>
        </p:grpSpPr>
        <p:grpSp>
          <p:nvGrpSpPr>
            <p:cNvPr id="32825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27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8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9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0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1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7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811" name="Rectangle 38"/>
          <p:cNvSpPr>
            <a:spLocks noChangeArrowheads="1"/>
          </p:cNvSpPr>
          <p:nvPr/>
        </p:nvSpPr>
        <p:spPr bwMode="white">
          <a:xfrm>
            <a:off x="323850" y="5141913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7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9" name="AutoShape 28"/>
          <p:cNvSpPr>
            <a:spLocks noChangeArrowheads="1"/>
          </p:cNvSpPr>
          <p:nvPr/>
        </p:nvSpPr>
        <p:spPr bwMode="gray">
          <a:xfrm>
            <a:off x="7667625" y="6111875"/>
            <a:ext cx="1225550" cy="219075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0" name="AutoShape 29"/>
          <p:cNvSpPr>
            <a:spLocks noChangeArrowheads="1"/>
          </p:cNvSpPr>
          <p:nvPr/>
        </p:nvSpPr>
        <p:spPr bwMode="ltGray">
          <a:xfrm>
            <a:off x="793750" y="5945188"/>
            <a:ext cx="7200900" cy="4508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1" name="Rectangle 39"/>
          <p:cNvSpPr>
            <a:spLocks noChangeArrowheads="1"/>
          </p:cNvSpPr>
          <p:nvPr/>
        </p:nvSpPr>
        <p:spPr bwMode="auto">
          <a:xfrm>
            <a:off x="900113" y="6032500"/>
            <a:ext cx="6721475" cy="276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Реализация профильного обучения, </a:t>
            </a:r>
            <a:r>
              <a:rPr lang="ru-RU" sz="1200" dirty="0" err="1">
                <a:solidFill>
                  <a:srgbClr val="FFFFFF"/>
                </a:solidFill>
                <a:cs typeface="+mn-cs"/>
              </a:rPr>
              <a:t>предпрофильной</a:t>
            </a:r>
            <a:r>
              <a:rPr lang="ru-RU" sz="1200" dirty="0">
                <a:solidFill>
                  <a:srgbClr val="FFFFFF"/>
                </a:solidFill>
                <a:cs typeface="+mn-cs"/>
              </a:rPr>
              <a:t> подготовки</a:t>
            </a:r>
          </a:p>
        </p:txBody>
      </p:sp>
      <p:sp>
        <p:nvSpPr>
          <p:cNvPr id="142" name="Text Box 40"/>
          <p:cNvSpPr txBox="1">
            <a:spLocks noChangeArrowheads="1"/>
          </p:cNvSpPr>
          <p:nvPr/>
        </p:nvSpPr>
        <p:spPr bwMode="gray">
          <a:xfrm>
            <a:off x="7900988" y="6042025"/>
            <a:ext cx="944562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60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32816" name="Group 30"/>
          <p:cNvGrpSpPr>
            <a:grpSpLocks/>
          </p:cNvGrpSpPr>
          <p:nvPr/>
        </p:nvGrpSpPr>
        <p:grpSpPr bwMode="auto">
          <a:xfrm>
            <a:off x="179388" y="5732463"/>
            <a:ext cx="708025" cy="706437"/>
            <a:chOff x="2161" y="696"/>
            <a:chExt cx="1360" cy="1356"/>
          </a:xfrm>
        </p:grpSpPr>
        <p:grpSp>
          <p:nvGrpSpPr>
            <p:cNvPr id="32818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2820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1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2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3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4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5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2817" name="Rectangle 38"/>
          <p:cNvSpPr>
            <a:spLocks noChangeArrowheads="1"/>
          </p:cNvSpPr>
          <p:nvPr/>
        </p:nvSpPr>
        <p:spPr bwMode="white">
          <a:xfrm>
            <a:off x="323850" y="58054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8</a:t>
            </a:r>
            <a:endParaRPr lang="en-US" sz="3200" b="1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129"/>
          <p:cNvGrpSpPr>
            <a:grpSpLocks/>
          </p:cNvGrpSpPr>
          <p:nvPr/>
        </p:nvGrpSpPr>
        <p:grpSpPr bwMode="auto">
          <a:xfrm>
            <a:off x="838200" y="4845050"/>
            <a:ext cx="7354888" cy="519113"/>
            <a:chOff x="399" y="2820"/>
            <a:chExt cx="4929" cy="348"/>
          </a:xfrm>
        </p:grpSpPr>
        <p:sp>
          <p:nvSpPr>
            <p:cNvPr id="11" name="AutoShape 130"/>
            <p:cNvSpPr>
              <a:spLocks noChangeArrowheads="1"/>
            </p:cNvSpPr>
            <p:nvPr/>
          </p:nvSpPr>
          <p:spPr bwMode="gray">
            <a:xfrm>
              <a:off x="399" y="2905"/>
              <a:ext cx="218" cy="175"/>
            </a:xfrm>
            <a:prstGeom prst="roundRect">
              <a:avLst>
                <a:gd name="adj" fmla="val 29069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2" name="AutoShape 131"/>
            <p:cNvSpPr>
              <a:spLocks noChangeArrowheads="1"/>
            </p:cNvSpPr>
            <p:nvPr/>
          </p:nvSpPr>
          <p:spPr bwMode="gray">
            <a:xfrm>
              <a:off x="480" y="2820"/>
              <a:ext cx="4848" cy="348"/>
            </a:xfrm>
            <a:prstGeom prst="rightArrow">
              <a:avLst>
                <a:gd name="adj1" fmla="val 50000"/>
                <a:gd name="adj2" fmla="val 63206"/>
              </a:avLst>
            </a:prstGeom>
            <a:solidFill>
              <a:srgbClr val="80808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3794" name="Line 135"/>
          <p:cNvSpPr>
            <a:spLocks noChangeShapeType="1"/>
          </p:cNvSpPr>
          <p:nvPr/>
        </p:nvSpPr>
        <p:spPr bwMode="black">
          <a:xfrm flipV="1">
            <a:off x="1101725" y="3143250"/>
            <a:ext cx="0" cy="17907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5" name="Line 136"/>
          <p:cNvSpPr>
            <a:spLocks noChangeShapeType="1"/>
          </p:cNvSpPr>
          <p:nvPr/>
        </p:nvSpPr>
        <p:spPr bwMode="black">
          <a:xfrm flipV="1">
            <a:off x="3316288" y="2827338"/>
            <a:ext cx="0" cy="21066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6" name="Line 137"/>
          <p:cNvSpPr>
            <a:spLocks noChangeShapeType="1"/>
          </p:cNvSpPr>
          <p:nvPr/>
        </p:nvSpPr>
        <p:spPr bwMode="black">
          <a:xfrm flipV="1">
            <a:off x="5516563" y="2398713"/>
            <a:ext cx="0" cy="253523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7" name="Line 138"/>
          <p:cNvSpPr>
            <a:spLocks noChangeShapeType="1"/>
          </p:cNvSpPr>
          <p:nvPr/>
        </p:nvSpPr>
        <p:spPr bwMode="black">
          <a:xfrm flipV="1">
            <a:off x="7737475" y="2039938"/>
            <a:ext cx="0" cy="2894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139"/>
          <p:cNvSpPr>
            <a:spLocks noChangeArrowheads="1"/>
          </p:cNvSpPr>
          <p:nvPr/>
        </p:nvSpPr>
        <p:spPr bwMode="gray">
          <a:xfrm>
            <a:off x="1101725" y="4505325"/>
            <a:ext cx="2208213" cy="428625"/>
          </a:xfrm>
          <a:prstGeom prst="bevel">
            <a:avLst>
              <a:gd name="adj" fmla="val 590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" name="AutoShape 140"/>
          <p:cNvSpPr>
            <a:spLocks noChangeArrowheads="1"/>
          </p:cNvSpPr>
          <p:nvPr/>
        </p:nvSpPr>
        <p:spPr bwMode="gray">
          <a:xfrm>
            <a:off x="3317875" y="4003675"/>
            <a:ext cx="2206625" cy="930275"/>
          </a:xfrm>
          <a:prstGeom prst="bevel">
            <a:avLst>
              <a:gd name="adj" fmla="val 304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" name="AutoShape 141"/>
          <p:cNvSpPr>
            <a:spLocks noChangeArrowheads="1"/>
          </p:cNvSpPr>
          <p:nvPr/>
        </p:nvSpPr>
        <p:spPr bwMode="gray">
          <a:xfrm>
            <a:off x="5524500" y="3430588"/>
            <a:ext cx="2208213" cy="1503362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3801" name="Rectangle 143"/>
          <p:cNvSpPr>
            <a:spLocks noChangeArrowheads="1"/>
          </p:cNvSpPr>
          <p:nvPr/>
        </p:nvSpPr>
        <p:spPr bwMode="black">
          <a:xfrm>
            <a:off x="3343275" y="1700213"/>
            <a:ext cx="21494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«Брянский техникум питания и торговли »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802" name="Rectangle 144"/>
          <p:cNvSpPr>
            <a:spLocks noChangeArrowheads="1"/>
          </p:cNvSpPr>
          <p:nvPr/>
        </p:nvSpPr>
        <p:spPr bwMode="black">
          <a:xfrm>
            <a:off x="5549900" y="1268413"/>
            <a:ext cx="2149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«Брянский техникум энерго-машиностроения и радиоэлектроники»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" name="Text Box 145"/>
          <p:cNvSpPr txBox="1">
            <a:spLocks noChangeArrowheads="1"/>
          </p:cNvSpPr>
          <p:nvPr/>
        </p:nvSpPr>
        <p:spPr bwMode="white">
          <a:xfrm>
            <a:off x="1317625" y="4506913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30-40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3804" name="Rectangle 146"/>
          <p:cNvSpPr>
            <a:spLocks noChangeArrowheads="1"/>
          </p:cNvSpPr>
          <p:nvPr/>
        </p:nvSpPr>
        <p:spPr bwMode="white">
          <a:xfrm>
            <a:off x="1420813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33805" name="Rectangle 147"/>
          <p:cNvSpPr>
            <a:spLocks noChangeArrowheads="1"/>
          </p:cNvSpPr>
          <p:nvPr/>
        </p:nvSpPr>
        <p:spPr bwMode="white">
          <a:xfrm>
            <a:off x="4859338" y="5468938"/>
            <a:ext cx="2481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" pitchFamily="34" charset="0"/>
              </a:rPr>
              <a:t>Description of the contents</a:t>
            </a:r>
          </a:p>
        </p:txBody>
      </p:sp>
      <p:sp>
        <p:nvSpPr>
          <p:cNvPr id="29" name="Text Box 150"/>
          <p:cNvSpPr txBox="1">
            <a:spLocks noChangeArrowheads="1"/>
          </p:cNvSpPr>
          <p:nvPr/>
        </p:nvSpPr>
        <p:spPr bwMode="white">
          <a:xfrm>
            <a:off x="3536950" y="4289425"/>
            <a:ext cx="17192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40-45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Text Box 151"/>
          <p:cNvSpPr txBox="1">
            <a:spLocks noChangeArrowheads="1"/>
          </p:cNvSpPr>
          <p:nvPr/>
        </p:nvSpPr>
        <p:spPr bwMode="white">
          <a:xfrm>
            <a:off x="5726113" y="4037013"/>
            <a:ext cx="1719262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solidFill>
                  <a:srgbClr val="FFFFFF"/>
                </a:solidFill>
                <a:latin typeface="Calibri" pitchFamily="34" charset="0"/>
              </a:rPr>
              <a:t>Больше 45</a:t>
            </a:r>
            <a:endParaRPr 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3808" name="Rectangle 143"/>
          <p:cNvSpPr>
            <a:spLocks noChangeArrowheads="1"/>
          </p:cNvSpPr>
          <p:nvPr/>
        </p:nvSpPr>
        <p:spPr bwMode="black">
          <a:xfrm>
            <a:off x="3336925" y="2435225"/>
            <a:ext cx="214947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«Брянский техникум профессиональных технологий и сферы услуг»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809" name="Rectangle 143"/>
          <p:cNvSpPr>
            <a:spLocks noChangeArrowheads="1"/>
          </p:cNvSpPr>
          <p:nvPr/>
        </p:nvSpPr>
        <p:spPr bwMode="black">
          <a:xfrm>
            <a:off x="1130300" y="2295525"/>
            <a:ext cx="2149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«Новозыбковский профессионально-педагогический колледж»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810" name="Rectangle 143"/>
          <p:cNvSpPr>
            <a:spLocks noChangeArrowheads="1"/>
          </p:cNvSpPr>
          <p:nvPr/>
        </p:nvSpPr>
        <p:spPr bwMode="black">
          <a:xfrm>
            <a:off x="1138238" y="3338513"/>
            <a:ext cx="2149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«Дятьковский индустриальный техникум»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811" name="Заголовок 1"/>
          <p:cNvSpPr>
            <a:spLocks noGrp="1"/>
          </p:cNvSpPr>
          <p:nvPr>
            <p:ph type="title"/>
          </p:nvPr>
        </p:nvSpPr>
        <p:spPr>
          <a:xfrm>
            <a:off x="974725" y="198438"/>
            <a:ext cx="7126288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Техникумы и колледжи (</a:t>
            </a:r>
            <a:r>
              <a:rPr lang="en-US" sz="2800" smtClean="0"/>
              <a:t>max </a:t>
            </a:r>
            <a:r>
              <a:rPr lang="ru-RU" sz="2800" smtClean="0"/>
              <a:t>60</a:t>
            </a:r>
            <a:r>
              <a:rPr lang="en-US" sz="2800" smtClean="0"/>
              <a:t>)</a:t>
            </a:r>
            <a:r>
              <a:rPr lang="ru-RU" sz="2800" smtClean="0"/>
              <a:t> </a:t>
            </a:r>
          </a:p>
        </p:txBody>
      </p:sp>
      <p:sp>
        <p:nvSpPr>
          <p:cNvPr id="33812" name="Rectangle 144"/>
          <p:cNvSpPr>
            <a:spLocks noChangeArrowheads="1"/>
          </p:cNvSpPr>
          <p:nvPr/>
        </p:nvSpPr>
        <p:spPr bwMode="black">
          <a:xfrm>
            <a:off x="5580063" y="2276475"/>
            <a:ext cx="2149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СПО «Трубчевский профессионально-педагогический колледж»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903288" y="-26988"/>
            <a:ext cx="7700962" cy="1143001"/>
          </a:xfrm>
        </p:spPr>
        <p:txBody>
          <a:bodyPr/>
          <a:lstStyle/>
          <a:p>
            <a:pPr eaLnBrk="1" hangingPunct="1"/>
            <a:r>
              <a:rPr lang="ru-RU" sz="3200" smtClean="0"/>
              <a:t>Результаты сравнения полученных данных, СПО </a:t>
            </a: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gray">
          <a:xfrm>
            <a:off x="6875463" y="1385888"/>
            <a:ext cx="2089150" cy="363537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ltGray">
          <a:xfrm>
            <a:off x="884238" y="1303338"/>
            <a:ext cx="7218362" cy="51911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179388" y="1196975"/>
            <a:ext cx="754062" cy="817563"/>
            <a:chOff x="2161" y="696"/>
            <a:chExt cx="1360" cy="1356"/>
          </a:xfrm>
        </p:grpSpPr>
        <p:grpSp>
          <p:nvGrpSpPr>
            <p:cNvPr id="35939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41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42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43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44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45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45" name="Rectangle 12"/>
          <p:cNvSpPr>
            <a:spLocks noChangeArrowheads="1"/>
          </p:cNvSpPr>
          <p:nvPr/>
        </p:nvSpPr>
        <p:spPr bwMode="white">
          <a:xfrm>
            <a:off x="320675" y="13096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1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1019175" y="1317625"/>
            <a:ext cx="6792913" cy="4619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Обеспеченность обучающихся (студентов) посадочными местами в образовательном учреждении или организациях для работы  подразделений общественного питания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gray">
          <a:xfrm>
            <a:off x="8023225" y="1381125"/>
            <a:ext cx="652463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0" name="AutoShape 15"/>
          <p:cNvSpPr>
            <a:spLocks noChangeArrowheads="1"/>
          </p:cNvSpPr>
          <p:nvPr/>
        </p:nvSpPr>
        <p:spPr bwMode="gray">
          <a:xfrm>
            <a:off x="7524750" y="3525838"/>
            <a:ext cx="1412875" cy="249237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gray">
          <a:xfrm>
            <a:off x="933450" y="3489325"/>
            <a:ext cx="7169150" cy="31273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50" name="Group 17"/>
          <p:cNvGrpSpPr>
            <a:grpSpLocks/>
          </p:cNvGrpSpPr>
          <p:nvPr/>
        </p:nvGrpSpPr>
        <p:grpSpPr bwMode="auto">
          <a:xfrm>
            <a:off x="182563" y="3341688"/>
            <a:ext cx="736600" cy="696912"/>
            <a:chOff x="2161" y="696"/>
            <a:chExt cx="1360" cy="1356"/>
          </a:xfrm>
        </p:grpSpPr>
        <p:grpSp>
          <p:nvGrpSpPr>
            <p:cNvPr id="35932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34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5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6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7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8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4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51" name="Rectangle 25"/>
          <p:cNvSpPr>
            <a:spLocks noChangeArrowheads="1"/>
          </p:cNvSpPr>
          <p:nvPr/>
        </p:nvSpPr>
        <p:spPr bwMode="white">
          <a:xfrm>
            <a:off x="323850" y="341471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4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1019175" y="3506788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Обеспеченность нуждающихся обучающихся (студентов) местами в общежитии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gray">
          <a:xfrm>
            <a:off x="8027988" y="3486150"/>
            <a:ext cx="838200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9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3,33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73" name="AutoShape 28"/>
          <p:cNvSpPr>
            <a:spLocks noChangeArrowheads="1"/>
          </p:cNvSpPr>
          <p:nvPr/>
        </p:nvSpPr>
        <p:spPr bwMode="gray">
          <a:xfrm>
            <a:off x="7451725" y="5343525"/>
            <a:ext cx="1435100" cy="3238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74" name="AutoShape 29"/>
          <p:cNvSpPr>
            <a:spLocks noChangeArrowheads="1"/>
          </p:cNvSpPr>
          <p:nvPr/>
        </p:nvSpPr>
        <p:spPr bwMode="ltGray">
          <a:xfrm>
            <a:off x="793750" y="5227638"/>
            <a:ext cx="7126288" cy="4826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4" name="Rectangle 39"/>
          <p:cNvSpPr>
            <a:spLocks noChangeArrowheads="1"/>
          </p:cNvSpPr>
          <p:nvPr/>
        </p:nvSpPr>
        <p:spPr bwMode="auto">
          <a:xfrm>
            <a:off x="900113" y="5214938"/>
            <a:ext cx="6721475" cy="4619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педагогических  работников,  имеющих высшую квалификационную категорию (без учета внешних совместителей)</a:t>
            </a: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gray">
          <a:xfrm>
            <a:off x="7875588" y="5365750"/>
            <a:ext cx="944562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56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7" name="AutoShape 2"/>
          <p:cNvSpPr>
            <a:spLocks noChangeArrowheads="1"/>
          </p:cNvSpPr>
          <p:nvPr/>
        </p:nvSpPr>
        <p:spPr bwMode="gray">
          <a:xfrm>
            <a:off x="6875463" y="2019300"/>
            <a:ext cx="2089150" cy="363538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88" name="AutoShape 3"/>
          <p:cNvSpPr>
            <a:spLocks noChangeArrowheads="1"/>
          </p:cNvSpPr>
          <p:nvPr/>
        </p:nvSpPr>
        <p:spPr bwMode="ltGray">
          <a:xfrm>
            <a:off x="884238" y="1936750"/>
            <a:ext cx="7218362" cy="519113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60" name="Group 4"/>
          <p:cNvGrpSpPr>
            <a:grpSpLocks/>
          </p:cNvGrpSpPr>
          <p:nvPr/>
        </p:nvGrpSpPr>
        <p:grpSpPr bwMode="auto">
          <a:xfrm>
            <a:off x="179388" y="1830388"/>
            <a:ext cx="754062" cy="817562"/>
            <a:chOff x="2161" y="696"/>
            <a:chExt cx="1360" cy="1356"/>
          </a:xfrm>
        </p:grpSpPr>
        <p:grpSp>
          <p:nvGrpSpPr>
            <p:cNvPr id="35925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27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8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9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0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31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1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61" name="Rectangle 12"/>
          <p:cNvSpPr>
            <a:spLocks noChangeArrowheads="1"/>
          </p:cNvSpPr>
          <p:nvPr/>
        </p:nvSpPr>
        <p:spPr bwMode="white">
          <a:xfrm>
            <a:off x="320675" y="1943100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2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98" name="Rectangle 13"/>
          <p:cNvSpPr>
            <a:spLocks noChangeArrowheads="1"/>
          </p:cNvSpPr>
          <p:nvPr/>
        </p:nvSpPr>
        <p:spPr bwMode="auto">
          <a:xfrm>
            <a:off x="1019175" y="1951038"/>
            <a:ext cx="6792913" cy="4619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Соблюдение нормативно-правовых актов, поручений департамента образования и науки Брянской области, регламентирующих деятельность учреждений СПО</a:t>
            </a:r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gray">
          <a:xfrm>
            <a:off x="8023225" y="2014538"/>
            <a:ext cx="65246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gray">
          <a:xfrm>
            <a:off x="6875463" y="2811463"/>
            <a:ext cx="2089150" cy="363537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ltGray">
          <a:xfrm>
            <a:off x="884238" y="2671763"/>
            <a:ext cx="7218362" cy="576262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66" name="Group 4"/>
          <p:cNvGrpSpPr>
            <a:grpSpLocks/>
          </p:cNvGrpSpPr>
          <p:nvPr/>
        </p:nvGrpSpPr>
        <p:grpSpPr bwMode="auto">
          <a:xfrm>
            <a:off x="179388" y="2622550"/>
            <a:ext cx="754062" cy="817563"/>
            <a:chOff x="2161" y="696"/>
            <a:chExt cx="1360" cy="1356"/>
          </a:xfrm>
        </p:grpSpPr>
        <p:grpSp>
          <p:nvGrpSpPr>
            <p:cNvPr id="35918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20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1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2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3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24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4" name="Oval 11"/>
            <p:cNvSpPr>
              <a:spLocks noChangeArrowheads="1"/>
            </p:cNvSpPr>
            <p:nvPr/>
          </p:nvSpPr>
          <p:spPr bwMode="gray">
            <a:xfrm>
              <a:off x="2321" y="846"/>
              <a:ext cx="1054" cy="105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67" name="Rectangle 12"/>
          <p:cNvSpPr>
            <a:spLocks noChangeArrowheads="1"/>
          </p:cNvSpPr>
          <p:nvPr/>
        </p:nvSpPr>
        <p:spPr bwMode="white">
          <a:xfrm>
            <a:off x="320675" y="2735263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3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11" name="Rectangle 13"/>
          <p:cNvSpPr>
            <a:spLocks noChangeArrowheads="1"/>
          </p:cNvSpPr>
          <p:nvPr/>
        </p:nvSpPr>
        <p:spPr bwMode="auto">
          <a:xfrm>
            <a:off x="1019175" y="2647950"/>
            <a:ext cx="6792913" cy="6461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Результаты выполнения учреждением СПО требований департамента образования и науки Брянской области, связанных с процедурой государственной аккредитации и (или) проведением мероприятий по контролю (надзору)</a:t>
            </a:r>
          </a:p>
        </p:txBody>
      </p:sp>
      <p:sp>
        <p:nvSpPr>
          <p:cNvPr id="112" name="Text Box 14"/>
          <p:cNvSpPr txBox="1">
            <a:spLocks noChangeArrowheads="1"/>
          </p:cNvSpPr>
          <p:nvPr/>
        </p:nvSpPr>
        <p:spPr bwMode="gray">
          <a:xfrm>
            <a:off x="8023225" y="2806700"/>
            <a:ext cx="652463" cy="338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cs typeface="+mn-cs"/>
              </a:rPr>
              <a:t>1</a:t>
            </a:r>
            <a:r>
              <a:rPr lang="ru-RU" sz="1600" b="1" dirty="0">
                <a:solidFill>
                  <a:srgbClr val="FFFFFF"/>
                </a:solidFill>
                <a:cs typeface="+mn-cs"/>
              </a:rPr>
              <a:t>00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13" name="AutoShape 15"/>
          <p:cNvSpPr>
            <a:spLocks noChangeArrowheads="1"/>
          </p:cNvSpPr>
          <p:nvPr/>
        </p:nvSpPr>
        <p:spPr bwMode="gray">
          <a:xfrm>
            <a:off x="7521575" y="4102100"/>
            <a:ext cx="1412875" cy="2476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14" name="AutoShape 16"/>
          <p:cNvSpPr>
            <a:spLocks noChangeArrowheads="1"/>
          </p:cNvSpPr>
          <p:nvPr/>
        </p:nvSpPr>
        <p:spPr bwMode="gray">
          <a:xfrm>
            <a:off x="930275" y="4005263"/>
            <a:ext cx="7169150" cy="312737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72" name="Group 17"/>
          <p:cNvGrpSpPr>
            <a:grpSpLocks/>
          </p:cNvGrpSpPr>
          <p:nvPr/>
        </p:nvGrpSpPr>
        <p:grpSpPr bwMode="auto">
          <a:xfrm>
            <a:off x="179388" y="3917950"/>
            <a:ext cx="736600" cy="696913"/>
            <a:chOff x="2161" y="696"/>
            <a:chExt cx="1360" cy="1356"/>
          </a:xfrm>
        </p:grpSpPr>
        <p:grpSp>
          <p:nvGrpSpPr>
            <p:cNvPr id="35911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13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14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15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16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17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73" name="Rectangle 25"/>
          <p:cNvSpPr>
            <a:spLocks noChangeArrowheads="1"/>
          </p:cNvSpPr>
          <p:nvPr/>
        </p:nvSpPr>
        <p:spPr bwMode="white">
          <a:xfrm>
            <a:off x="320675" y="3990975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5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24" name="Rectangle 26"/>
          <p:cNvSpPr>
            <a:spLocks noChangeArrowheads="1"/>
          </p:cNvSpPr>
          <p:nvPr/>
        </p:nvSpPr>
        <p:spPr bwMode="auto">
          <a:xfrm>
            <a:off x="900113" y="3975100"/>
            <a:ext cx="6975475" cy="4619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Наличие информации о руководителе, его заместителях, персональном составе педагогических  работников с указанием уровня образования, квалификации  и опыта работы</a:t>
            </a: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25" name="Text Box 27"/>
          <p:cNvSpPr txBox="1">
            <a:spLocks noChangeArrowheads="1"/>
          </p:cNvSpPr>
          <p:nvPr/>
        </p:nvSpPr>
        <p:spPr bwMode="gray">
          <a:xfrm>
            <a:off x="7956550" y="4062413"/>
            <a:ext cx="836613" cy="338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76,6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gray">
          <a:xfrm>
            <a:off x="7489825" y="4606925"/>
            <a:ext cx="1412875" cy="247650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7" name="AutoShape 16"/>
          <p:cNvSpPr>
            <a:spLocks noChangeArrowheads="1"/>
          </p:cNvSpPr>
          <p:nvPr/>
        </p:nvSpPr>
        <p:spPr bwMode="gray">
          <a:xfrm>
            <a:off x="900113" y="4568825"/>
            <a:ext cx="7167562" cy="485775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35878" name="Group 17"/>
          <p:cNvGrpSpPr>
            <a:grpSpLocks/>
          </p:cNvGrpSpPr>
          <p:nvPr/>
        </p:nvGrpSpPr>
        <p:grpSpPr bwMode="auto">
          <a:xfrm>
            <a:off x="179388" y="4518025"/>
            <a:ext cx="736600" cy="696913"/>
            <a:chOff x="2161" y="696"/>
            <a:chExt cx="1360" cy="1356"/>
          </a:xfrm>
        </p:grpSpPr>
        <p:grpSp>
          <p:nvGrpSpPr>
            <p:cNvPr id="35904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906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7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8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9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10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0" name="Oval 24"/>
            <p:cNvSpPr>
              <a:spLocks noChangeArrowheads="1"/>
            </p:cNvSpPr>
            <p:nvPr/>
          </p:nvSpPr>
          <p:spPr bwMode="gray">
            <a:xfrm>
              <a:off x="2322" y="844"/>
              <a:ext cx="1055" cy="105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79" name="Rectangle 25"/>
          <p:cNvSpPr>
            <a:spLocks noChangeArrowheads="1"/>
          </p:cNvSpPr>
          <p:nvPr/>
        </p:nvSpPr>
        <p:spPr bwMode="white">
          <a:xfrm>
            <a:off x="320675" y="4589463"/>
            <a:ext cx="411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6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7" name="Rectangle 26"/>
          <p:cNvSpPr>
            <a:spLocks noChangeArrowheads="1"/>
          </p:cNvSpPr>
          <p:nvPr/>
        </p:nvSpPr>
        <p:spPr bwMode="auto">
          <a:xfrm>
            <a:off x="984250" y="4633913"/>
            <a:ext cx="6721475" cy="523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Наличие информации об общежитии,  формировании платы за проживание в общежитии</a:t>
            </a:r>
          </a:p>
          <a:p>
            <a:pPr marL="342900" indent="-342900" eaLnBrk="0" hangingPunct="0">
              <a:defRPr/>
            </a:pPr>
            <a:endParaRPr lang="en-US" sz="1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38" name="Text Box 27"/>
          <p:cNvSpPr txBox="1">
            <a:spLocks noChangeArrowheads="1"/>
          </p:cNvSpPr>
          <p:nvPr/>
        </p:nvSpPr>
        <p:spPr bwMode="gray">
          <a:xfrm>
            <a:off x="7994650" y="4565650"/>
            <a:ext cx="836613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60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35882" name="Group 30"/>
          <p:cNvGrpSpPr>
            <a:grpSpLocks/>
          </p:cNvGrpSpPr>
          <p:nvPr/>
        </p:nvGrpSpPr>
        <p:grpSpPr bwMode="auto">
          <a:xfrm>
            <a:off x="179388" y="5068888"/>
            <a:ext cx="708025" cy="706437"/>
            <a:chOff x="2161" y="696"/>
            <a:chExt cx="1360" cy="1356"/>
          </a:xfrm>
        </p:grpSpPr>
        <p:grpSp>
          <p:nvGrpSpPr>
            <p:cNvPr id="35897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899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0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1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2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903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7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83" name="Rectangle 38"/>
          <p:cNvSpPr>
            <a:spLocks noChangeArrowheads="1"/>
          </p:cNvSpPr>
          <p:nvPr/>
        </p:nvSpPr>
        <p:spPr bwMode="white">
          <a:xfrm>
            <a:off x="323850" y="5141913"/>
            <a:ext cx="412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7</a:t>
            </a:r>
            <a:endParaRPr lang="en-US" sz="3200" b="1">
              <a:solidFill>
                <a:srgbClr val="F8F8F8"/>
              </a:solidFill>
            </a:endParaRPr>
          </a:p>
        </p:txBody>
      </p:sp>
      <p:sp>
        <p:nvSpPr>
          <p:cNvPr id="139" name="AutoShape 28"/>
          <p:cNvSpPr>
            <a:spLocks noChangeArrowheads="1"/>
          </p:cNvSpPr>
          <p:nvPr/>
        </p:nvSpPr>
        <p:spPr bwMode="gray">
          <a:xfrm>
            <a:off x="7667625" y="6111875"/>
            <a:ext cx="1225550" cy="219075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0" name="AutoShape 29"/>
          <p:cNvSpPr>
            <a:spLocks noChangeArrowheads="1"/>
          </p:cNvSpPr>
          <p:nvPr/>
        </p:nvSpPr>
        <p:spPr bwMode="ltGray">
          <a:xfrm>
            <a:off x="793750" y="5945188"/>
            <a:ext cx="7200900" cy="45085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/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41" name="Rectangle 39"/>
          <p:cNvSpPr>
            <a:spLocks noChangeArrowheads="1"/>
          </p:cNvSpPr>
          <p:nvPr/>
        </p:nvSpPr>
        <p:spPr bwMode="auto">
          <a:xfrm>
            <a:off x="900113" y="5949950"/>
            <a:ext cx="6721475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rgbClr val="FFFFFF"/>
                </a:solidFill>
                <a:cs typeface="+mn-cs"/>
              </a:rPr>
              <a:t>Доля педагогических работников, прошедших повышение квалификации, профессиональную переподготовку, стажировку (без учета внешних совместителей)11</a:t>
            </a:r>
          </a:p>
        </p:txBody>
      </p:sp>
      <p:sp>
        <p:nvSpPr>
          <p:cNvPr id="142" name="Text Box 40"/>
          <p:cNvSpPr txBox="1">
            <a:spLocks noChangeArrowheads="1"/>
          </p:cNvSpPr>
          <p:nvPr/>
        </p:nvSpPr>
        <p:spPr bwMode="gray">
          <a:xfrm>
            <a:off x="7900988" y="6042025"/>
            <a:ext cx="944562" cy="339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FFFFFF"/>
                </a:solidFill>
                <a:cs typeface="+mn-cs"/>
              </a:rPr>
              <a:t>16</a:t>
            </a:r>
            <a:endParaRPr lang="en-US" sz="1600" b="1" dirty="0">
              <a:solidFill>
                <a:srgbClr val="FFFFFF"/>
              </a:solidFill>
              <a:cs typeface="+mn-cs"/>
            </a:endParaRPr>
          </a:p>
        </p:txBody>
      </p:sp>
      <p:grpSp>
        <p:nvGrpSpPr>
          <p:cNvPr id="35888" name="Group 30"/>
          <p:cNvGrpSpPr>
            <a:grpSpLocks/>
          </p:cNvGrpSpPr>
          <p:nvPr/>
        </p:nvGrpSpPr>
        <p:grpSpPr bwMode="auto">
          <a:xfrm>
            <a:off x="179388" y="5732463"/>
            <a:ext cx="708025" cy="706437"/>
            <a:chOff x="2161" y="696"/>
            <a:chExt cx="1360" cy="1356"/>
          </a:xfrm>
        </p:grpSpPr>
        <p:grpSp>
          <p:nvGrpSpPr>
            <p:cNvPr id="35890" name="Group 31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5892" name="Oval 32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93" name="Oval 33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3434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94" name="Oval 34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98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95" name="Oval 35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196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96" name="Oval 36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5" name="Oval 37"/>
            <p:cNvSpPr>
              <a:spLocks noChangeArrowheads="1"/>
            </p:cNvSpPr>
            <p:nvPr/>
          </p:nvSpPr>
          <p:spPr bwMode="gray">
            <a:xfrm>
              <a:off x="2323" y="845"/>
              <a:ext cx="1052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5889" name="Rectangle 38"/>
          <p:cNvSpPr>
            <a:spLocks noChangeArrowheads="1"/>
          </p:cNvSpPr>
          <p:nvPr/>
        </p:nvSpPr>
        <p:spPr bwMode="white">
          <a:xfrm>
            <a:off x="323850" y="5805488"/>
            <a:ext cx="41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8F8F8"/>
                </a:solidFill>
              </a:rPr>
              <a:t>8</a:t>
            </a:r>
            <a:endParaRPr lang="en-US" sz="3200" b="1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Предложения</a:t>
            </a:r>
            <a:endParaRPr lang="en-US" sz="2800" smtClean="0"/>
          </a:p>
        </p:txBody>
      </p:sp>
      <p:sp>
        <p:nvSpPr>
          <p:cNvPr id="36866" name="AutoShape 29"/>
          <p:cNvSpPr>
            <a:spLocks noChangeArrowheads="1"/>
          </p:cNvSpPr>
          <p:nvPr/>
        </p:nvSpPr>
        <p:spPr bwMode="auto">
          <a:xfrm>
            <a:off x="4811713" y="1125538"/>
            <a:ext cx="4038600" cy="4673600"/>
          </a:xfrm>
          <a:prstGeom prst="roundRect">
            <a:avLst>
              <a:gd name="adj" fmla="val 5856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AutoShape 23"/>
          <p:cNvSpPr>
            <a:spLocks/>
          </p:cNvSpPr>
          <p:nvPr/>
        </p:nvSpPr>
        <p:spPr bwMode="blackWhite">
          <a:xfrm>
            <a:off x="4932363" y="1844675"/>
            <a:ext cx="3900487" cy="522288"/>
          </a:xfrm>
          <a:prstGeom prst="callout2">
            <a:avLst>
              <a:gd name="adj1" fmla="val 21884"/>
              <a:gd name="adj2" fmla="val -1954"/>
              <a:gd name="adj3" fmla="val 21884"/>
              <a:gd name="adj4" fmla="val -11843"/>
              <a:gd name="adj5" fmla="val 440833"/>
              <a:gd name="adj6" fmla="val -34546"/>
            </a:avLst>
          </a:prstGeom>
          <a:noFill/>
          <a:ln w="9525">
            <a:solidFill>
              <a:srgbClr val="000000"/>
            </a:solidFill>
            <a:miter lim="800000"/>
            <a:headEnd type="diamond" w="med" len="med"/>
            <a:tailEnd/>
          </a:ln>
        </p:spPr>
        <p:txBody>
          <a:bodyPr anchor="ctr"/>
          <a:lstStyle/>
          <a:p>
            <a:pPr eaLnBrk="0" hangingPunct="0"/>
            <a:r>
              <a:rPr lang="ru-RU" sz="1600" b="1">
                <a:solidFill>
                  <a:schemeClr val="folHlink"/>
                </a:solidFill>
              </a:rPr>
              <a:t>Своевременно информировать потребителей о формировании платы за проживание в общежитии, о персональном составе педагогических  работников с указанием уровня образования, квалификации  и опыта работы</a:t>
            </a:r>
            <a:endParaRPr lang="en-US" sz="1600" b="1">
              <a:solidFill>
                <a:schemeClr val="folHlink"/>
              </a:solidFill>
            </a:endParaRPr>
          </a:p>
        </p:txBody>
      </p:sp>
      <p:sp>
        <p:nvSpPr>
          <p:cNvPr id="36868" name="AutoShape 24"/>
          <p:cNvSpPr>
            <a:spLocks/>
          </p:cNvSpPr>
          <p:nvPr/>
        </p:nvSpPr>
        <p:spPr bwMode="blackWhite">
          <a:xfrm>
            <a:off x="4926013" y="3141663"/>
            <a:ext cx="3865562" cy="449262"/>
          </a:xfrm>
          <a:prstGeom prst="callout2">
            <a:avLst>
              <a:gd name="adj1" fmla="val 25440"/>
              <a:gd name="adj2" fmla="val -1972"/>
              <a:gd name="adj3" fmla="val 25440"/>
              <a:gd name="adj4" fmla="val -13551"/>
              <a:gd name="adj5" fmla="val 278972"/>
              <a:gd name="adj6" fmla="val -28819"/>
            </a:avLst>
          </a:prstGeom>
          <a:noFill/>
          <a:ln w="9525">
            <a:solidFill>
              <a:srgbClr val="000000"/>
            </a:solidFill>
            <a:miter lim="800000"/>
            <a:headEnd type="diamond" w="med" len="med"/>
            <a:tailEnd/>
          </a:ln>
        </p:spPr>
        <p:txBody>
          <a:bodyPr anchor="ctr"/>
          <a:lstStyle/>
          <a:p>
            <a:pPr eaLnBrk="0" hangingPunct="0"/>
            <a:r>
              <a:rPr lang="ru-RU" sz="1600" b="1">
                <a:solidFill>
                  <a:schemeClr val="hlink"/>
                </a:solidFill>
              </a:rPr>
              <a:t>Активизировать работу по повышению квалификации педагогических работников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gray">
          <a:xfrm flipH="1">
            <a:off x="2978150" y="2293938"/>
            <a:ext cx="995363" cy="835025"/>
          </a:xfrm>
          <a:prstGeom prst="curvedRightArrow">
            <a:avLst>
              <a:gd name="adj1" fmla="val 16542"/>
              <a:gd name="adj2" fmla="val 38977"/>
              <a:gd name="adj3" fmla="val 33846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gray">
          <a:xfrm>
            <a:off x="1071563" y="2330450"/>
            <a:ext cx="995362" cy="835025"/>
          </a:xfrm>
          <a:prstGeom prst="curvedRightArrow">
            <a:avLst>
              <a:gd name="adj1" fmla="val 19583"/>
              <a:gd name="adj2" fmla="val 44676"/>
              <a:gd name="adj3" fmla="val 33652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1011238" y="3336925"/>
            <a:ext cx="3003550" cy="2771775"/>
            <a:chOff x="862" y="713"/>
            <a:chExt cx="3780" cy="3490"/>
          </a:xfrm>
        </p:grpSpPr>
        <p:grpSp>
          <p:nvGrpSpPr>
            <p:cNvPr id="36876" name="Group 7"/>
            <p:cNvGrpSpPr>
              <a:grpSpLocks/>
            </p:cNvGrpSpPr>
            <p:nvPr/>
          </p:nvGrpSpPr>
          <p:grpSpPr bwMode="auto">
            <a:xfrm>
              <a:off x="1082" y="2210"/>
              <a:ext cx="3406" cy="1993"/>
              <a:chOff x="1082" y="2355"/>
              <a:chExt cx="3406" cy="1993"/>
            </a:xfrm>
          </p:grpSpPr>
          <p:sp>
            <p:nvSpPr>
              <p:cNvPr id="36889" name="Freeform 8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3 w 1323"/>
                  <a:gd name="T1" fmla="*/ 367 h 1322"/>
                  <a:gd name="T2" fmla="*/ 1353 w 1323"/>
                  <a:gd name="T3" fmla="*/ 1322 h 1322"/>
                  <a:gd name="T4" fmla="*/ 1353 w 1323"/>
                  <a:gd name="T5" fmla="*/ 974 h 1322"/>
                  <a:gd name="T6" fmla="*/ 0 w 1323"/>
                  <a:gd name="T7" fmla="*/ 0 h 1322"/>
                  <a:gd name="T8" fmla="*/ 53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90" name="Freeform 9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91" name="Freeform 10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6877" name="Group 11"/>
            <p:cNvGrpSpPr>
              <a:grpSpLocks/>
            </p:cNvGrpSpPr>
            <p:nvPr/>
          </p:nvGrpSpPr>
          <p:grpSpPr bwMode="auto">
            <a:xfrm>
              <a:off x="1009" y="1723"/>
              <a:ext cx="3527" cy="1993"/>
              <a:chOff x="1082" y="2355"/>
              <a:chExt cx="3406" cy="1993"/>
            </a:xfrm>
          </p:grpSpPr>
          <p:sp>
            <p:nvSpPr>
              <p:cNvPr id="36886" name="Freeform 12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3 w 1323"/>
                  <a:gd name="T1" fmla="*/ 367 h 1322"/>
                  <a:gd name="T2" fmla="*/ 1353 w 1323"/>
                  <a:gd name="T3" fmla="*/ 1322 h 1322"/>
                  <a:gd name="T4" fmla="*/ 1353 w 1323"/>
                  <a:gd name="T5" fmla="*/ 974 h 1322"/>
                  <a:gd name="T6" fmla="*/ 0 w 1323"/>
                  <a:gd name="T7" fmla="*/ 0 h 1322"/>
                  <a:gd name="T8" fmla="*/ 53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7" name="Freeform 13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8" name="Freeform 14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B4B4B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6878" name="Group 15"/>
            <p:cNvGrpSpPr>
              <a:grpSpLocks/>
            </p:cNvGrpSpPr>
            <p:nvPr/>
          </p:nvGrpSpPr>
          <p:grpSpPr bwMode="auto">
            <a:xfrm>
              <a:off x="935" y="1219"/>
              <a:ext cx="3653" cy="1993"/>
              <a:chOff x="1082" y="2355"/>
              <a:chExt cx="3406" cy="1993"/>
            </a:xfrm>
          </p:grpSpPr>
          <p:sp>
            <p:nvSpPr>
              <p:cNvPr id="36883" name="Freeform 16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3 w 1323"/>
                  <a:gd name="T1" fmla="*/ 367 h 1322"/>
                  <a:gd name="T2" fmla="*/ 1353 w 1323"/>
                  <a:gd name="T3" fmla="*/ 1322 h 1322"/>
                  <a:gd name="T4" fmla="*/ 1353 w 1323"/>
                  <a:gd name="T5" fmla="*/ 974 h 1322"/>
                  <a:gd name="T6" fmla="*/ 0 w 1323"/>
                  <a:gd name="T7" fmla="*/ 0 h 1322"/>
                  <a:gd name="T8" fmla="*/ 53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4" name="Freeform 17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5" name="Freeform 18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6879" name="Group 19"/>
            <p:cNvGrpSpPr>
              <a:grpSpLocks/>
            </p:cNvGrpSpPr>
            <p:nvPr/>
          </p:nvGrpSpPr>
          <p:grpSpPr bwMode="auto">
            <a:xfrm>
              <a:off x="862" y="713"/>
              <a:ext cx="3780" cy="1993"/>
              <a:chOff x="1082" y="2355"/>
              <a:chExt cx="3406" cy="1993"/>
            </a:xfrm>
          </p:grpSpPr>
          <p:sp>
            <p:nvSpPr>
              <p:cNvPr id="36880" name="Freeform 20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3 w 1323"/>
                  <a:gd name="T1" fmla="*/ 367 h 1322"/>
                  <a:gd name="T2" fmla="*/ 1353 w 1323"/>
                  <a:gd name="T3" fmla="*/ 1322 h 1322"/>
                  <a:gd name="T4" fmla="*/ 1353 w 1323"/>
                  <a:gd name="T5" fmla="*/ 974 h 1322"/>
                  <a:gd name="T6" fmla="*/ 0 w 1323"/>
                  <a:gd name="T7" fmla="*/ 0 h 1322"/>
                  <a:gd name="T8" fmla="*/ 53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1" name="Freeform 21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2" name="Freeform 22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D6D6"/>
                  </a:gs>
                  <a:gs pos="100000">
                    <a:srgbClr val="F8F8F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6872" name="AutoShape 27"/>
          <p:cNvSpPr>
            <a:spLocks noChangeArrowheads="1"/>
          </p:cNvSpPr>
          <p:nvPr/>
        </p:nvSpPr>
        <p:spPr bwMode="ltGray">
          <a:xfrm rot="-544120">
            <a:off x="581025" y="3536950"/>
            <a:ext cx="393700" cy="1920875"/>
          </a:xfrm>
          <a:prstGeom prst="upArrow">
            <a:avLst>
              <a:gd name="adj1" fmla="val 50194"/>
              <a:gd name="adj2" fmla="val 74947"/>
            </a:avLst>
          </a:prstGeom>
          <a:gradFill rotWithShape="1">
            <a:gsLst>
              <a:gs pos="0">
                <a:schemeClr val="accent2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73" name="Picture 29" descr="num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725" y="1371600"/>
            <a:ext cx="244792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4" name="AutoShape 23"/>
          <p:cNvSpPr>
            <a:spLocks/>
          </p:cNvSpPr>
          <p:nvPr/>
        </p:nvSpPr>
        <p:spPr bwMode="blackWhite">
          <a:xfrm>
            <a:off x="4903788" y="3992563"/>
            <a:ext cx="3916362" cy="515937"/>
          </a:xfrm>
          <a:prstGeom prst="callout2">
            <a:avLst>
              <a:gd name="adj1" fmla="val 22153"/>
              <a:gd name="adj2" fmla="val -1944"/>
              <a:gd name="adj3" fmla="val 22153"/>
              <a:gd name="adj4" fmla="val -12162"/>
              <a:gd name="adj5" fmla="val 161495"/>
              <a:gd name="adj6" fmla="val -27486"/>
            </a:avLst>
          </a:prstGeom>
          <a:noFill/>
          <a:ln w="9525">
            <a:solidFill>
              <a:srgbClr val="000000"/>
            </a:solidFill>
            <a:miter lim="800000"/>
            <a:headEnd type="diamond" w="med" len="med"/>
            <a:tailEnd/>
          </a:ln>
        </p:spPr>
        <p:txBody>
          <a:bodyPr anchor="ctr"/>
          <a:lstStyle/>
          <a:p>
            <a:pPr eaLnBrk="0" hangingPunct="0"/>
            <a:r>
              <a:rPr lang="ru-RU">
                <a:solidFill>
                  <a:srgbClr val="808080"/>
                </a:solidFill>
              </a:rPr>
              <a:t>Увеличить направления реализации профильного обучения</a:t>
            </a:r>
          </a:p>
        </p:txBody>
      </p:sp>
      <p:sp>
        <p:nvSpPr>
          <p:cNvPr id="36875" name="AutoShape 26"/>
          <p:cNvSpPr>
            <a:spLocks/>
          </p:cNvSpPr>
          <p:nvPr/>
        </p:nvSpPr>
        <p:spPr bwMode="blackWhite">
          <a:xfrm>
            <a:off x="4918075" y="4838700"/>
            <a:ext cx="3879850" cy="482600"/>
          </a:xfrm>
          <a:prstGeom prst="callout2">
            <a:avLst>
              <a:gd name="adj1" fmla="val 23685"/>
              <a:gd name="adj2" fmla="val -1963"/>
              <a:gd name="adj3" fmla="val 23685"/>
              <a:gd name="adj4" fmla="val -13218"/>
              <a:gd name="adj5" fmla="val 79977"/>
              <a:gd name="adj6" fmla="val -31583"/>
            </a:avLst>
          </a:prstGeom>
          <a:noFill/>
          <a:ln w="9525">
            <a:solidFill>
              <a:srgbClr val="000000"/>
            </a:solidFill>
            <a:miter lim="800000"/>
            <a:headEnd type="diamond" w="med" len="med"/>
            <a:tailEnd/>
          </a:ln>
        </p:spPr>
        <p:txBody>
          <a:bodyPr anchor="ctr"/>
          <a:lstStyle/>
          <a:p>
            <a:pPr eaLnBrk="0" hangingPunct="0"/>
            <a:r>
              <a:rPr lang="ru-RU" sz="1600" b="1">
                <a:solidFill>
                  <a:schemeClr val="accent1"/>
                </a:solidFill>
              </a:rPr>
              <a:t>Своевременно обновлять информацию на сайте организаций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48200" y="3787775"/>
            <a:ext cx="4110038" cy="885825"/>
          </a:xfrm>
        </p:spPr>
        <p:txBody>
          <a:bodyPr/>
          <a:lstStyle/>
          <a:p>
            <a:pPr algn="dist" eaLnBrk="1" hangingPunct="1"/>
            <a:r>
              <a:rPr lang="ru-RU" sz="5500" smtClean="0"/>
              <a:t>Спасибо за внимание</a:t>
            </a:r>
            <a:endParaRPr lang="en-US" sz="55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396038" y="5226050"/>
            <a:ext cx="2376487" cy="86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2"/>
          <p:cNvGrpSpPr>
            <a:grpSpLocks/>
          </p:cNvGrpSpPr>
          <p:nvPr/>
        </p:nvGrpSpPr>
        <p:grpSpPr bwMode="auto">
          <a:xfrm>
            <a:off x="468313" y="3084513"/>
            <a:ext cx="8351837" cy="1285875"/>
            <a:chOff x="720" y="1392"/>
            <a:chExt cx="4058" cy="480"/>
          </a:xfrm>
        </p:grpSpPr>
        <p:sp>
          <p:nvSpPr>
            <p:cNvPr id="69635" name="AutoShape 3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6407" name="Group 4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37" name="AutoShape 5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69638" name="AutoShape 6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465138" y="4724400"/>
            <a:ext cx="8345487" cy="1152525"/>
            <a:chOff x="720" y="1392"/>
            <a:chExt cx="4058" cy="480"/>
          </a:xfrm>
        </p:grpSpPr>
        <p:sp>
          <p:nvSpPr>
            <p:cNvPr id="69640" name="AutoShape 8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6403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42" name="AutoShape 10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69643" name="AutoShape 11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6387" name="Group 17"/>
          <p:cNvGrpSpPr>
            <a:grpSpLocks/>
          </p:cNvGrpSpPr>
          <p:nvPr/>
        </p:nvGrpSpPr>
        <p:grpSpPr bwMode="auto">
          <a:xfrm>
            <a:off x="468313" y="1562100"/>
            <a:ext cx="8351837" cy="1295400"/>
            <a:chOff x="720" y="1392"/>
            <a:chExt cx="4058" cy="480"/>
          </a:xfrm>
        </p:grpSpPr>
        <p:sp>
          <p:nvSpPr>
            <p:cNvPr id="69650" name="AutoShape 1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6399" name="Group 1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52" name="AutoShape 2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69653" name="AutoShape 2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6388" name="Text Box 22"/>
          <p:cNvSpPr txBox="1">
            <a:spLocks noChangeArrowheads="1"/>
          </p:cNvSpPr>
          <p:nvPr/>
        </p:nvSpPr>
        <p:spPr bwMode="black">
          <a:xfrm>
            <a:off x="1150938" y="1676400"/>
            <a:ext cx="7742237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ru-RU" sz="1600" b="1">
                <a:solidFill>
                  <a:srgbClr val="FFFFFF"/>
                </a:solidFill>
              </a:rPr>
              <a:t>Приказ департамента от 28.06.2013г. № 468/1 «Об утверждении Общественного совета по проведению независимой оценки качества образовательной деятельности  организаций Брянской области, осуществляющих  образовательную деятельность»</a:t>
            </a:r>
          </a:p>
        </p:txBody>
      </p:sp>
      <p:sp>
        <p:nvSpPr>
          <p:cNvPr id="16389" name="Text Box 23"/>
          <p:cNvSpPr txBox="1">
            <a:spLocks noChangeArrowheads="1"/>
          </p:cNvSpPr>
          <p:nvPr/>
        </p:nvSpPr>
        <p:spPr bwMode="black">
          <a:xfrm>
            <a:off x="946150" y="3192463"/>
            <a:ext cx="76628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ru-RU" sz="1600" b="1">
                <a:solidFill>
                  <a:srgbClr val="FFFFFF"/>
                </a:solidFill>
              </a:rPr>
              <a:t>Приказ департамента от 14.11.2014г. № 2134  «Об утверждении состава Общественного совета по проведению независимой оценки качества образовательной деятельности  организаций Брянской области, осуществляющих  образовательную деятельность»</a:t>
            </a:r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16390" name="Text Box 24"/>
          <p:cNvSpPr txBox="1">
            <a:spLocks noChangeArrowheads="1"/>
          </p:cNvSpPr>
          <p:nvPr/>
        </p:nvSpPr>
        <p:spPr bwMode="black">
          <a:xfrm>
            <a:off x="1150938" y="4826000"/>
            <a:ext cx="7237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tx1"/>
              </a:buClr>
            </a:pPr>
            <a:r>
              <a:rPr lang="ru-RU" sz="1600" b="1">
                <a:solidFill>
                  <a:srgbClr val="FFFFFF"/>
                </a:solidFill>
              </a:rPr>
              <a:t>Приказ департамента от 26.08.2013г. № 1804/2  «Об утверждении критериев эффективности работы образовательных  организаций Брянской области».</a:t>
            </a:r>
            <a:endParaRPr lang="en-US" sz="1600" b="1">
              <a:solidFill>
                <a:srgbClr val="FFFFFF"/>
              </a:solidFill>
            </a:endParaRPr>
          </a:p>
        </p:txBody>
      </p:sp>
      <p:pic>
        <p:nvPicPr>
          <p:cNvPr id="16391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80988" y="4699000"/>
            <a:ext cx="79216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84163" y="3073400"/>
            <a:ext cx="79216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73050" y="1557338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Text Box 32"/>
          <p:cNvSpPr txBox="1">
            <a:spLocks noChangeArrowheads="1"/>
          </p:cNvSpPr>
          <p:nvPr/>
        </p:nvSpPr>
        <p:spPr bwMode="gray">
          <a:xfrm>
            <a:off x="593725" y="16541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gray">
          <a:xfrm>
            <a:off x="606425" y="31718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6396" name="Text Box 34"/>
          <p:cNvSpPr txBox="1">
            <a:spLocks noChangeArrowheads="1"/>
          </p:cNvSpPr>
          <p:nvPr/>
        </p:nvSpPr>
        <p:spPr bwMode="gray">
          <a:xfrm>
            <a:off x="603250" y="48339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6397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Нормативно-правовая база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Нормативно-правовая база</a:t>
            </a:r>
            <a:endParaRPr lang="en-US" sz="2800" smtClean="0"/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323850" y="2432050"/>
            <a:ext cx="8413750" cy="1014413"/>
            <a:chOff x="720" y="1392"/>
            <a:chExt cx="4058" cy="480"/>
          </a:xfrm>
        </p:grpSpPr>
        <p:sp>
          <p:nvSpPr>
            <p:cNvPr id="28" name="AutoShape 3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7439" name="Group 4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30" name="AutoShape 5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1" name="AutoShape 6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323850" y="3644900"/>
            <a:ext cx="8404225" cy="1655763"/>
            <a:chOff x="720" y="1392"/>
            <a:chExt cx="4058" cy="480"/>
          </a:xfrm>
        </p:grpSpPr>
        <p:sp>
          <p:nvSpPr>
            <p:cNvPr id="33" name="AutoShape 8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7435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35" name="AutoShape 10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6" name="AutoShape 11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7412" name="Group 12"/>
          <p:cNvGrpSpPr>
            <a:grpSpLocks/>
          </p:cNvGrpSpPr>
          <p:nvPr/>
        </p:nvGrpSpPr>
        <p:grpSpPr bwMode="auto">
          <a:xfrm>
            <a:off x="323850" y="5540375"/>
            <a:ext cx="8393113" cy="984250"/>
            <a:chOff x="720" y="1392"/>
            <a:chExt cx="4058" cy="480"/>
          </a:xfrm>
        </p:grpSpPr>
        <p:sp>
          <p:nvSpPr>
            <p:cNvPr id="38" name="AutoShape 13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shade val="92157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7431" name="Group 14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0" name="AutoShape 15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1" name="AutoShape 16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7413" name="Group 17"/>
          <p:cNvGrpSpPr>
            <a:grpSpLocks/>
          </p:cNvGrpSpPr>
          <p:nvPr/>
        </p:nvGrpSpPr>
        <p:grpSpPr bwMode="auto">
          <a:xfrm>
            <a:off x="395288" y="1219200"/>
            <a:ext cx="8353425" cy="1065213"/>
            <a:chOff x="720" y="1392"/>
            <a:chExt cx="4058" cy="480"/>
          </a:xfrm>
        </p:grpSpPr>
        <p:sp>
          <p:nvSpPr>
            <p:cNvPr id="43" name="AutoShape 1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5" name="AutoShape 2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6" name="AutoShape 2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7414" name="Text Box 22"/>
          <p:cNvSpPr txBox="1">
            <a:spLocks noChangeArrowheads="1"/>
          </p:cNvSpPr>
          <p:nvPr/>
        </p:nvSpPr>
        <p:spPr bwMode="black">
          <a:xfrm>
            <a:off x="1077913" y="1333500"/>
            <a:ext cx="7742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>
                <a:solidFill>
                  <a:srgbClr val="FFFFFF"/>
                </a:solidFill>
              </a:rPr>
              <a:t>Постановление Правительства Российской Федерации от 30 марта 2013 года № 286 «О формировании независимой системы оценки качества работы организаций, оказывающих социальные услуги </a:t>
            </a:r>
          </a:p>
        </p:txBody>
      </p:sp>
      <p:sp>
        <p:nvSpPr>
          <p:cNvPr id="17415" name="Text Box 23"/>
          <p:cNvSpPr txBox="1">
            <a:spLocks noChangeArrowheads="1"/>
          </p:cNvSpPr>
          <p:nvPr/>
        </p:nvSpPr>
        <p:spPr bwMode="black">
          <a:xfrm>
            <a:off x="1077913" y="2540000"/>
            <a:ext cx="74549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>
                <a:solidFill>
                  <a:srgbClr val="FFFFFF"/>
                </a:solidFill>
              </a:rPr>
              <a:t>Постановление Правительства Брянской области от 24 июня 2013 года № 265-п «Об органе, ответственном за реализацию Указа Президента Российской Федерации от 7 мая 2012 г. № 597 </a:t>
            </a:r>
          </a:p>
        </p:txBody>
      </p:sp>
      <p:sp>
        <p:nvSpPr>
          <p:cNvPr id="17416" name="Text Box 24"/>
          <p:cNvSpPr txBox="1">
            <a:spLocks noChangeArrowheads="1"/>
          </p:cNvSpPr>
          <p:nvPr/>
        </p:nvSpPr>
        <p:spPr bwMode="black">
          <a:xfrm>
            <a:off x="1042988" y="3746500"/>
            <a:ext cx="7416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ru-RU" sz="1600" b="1">
                <a:solidFill>
                  <a:srgbClr val="FFFFFF"/>
                </a:solidFill>
              </a:rPr>
              <a:t>Федеральный закон от 21 июля 2014г. № 256-ФЗ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</a:t>
            </a:r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17417" name="Text Box 25"/>
          <p:cNvSpPr txBox="1">
            <a:spLocks noChangeArrowheads="1"/>
          </p:cNvSpPr>
          <p:nvPr/>
        </p:nvSpPr>
        <p:spPr bwMode="black">
          <a:xfrm>
            <a:off x="1017588" y="5697538"/>
            <a:ext cx="758666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>
                <a:solidFill>
                  <a:srgbClr val="FFFFFF"/>
                </a:solidFill>
              </a:rPr>
              <a:t>Письмо Минобрнауки от 14 октября 2013 г. N АП-1994/02 «Методические рекомендации по проведению независимой системы оценки качества работы образовательных организаций»</a:t>
            </a:r>
          </a:p>
        </p:txBody>
      </p:sp>
      <p:pic>
        <p:nvPicPr>
          <p:cNvPr id="17418" name="Picture 27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23825" y="5575300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39700" y="3703638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39700" y="2479675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00025" y="1214438"/>
            <a:ext cx="79216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2" name="Text Box 31"/>
          <p:cNvSpPr txBox="1">
            <a:spLocks noChangeArrowheads="1"/>
          </p:cNvSpPr>
          <p:nvPr/>
        </p:nvSpPr>
        <p:spPr bwMode="gray">
          <a:xfrm>
            <a:off x="469900" y="564038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7423" name="Text Box 32"/>
          <p:cNvSpPr txBox="1">
            <a:spLocks noChangeArrowheads="1"/>
          </p:cNvSpPr>
          <p:nvPr/>
        </p:nvSpPr>
        <p:spPr bwMode="gray">
          <a:xfrm>
            <a:off x="520700" y="13112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17424" name="Text Box 33"/>
          <p:cNvSpPr txBox="1">
            <a:spLocks noChangeArrowheads="1"/>
          </p:cNvSpPr>
          <p:nvPr/>
        </p:nvSpPr>
        <p:spPr bwMode="gray">
          <a:xfrm>
            <a:off x="461963" y="25193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7425" name="Text Box 34"/>
          <p:cNvSpPr txBox="1">
            <a:spLocks noChangeArrowheads="1"/>
          </p:cNvSpPr>
          <p:nvPr/>
        </p:nvSpPr>
        <p:spPr bwMode="gray">
          <a:xfrm>
            <a:off x="461963" y="37544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Период проведения</a:t>
            </a:r>
            <a:endParaRPr lang="en-US" sz="2800" smtClean="0"/>
          </a:p>
        </p:txBody>
      </p:sp>
      <p:pic>
        <p:nvPicPr>
          <p:cNvPr id="18434" name="Picture 4" descr="LB_circl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8063" y="1844675"/>
            <a:ext cx="3203575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7" descr="YG_circl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1575" y="1868488"/>
            <a:ext cx="3259138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8"/>
          <p:cNvSpPr txBox="1">
            <a:spLocks noChangeArrowheads="1"/>
          </p:cNvSpPr>
          <p:nvPr/>
        </p:nvSpPr>
        <p:spPr bwMode="gray">
          <a:xfrm>
            <a:off x="1412875" y="3175000"/>
            <a:ext cx="2393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/>
              <a:t>Октябрь-ноябрь 2014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gray">
          <a:xfrm>
            <a:off x="5364163" y="3124200"/>
            <a:ext cx="2409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/>
              <a:t>Кол-во опрошенных - 496</a:t>
            </a:r>
          </a:p>
        </p:txBody>
      </p:sp>
      <p:pic>
        <p:nvPicPr>
          <p:cNvPr id="18438" name="Picture 31" descr="2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125" y="5445125"/>
            <a:ext cx="1587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32" descr="23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0338" y="5330825"/>
            <a:ext cx="12795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6" descr="06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0263" y="5299075"/>
            <a:ext cx="14478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30" descr="17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80288" y="5265738"/>
            <a:ext cx="12398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Показатели и критерии эффективности</a:t>
            </a:r>
          </a:p>
        </p:txBody>
      </p:sp>
      <p:sp>
        <p:nvSpPr>
          <p:cNvPr id="19458" name="AutoShape 2"/>
          <p:cNvSpPr>
            <a:spLocks noChangeArrowheads="1"/>
          </p:cNvSpPr>
          <p:nvPr/>
        </p:nvSpPr>
        <p:spPr bwMode="ltGray">
          <a:xfrm>
            <a:off x="3132138" y="1700213"/>
            <a:ext cx="5543550" cy="164147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ltGray">
          <a:xfrm>
            <a:off x="3141663" y="3657600"/>
            <a:ext cx="5391150" cy="9953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ltGray">
          <a:xfrm>
            <a:off x="3203575" y="5148263"/>
            <a:ext cx="4968875" cy="1008062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gray">
          <a:xfrm>
            <a:off x="3779838" y="1773238"/>
            <a:ext cx="475297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400" b="1">
                <a:solidFill>
                  <a:srgbClr val="000000"/>
                </a:solidFill>
              </a:rPr>
              <a:t> </a:t>
            </a:r>
            <a:r>
              <a:rPr lang="ru-RU" sz="1600" b="1">
                <a:solidFill>
                  <a:srgbClr val="000000"/>
                </a:solidFill>
              </a:rPr>
              <a:t>отсутствие      предписаний со стороны    надзорных    органов в части нарушения законодательства деятельности образовательной организации (по нарушениям, возникшим в период исполнения обязанностей руководителя)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gray">
          <a:xfrm>
            <a:off x="3827463" y="3644900"/>
            <a:ext cx="4129087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ru-RU" sz="1400" b="1">
                <a:solidFill>
                  <a:srgbClr val="000000"/>
                </a:solidFill>
              </a:rPr>
              <a:t> </a:t>
            </a:r>
            <a:r>
              <a:rPr lang="ru-RU" sz="1600" b="1">
                <a:solidFill>
                  <a:srgbClr val="000000"/>
                </a:solidFill>
              </a:rPr>
              <a:t>реализация программ, направленных на работу с одаренными детьми;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ru-RU" sz="1600" b="1">
                <a:solidFill>
                  <a:srgbClr val="000000"/>
                </a:solidFill>
              </a:rPr>
              <a:t> результаты итоговой аттестации;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gray">
          <a:xfrm>
            <a:off x="3859213" y="5192713"/>
            <a:ext cx="4313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600" b="1">
                <a:solidFill>
                  <a:srgbClr val="000000"/>
                </a:solidFill>
              </a:rPr>
              <a:t> реализация профильного обучения, предпрофильной подготовки 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4" name="AutoShape 9"/>
          <p:cNvSpPr>
            <a:spLocks noChangeArrowheads="1"/>
          </p:cNvSpPr>
          <p:nvPr/>
        </p:nvSpPr>
        <p:spPr bwMode="gray">
          <a:xfrm>
            <a:off x="3054350" y="2187575"/>
            <a:ext cx="581025" cy="461963"/>
          </a:xfrm>
          <a:prstGeom prst="rightArrow">
            <a:avLst>
              <a:gd name="adj1" fmla="val 50000"/>
              <a:gd name="adj2" fmla="val 5270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AutoShape 10"/>
          <p:cNvSpPr>
            <a:spLocks noChangeArrowheads="1"/>
          </p:cNvSpPr>
          <p:nvPr/>
        </p:nvSpPr>
        <p:spPr bwMode="gray">
          <a:xfrm>
            <a:off x="3028950" y="3924300"/>
            <a:ext cx="581025" cy="460375"/>
          </a:xfrm>
          <a:prstGeom prst="rightArrow">
            <a:avLst>
              <a:gd name="adj1" fmla="val 50000"/>
              <a:gd name="adj2" fmla="val 52890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6" name="AutoShape 11"/>
          <p:cNvSpPr>
            <a:spLocks noChangeArrowheads="1"/>
          </p:cNvSpPr>
          <p:nvPr/>
        </p:nvSpPr>
        <p:spPr bwMode="gray">
          <a:xfrm>
            <a:off x="3001963" y="5454650"/>
            <a:ext cx="581025" cy="460375"/>
          </a:xfrm>
          <a:prstGeom prst="rightArrow">
            <a:avLst>
              <a:gd name="adj1" fmla="val 50000"/>
              <a:gd name="adj2" fmla="val 52890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467" name="Group 13"/>
          <p:cNvGrpSpPr>
            <a:grpSpLocks/>
          </p:cNvGrpSpPr>
          <p:nvPr/>
        </p:nvGrpSpPr>
        <p:grpSpPr bwMode="auto">
          <a:xfrm>
            <a:off x="395288" y="4724400"/>
            <a:ext cx="2763837" cy="1654175"/>
            <a:chOff x="471" y="272"/>
            <a:chExt cx="1161" cy="1539"/>
          </a:xfrm>
        </p:grpSpPr>
        <p:sp>
          <p:nvSpPr>
            <p:cNvPr id="19475" name="Oval 1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9468" name="Group 16"/>
          <p:cNvGrpSpPr>
            <a:grpSpLocks/>
          </p:cNvGrpSpPr>
          <p:nvPr/>
        </p:nvGrpSpPr>
        <p:grpSpPr bwMode="auto">
          <a:xfrm>
            <a:off x="368300" y="3287713"/>
            <a:ext cx="2763838" cy="1654175"/>
            <a:chOff x="471" y="272"/>
            <a:chExt cx="1161" cy="1539"/>
          </a:xfrm>
        </p:grpSpPr>
        <p:sp>
          <p:nvSpPr>
            <p:cNvPr id="19473" name="Oval 1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9469" name="Group 19"/>
          <p:cNvGrpSpPr>
            <a:grpSpLocks/>
          </p:cNvGrpSpPr>
          <p:nvPr/>
        </p:nvGrpSpPr>
        <p:grpSpPr bwMode="auto">
          <a:xfrm>
            <a:off x="377825" y="1455738"/>
            <a:ext cx="2763838" cy="2117725"/>
            <a:chOff x="471" y="272"/>
            <a:chExt cx="1161" cy="1539"/>
          </a:xfrm>
        </p:grpSpPr>
        <p:sp>
          <p:nvSpPr>
            <p:cNvPr id="19471" name="Oval 20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3" name="Text Box 23"/>
          <p:cNvSpPr txBox="1">
            <a:spLocks noChangeArrowheads="1"/>
          </p:cNvSpPr>
          <p:nvPr/>
        </p:nvSpPr>
        <p:spPr bwMode="white">
          <a:xfrm>
            <a:off x="427038" y="3903663"/>
            <a:ext cx="2562225" cy="8318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FFFF"/>
                </a:solidFill>
              </a:rPr>
              <a:t>Учебная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FFFF"/>
                </a:solidFill>
              </a:rPr>
              <a:t>работа</a:t>
            </a:r>
            <a:endParaRPr lang="en-US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Показатели и критерии эффективности</a:t>
            </a:r>
          </a:p>
        </p:txBody>
      </p:sp>
      <p:sp>
        <p:nvSpPr>
          <p:cNvPr id="20482" name="AutoShape 2"/>
          <p:cNvSpPr>
            <a:spLocks noChangeArrowheads="1"/>
          </p:cNvSpPr>
          <p:nvPr/>
        </p:nvSpPr>
        <p:spPr bwMode="ltGray">
          <a:xfrm>
            <a:off x="3203575" y="2276475"/>
            <a:ext cx="5545138" cy="1296988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ltGray">
          <a:xfrm>
            <a:off x="3213100" y="4232275"/>
            <a:ext cx="5391150" cy="9953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gray">
          <a:xfrm>
            <a:off x="3708400" y="2700338"/>
            <a:ext cx="4751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400" b="1">
                <a:solidFill>
                  <a:srgbClr val="000000"/>
                </a:solidFill>
              </a:rPr>
              <a:t> </a:t>
            </a:r>
            <a:r>
              <a:rPr lang="ru-RU" sz="1600" b="1">
                <a:solidFill>
                  <a:srgbClr val="000000"/>
                </a:solidFill>
              </a:rPr>
              <a:t>Реализация мероприятий по профилактике правонарушений у несовершеннолетних;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gray">
          <a:xfrm>
            <a:off x="3844925" y="4579938"/>
            <a:ext cx="4127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ru-RU" sz="1400" b="1">
                <a:solidFill>
                  <a:srgbClr val="000000"/>
                </a:solidFill>
              </a:rPr>
              <a:t> </a:t>
            </a:r>
            <a:r>
              <a:rPr lang="ru-RU" sz="1600" b="1">
                <a:solidFill>
                  <a:srgbClr val="000000"/>
                </a:solidFill>
              </a:rPr>
              <a:t>Отсутствие детского травматизма.</a:t>
            </a:r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20486" name="AutoShape 9"/>
          <p:cNvSpPr>
            <a:spLocks noChangeArrowheads="1"/>
          </p:cNvSpPr>
          <p:nvPr/>
        </p:nvSpPr>
        <p:spPr bwMode="gray">
          <a:xfrm>
            <a:off x="3054350" y="2763838"/>
            <a:ext cx="581025" cy="461962"/>
          </a:xfrm>
          <a:prstGeom prst="rightArrow">
            <a:avLst>
              <a:gd name="adj1" fmla="val 50000"/>
              <a:gd name="adj2" fmla="val 5270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7" name="AutoShape 10"/>
          <p:cNvSpPr>
            <a:spLocks noChangeArrowheads="1"/>
          </p:cNvSpPr>
          <p:nvPr/>
        </p:nvSpPr>
        <p:spPr bwMode="gray">
          <a:xfrm>
            <a:off x="3028950" y="4500563"/>
            <a:ext cx="581025" cy="460375"/>
          </a:xfrm>
          <a:prstGeom prst="rightArrow">
            <a:avLst>
              <a:gd name="adj1" fmla="val 50000"/>
              <a:gd name="adj2" fmla="val 52890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488" name="Group 16"/>
          <p:cNvGrpSpPr>
            <a:grpSpLocks/>
          </p:cNvGrpSpPr>
          <p:nvPr/>
        </p:nvGrpSpPr>
        <p:grpSpPr bwMode="auto">
          <a:xfrm>
            <a:off x="368300" y="3863975"/>
            <a:ext cx="2763838" cy="1652588"/>
            <a:chOff x="471" y="272"/>
            <a:chExt cx="1161" cy="1539"/>
          </a:xfrm>
        </p:grpSpPr>
        <p:sp>
          <p:nvSpPr>
            <p:cNvPr id="20493" name="Oval 1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20489" name="Group 19"/>
          <p:cNvGrpSpPr>
            <a:grpSpLocks/>
          </p:cNvGrpSpPr>
          <p:nvPr/>
        </p:nvGrpSpPr>
        <p:grpSpPr bwMode="auto">
          <a:xfrm>
            <a:off x="377825" y="2032000"/>
            <a:ext cx="2763838" cy="2117725"/>
            <a:chOff x="471" y="272"/>
            <a:chExt cx="1161" cy="1539"/>
          </a:xfrm>
        </p:grpSpPr>
        <p:sp>
          <p:nvSpPr>
            <p:cNvPr id="20491" name="Oval 20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3" name="Text Box 23"/>
          <p:cNvSpPr txBox="1">
            <a:spLocks noChangeArrowheads="1"/>
          </p:cNvSpPr>
          <p:nvPr/>
        </p:nvSpPr>
        <p:spPr bwMode="white">
          <a:xfrm>
            <a:off x="466725" y="2763838"/>
            <a:ext cx="2562225" cy="1200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FFFF"/>
                </a:solidFill>
              </a:rPr>
              <a:t>Социальная работа с обучающимися </a:t>
            </a:r>
            <a:endParaRPr lang="en-US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896938" y="260350"/>
            <a:ext cx="6302375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Показатели и критерии эффективности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gray">
          <a:xfrm rot="5400000">
            <a:off x="-72517" y="3176970"/>
            <a:ext cx="4032449" cy="223224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gray">
          <a:xfrm>
            <a:off x="900113" y="4437063"/>
            <a:ext cx="2141537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>
                <a:solidFill>
                  <a:srgbClr val="FF0000"/>
                </a:solidFill>
              </a:rPr>
              <a:t>Оптимальная укомплектованность образовательной организации кадрами; </a:t>
            </a: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gray">
          <a:xfrm rot="5400000">
            <a:off x="2670819" y="3169939"/>
            <a:ext cx="4032450" cy="2246312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gray">
          <a:xfrm>
            <a:off x="3635375" y="4398963"/>
            <a:ext cx="21034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FF0000"/>
                </a:solidFill>
              </a:rPr>
              <a:t>Доля молодых специалистов со стажем работы в данной образовательной организации свыше трех лет;</a:t>
            </a: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gray">
          <a:xfrm rot="5400000">
            <a:off x="5314353" y="3163240"/>
            <a:ext cx="3960441" cy="2187699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1517" name="Text Box 8"/>
          <p:cNvSpPr txBox="1">
            <a:spLocks noChangeArrowheads="1"/>
          </p:cNvSpPr>
          <p:nvPr/>
        </p:nvSpPr>
        <p:spPr bwMode="gray">
          <a:xfrm>
            <a:off x="6323013" y="4437063"/>
            <a:ext cx="1955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400" b="1">
                <a:solidFill>
                  <a:srgbClr val="FF0000"/>
                </a:solidFill>
              </a:rPr>
              <a:t>Доля педагогических работников до 30 лет.</a:t>
            </a:r>
          </a:p>
        </p:txBody>
      </p:sp>
      <p:pic>
        <p:nvPicPr>
          <p:cNvPr id="21518" name="Picture 9" descr="RY_circl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482850"/>
            <a:ext cx="11080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10" descr="LB_circl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9538" y="2541588"/>
            <a:ext cx="1176337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11" descr="YG_circle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00513" y="2457450"/>
            <a:ext cx="119221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1" name="Text Box 12"/>
          <p:cNvSpPr txBox="1">
            <a:spLocks noChangeArrowheads="1"/>
          </p:cNvSpPr>
          <p:nvPr/>
        </p:nvSpPr>
        <p:spPr bwMode="auto">
          <a:xfrm>
            <a:off x="1470025" y="2952750"/>
            <a:ext cx="912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D13F11"/>
                </a:solidFill>
              </a:rPr>
              <a:t>A</a:t>
            </a:r>
            <a:r>
              <a:rPr lang="en-US" sz="1400" b="1">
                <a:solidFill>
                  <a:srgbClr val="D13F11"/>
                </a:solidFill>
              </a:rPr>
              <a:t> </a:t>
            </a:r>
          </a:p>
        </p:txBody>
      </p:sp>
      <p:sp>
        <p:nvSpPr>
          <p:cNvPr id="21522" name="Text Box 13"/>
          <p:cNvSpPr txBox="1">
            <a:spLocks noChangeArrowheads="1"/>
          </p:cNvSpPr>
          <p:nvPr/>
        </p:nvSpPr>
        <p:spPr bwMode="auto">
          <a:xfrm>
            <a:off x="6816725" y="2894013"/>
            <a:ext cx="914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D13F11"/>
                </a:solidFill>
              </a:rPr>
              <a:t>C </a:t>
            </a:r>
          </a:p>
        </p:txBody>
      </p:sp>
      <p:sp>
        <p:nvSpPr>
          <p:cNvPr id="21523" name="Text Box 14"/>
          <p:cNvSpPr txBox="1">
            <a:spLocks noChangeArrowheads="1"/>
          </p:cNvSpPr>
          <p:nvPr/>
        </p:nvSpPr>
        <p:spPr bwMode="auto">
          <a:xfrm>
            <a:off x="4230688" y="2894013"/>
            <a:ext cx="914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D13F11"/>
                </a:solidFill>
              </a:rPr>
              <a:t>B</a:t>
            </a:r>
            <a:r>
              <a:rPr lang="en-US" sz="1400" b="1">
                <a:solidFill>
                  <a:srgbClr val="D13F11"/>
                </a:solidFill>
              </a:rPr>
              <a:t> </a:t>
            </a:r>
          </a:p>
        </p:txBody>
      </p:sp>
      <p:pic>
        <p:nvPicPr>
          <p:cNvPr id="21524" name="Picture 15" descr="O_chevron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13263" y="3870325"/>
            <a:ext cx="41275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16" descr="O_chevron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2763" y="3870325"/>
            <a:ext cx="41275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6" name="Picture 17" descr="O_chevron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94538" y="3870325"/>
            <a:ext cx="41275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7" name="Прямоугольник 37"/>
          <p:cNvSpPr>
            <a:spLocks noChangeArrowheads="1"/>
          </p:cNvSpPr>
          <p:nvPr/>
        </p:nvSpPr>
        <p:spPr bwMode="auto">
          <a:xfrm>
            <a:off x="2563813" y="1557338"/>
            <a:ext cx="4311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Педагогические кадры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896938" y="260350"/>
            <a:ext cx="6302375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Показатели и критерии эффективности</a:t>
            </a:r>
          </a:p>
        </p:txBody>
      </p:sp>
      <p:sp>
        <p:nvSpPr>
          <p:cNvPr id="19" name="AutoShape 13"/>
          <p:cNvSpPr>
            <a:spLocks noChangeArrowheads="1"/>
          </p:cNvSpPr>
          <p:nvPr/>
        </p:nvSpPr>
        <p:spPr bwMode="gray">
          <a:xfrm>
            <a:off x="487363" y="2471738"/>
            <a:ext cx="8064500" cy="3549650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531" name="AutoShape 14"/>
          <p:cNvSpPr>
            <a:spLocks noChangeArrowheads="1"/>
          </p:cNvSpPr>
          <p:nvPr/>
        </p:nvSpPr>
        <p:spPr bwMode="ltGray">
          <a:xfrm>
            <a:off x="566738" y="2060575"/>
            <a:ext cx="6092825" cy="91757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AutoShape 15"/>
          <p:cNvSpPr>
            <a:spLocks noChangeArrowheads="1"/>
          </p:cNvSpPr>
          <p:nvPr/>
        </p:nvSpPr>
        <p:spPr bwMode="ltGray">
          <a:xfrm>
            <a:off x="603250" y="2092325"/>
            <a:ext cx="2273300" cy="125413"/>
          </a:xfrm>
          <a:prstGeom prst="roundRect">
            <a:avLst>
              <a:gd name="adj" fmla="val 28356"/>
            </a:avLst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chemeClr val="hlink">
                  <a:alpha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16"/>
          <p:cNvSpPr>
            <a:spLocks noChangeArrowheads="1"/>
          </p:cNvSpPr>
          <p:nvPr/>
        </p:nvSpPr>
        <p:spPr bwMode="black">
          <a:xfrm>
            <a:off x="650875" y="2165350"/>
            <a:ext cx="5865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FFFF"/>
                </a:solidFill>
              </a:rPr>
              <a:t>Работа по содержанию и развитию имущественного комплекса 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22534" name="Text Box 18"/>
          <p:cNvSpPr txBox="1">
            <a:spLocks noChangeArrowheads="1"/>
          </p:cNvSpPr>
          <p:nvPr/>
        </p:nvSpPr>
        <p:spPr bwMode="gray">
          <a:xfrm>
            <a:off x="650875" y="3213100"/>
            <a:ext cx="76660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000000"/>
                </a:solidFill>
              </a:rPr>
              <a:t>оснащенность необходимым игровым, спортивным оборудованием и инвентарем, отвечающим современным требованиям</a:t>
            </a:r>
            <a:endParaRPr lang="en-US" sz="2000" b="1">
              <a:solidFill>
                <a:srgbClr val="000000"/>
              </a:solidFill>
            </a:endParaRPr>
          </a:p>
        </p:txBody>
      </p:sp>
      <p:pic>
        <p:nvPicPr>
          <p:cNvPr id="22535" name="Picture 43" descr="0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437063"/>
            <a:ext cx="11699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3" descr="07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686300"/>
            <a:ext cx="16764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24" descr="0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22763" y="4686300"/>
            <a:ext cx="16129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34" descr="2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975" y="4775200"/>
            <a:ext cx="160020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Показатели и критерии эффективности</a:t>
            </a:r>
          </a:p>
        </p:txBody>
      </p:sp>
      <p:sp>
        <p:nvSpPr>
          <p:cNvPr id="23554" name="AutoShape 2"/>
          <p:cNvSpPr>
            <a:spLocks noChangeArrowheads="1"/>
          </p:cNvSpPr>
          <p:nvPr/>
        </p:nvSpPr>
        <p:spPr bwMode="ltGray">
          <a:xfrm>
            <a:off x="3203575" y="2276475"/>
            <a:ext cx="5545138" cy="1296988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ltGray">
          <a:xfrm>
            <a:off x="3213100" y="4232275"/>
            <a:ext cx="5391150" cy="9953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gray">
          <a:xfrm>
            <a:off x="3708400" y="2420938"/>
            <a:ext cx="47513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400" b="1">
                <a:solidFill>
                  <a:srgbClr val="000000"/>
                </a:solidFill>
              </a:rPr>
              <a:t> </a:t>
            </a:r>
            <a:r>
              <a:rPr lang="ru-RU" sz="2000" b="1">
                <a:solidFill>
                  <a:srgbClr val="000000"/>
                </a:solidFill>
              </a:rPr>
              <a:t>Наличие сайта, соответствующего требованиям законодательства, его актуальность;</a:t>
            </a: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gray">
          <a:xfrm>
            <a:off x="3827463" y="4330700"/>
            <a:ext cx="41290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ru-RU" sz="1400" b="1">
                <a:solidFill>
                  <a:srgbClr val="000000"/>
                </a:solidFill>
              </a:rPr>
              <a:t> </a:t>
            </a:r>
            <a:r>
              <a:rPr lang="ru-RU" b="1">
                <a:solidFill>
                  <a:srgbClr val="000000"/>
                </a:solidFill>
              </a:rPr>
              <a:t>Удовлетворенность населения качеством предоставляемых образовательных услуг.</a:t>
            </a:r>
          </a:p>
        </p:txBody>
      </p:sp>
      <p:sp>
        <p:nvSpPr>
          <p:cNvPr id="23558" name="AutoShape 9"/>
          <p:cNvSpPr>
            <a:spLocks noChangeArrowheads="1"/>
          </p:cNvSpPr>
          <p:nvPr/>
        </p:nvSpPr>
        <p:spPr bwMode="gray">
          <a:xfrm>
            <a:off x="3054350" y="2763838"/>
            <a:ext cx="581025" cy="461962"/>
          </a:xfrm>
          <a:prstGeom prst="rightArrow">
            <a:avLst>
              <a:gd name="adj1" fmla="val 50000"/>
              <a:gd name="adj2" fmla="val 5270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AutoShape 10"/>
          <p:cNvSpPr>
            <a:spLocks noChangeArrowheads="1"/>
          </p:cNvSpPr>
          <p:nvPr/>
        </p:nvSpPr>
        <p:spPr bwMode="gray">
          <a:xfrm>
            <a:off x="3028950" y="4500563"/>
            <a:ext cx="581025" cy="460375"/>
          </a:xfrm>
          <a:prstGeom prst="rightArrow">
            <a:avLst>
              <a:gd name="adj1" fmla="val 50000"/>
              <a:gd name="adj2" fmla="val 52890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560" name="Group 16"/>
          <p:cNvGrpSpPr>
            <a:grpSpLocks/>
          </p:cNvGrpSpPr>
          <p:nvPr/>
        </p:nvGrpSpPr>
        <p:grpSpPr bwMode="auto">
          <a:xfrm>
            <a:off x="368300" y="3863975"/>
            <a:ext cx="2763838" cy="1652588"/>
            <a:chOff x="471" y="272"/>
            <a:chExt cx="1161" cy="1539"/>
          </a:xfrm>
        </p:grpSpPr>
        <p:sp>
          <p:nvSpPr>
            <p:cNvPr id="23565" name="Oval 1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23561" name="Group 19"/>
          <p:cNvGrpSpPr>
            <a:grpSpLocks/>
          </p:cNvGrpSpPr>
          <p:nvPr/>
        </p:nvGrpSpPr>
        <p:grpSpPr bwMode="auto">
          <a:xfrm>
            <a:off x="377825" y="2032000"/>
            <a:ext cx="2763838" cy="2117725"/>
            <a:chOff x="471" y="272"/>
            <a:chExt cx="1161" cy="1539"/>
          </a:xfrm>
        </p:grpSpPr>
        <p:sp>
          <p:nvSpPr>
            <p:cNvPr id="23563" name="Oval 20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3" name="Text Box 23"/>
          <p:cNvSpPr txBox="1">
            <a:spLocks noChangeArrowheads="1"/>
          </p:cNvSpPr>
          <p:nvPr/>
        </p:nvSpPr>
        <p:spPr bwMode="white">
          <a:xfrm>
            <a:off x="466725" y="2886075"/>
            <a:ext cx="2562225" cy="8302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 err="1">
                <a:solidFill>
                  <a:srgbClr val="FFFFFF"/>
                </a:solidFill>
              </a:rPr>
              <a:t>Информацион-ная</a:t>
            </a:r>
            <a:r>
              <a:rPr lang="ru-RU" sz="2400" b="1" dirty="0">
                <a:solidFill>
                  <a:srgbClr val="FFFFFF"/>
                </a:solidFill>
              </a:rPr>
              <a:t> открытость  </a:t>
            </a:r>
            <a:endParaRPr lang="en-US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76TGp_report_light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576TGp_report_light</Template>
  <TotalTime>280</TotalTime>
  <Words>1033</Words>
  <Application>Microsoft Office PowerPoint</Application>
  <PresentationFormat>Экран (4:3)</PresentationFormat>
  <Paragraphs>204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Times New Roman</vt:lpstr>
      <vt:lpstr>Calibri</vt:lpstr>
      <vt:lpstr>576TGp_report_light</vt:lpstr>
      <vt:lpstr>576TGp_report_light</vt:lpstr>
      <vt:lpstr>Результаты опроса граждан – получателей социальных услуг в учреждениях образования </vt:lpstr>
      <vt:lpstr>Нормативно-правовая база</vt:lpstr>
      <vt:lpstr>Нормативно-правовая база</vt:lpstr>
      <vt:lpstr>Период проведения</vt:lpstr>
      <vt:lpstr>Показатели и критерии эффективности</vt:lpstr>
      <vt:lpstr>Показатели и критерии эффективности</vt:lpstr>
      <vt:lpstr>Показатели и критерии эффективности</vt:lpstr>
      <vt:lpstr>Показатели и критерии эффективности</vt:lpstr>
      <vt:lpstr>Показатели и критерии эффективности</vt:lpstr>
      <vt:lpstr>ДОШКОЛЬНЫЕ ОБРАЗОВАТЕЛЬНЫЕ УЧРЕЖДЕНИЯ (max 120) </vt:lpstr>
      <vt:lpstr>Результаты сравнения полученных данных,  ДОУ </vt:lpstr>
      <vt:lpstr>ОБЩЕОБРАЗОВАТЕЛЬНЫЕ ШКОЛЫ (max 150) </vt:lpstr>
      <vt:lpstr>Результаты сравнения полученных данных,  школы </vt:lpstr>
      <vt:lpstr>ГИМНАЗИИ (max 220) </vt:lpstr>
      <vt:lpstr>Результаты сравнения полученных данных, гимназии </vt:lpstr>
      <vt:lpstr>Техникумы и колледжи (max 60) </vt:lpstr>
      <vt:lpstr>Результаты сравнения полученных данных, СПО </vt:lpstr>
      <vt:lpstr>Предложения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опроса граждан – получателей социальных услуг в учреждениях образования</dc:title>
  <dc:creator>Юрий Э. Шафранов</dc:creator>
  <cp:lastModifiedBy>1</cp:lastModifiedBy>
  <cp:revision>28</cp:revision>
  <dcterms:created xsi:type="dcterms:W3CDTF">2014-12-17T12:26:35Z</dcterms:created>
  <dcterms:modified xsi:type="dcterms:W3CDTF">2014-12-18T05:56:57Z</dcterms:modified>
</cp:coreProperties>
</file>