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  <p:sldId id="264" r:id="rId4"/>
    <p:sldId id="265" r:id="rId5"/>
    <p:sldId id="262" r:id="rId6"/>
    <p:sldId id="257" r:id="rId7"/>
    <p:sldId id="256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DB0879-8300-492C-82CE-5FB948E6371F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0"/>
      <dgm:spPr/>
    </dgm:pt>
    <dgm:pt modelId="{685BB697-AA74-4DAC-8ED6-CAB6F3793C21}">
      <dgm:prSet phldrT="[Текст]" phldr="1"/>
      <dgm:spPr/>
      <dgm:t>
        <a:bodyPr/>
        <a:lstStyle/>
        <a:p>
          <a:endParaRPr lang="ru-RU" dirty="0"/>
        </a:p>
      </dgm:t>
    </dgm:pt>
    <dgm:pt modelId="{43C1C4D2-7562-4D8D-8840-5FBA8AE618CB}" type="parTrans" cxnId="{C5C6F409-2B89-41DA-A5AA-964B15A1E83E}">
      <dgm:prSet/>
      <dgm:spPr/>
      <dgm:t>
        <a:bodyPr/>
        <a:lstStyle/>
        <a:p>
          <a:endParaRPr lang="ru-RU"/>
        </a:p>
      </dgm:t>
    </dgm:pt>
    <dgm:pt modelId="{A3329463-DABD-4AAA-9D68-D95F89E04812}" type="sibTrans" cxnId="{C5C6F409-2B89-41DA-A5AA-964B15A1E83E}">
      <dgm:prSet/>
      <dgm:spPr/>
      <dgm:t>
        <a:bodyPr/>
        <a:lstStyle/>
        <a:p>
          <a:endParaRPr lang="ru-RU"/>
        </a:p>
      </dgm:t>
    </dgm:pt>
    <dgm:pt modelId="{9FEE5AC2-D00B-4AAC-ADBD-949B95FE32BE}">
      <dgm:prSet phldrT="[Текст]" phldr="1"/>
      <dgm:spPr/>
      <dgm:t>
        <a:bodyPr/>
        <a:lstStyle/>
        <a:p>
          <a:endParaRPr lang="ru-RU"/>
        </a:p>
      </dgm:t>
    </dgm:pt>
    <dgm:pt modelId="{26985A08-D342-425B-B5FD-D65AC3881BBB}" type="parTrans" cxnId="{CBE7ED80-9335-426E-B4DB-4BBEC9F1DB31}">
      <dgm:prSet/>
      <dgm:spPr/>
      <dgm:t>
        <a:bodyPr/>
        <a:lstStyle/>
        <a:p>
          <a:endParaRPr lang="ru-RU"/>
        </a:p>
      </dgm:t>
    </dgm:pt>
    <dgm:pt modelId="{CA2DD5C0-1C4A-4E70-99A6-A6DF75E977B4}" type="sibTrans" cxnId="{CBE7ED80-9335-426E-B4DB-4BBEC9F1DB31}">
      <dgm:prSet/>
      <dgm:spPr/>
      <dgm:t>
        <a:bodyPr/>
        <a:lstStyle/>
        <a:p>
          <a:endParaRPr lang="ru-RU"/>
        </a:p>
      </dgm:t>
    </dgm:pt>
    <dgm:pt modelId="{E4AB4D13-0BE6-4669-93EA-14E2EBEE7353}">
      <dgm:prSet phldrT="[Текст]" phldr="1"/>
      <dgm:spPr/>
      <dgm:t>
        <a:bodyPr/>
        <a:lstStyle/>
        <a:p>
          <a:endParaRPr lang="ru-RU" dirty="0"/>
        </a:p>
      </dgm:t>
    </dgm:pt>
    <dgm:pt modelId="{4508D3A0-78CE-407F-89F9-427EBD16B3EE}" type="parTrans" cxnId="{CE4062F6-D871-49FE-93A5-FBA957FD250B}">
      <dgm:prSet/>
      <dgm:spPr/>
      <dgm:t>
        <a:bodyPr/>
        <a:lstStyle/>
        <a:p>
          <a:endParaRPr lang="ru-RU"/>
        </a:p>
      </dgm:t>
    </dgm:pt>
    <dgm:pt modelId="{F3DE3006-F021-4509-BD74-3EC16120A1FF}" type="sibTrans" cxnId="{CE4062F6-D871-49FE-93A5-FBA957FD250B}">
      <dgm:prSet/>
      <dgm:spPr/>
      <dgm:t>
        <a:bodyPr/>
        <a:lstStyle/>
        <a:p>
          <a:endParaRPr lang="ru-RU"/>
        </a:p>
      </dgm:t>
    </dgm:pt>
    <dgm:pt modelId="{AA7F2A0E-F8AA-423D-865C-25684BBC2712}" type="pres">
      <dgm:prSet presAssocID="{20DB0879-8300-492C-82CE-5FB948E6371F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FC96D14-2D20-480D-9386-BA1F8ADE07A2}" type="pres">
      <dgm:prSet presAssocID="{685BB697-AA74-4DAC-8ED6-CAB6F3793C21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D03473-2E0E-444A-89AF-0DD9B46E3B11}" type="pres">
      <dgm:prSet presAssocID="{685BB697-AA74-4DAC-8ED6-CAB6F3793C21}" presName="gear1srcNode" presStyleLbl="node1" presStyleIdx="0" presStyleCnt="3"/>
      <dgm:spPr/>
      <dgm:t>
        <a:bodyPr/>
        <a:lstStyle/>
        <a:p>
          <a:endParaRPr lang="ru-RU"/>
        </a:p>
      </dgm:t>
    </dgm:pt>
    <dgm:pt modelId="{F414EB20-733E-4E2D-85C7-E9A8D501A331}" type="pres">
      <dgm:prSet presAssocID="{685BB697-AA74-4DAC-8ED6-CAB6F3793C21}" presName="gear1dstNode" presStyleLbl="node1" presStyleIdx="0" presStyleCnt="3"/>
      <dgm:spPr/>
      <dgm:t>
        <a:bodyPr/>
        <a:lstStyle/>
        <a:p>
          <a:endParaRPr lang="ru-RU"/>
        </a:p>
      </dgm:t>
    </dgm:pt>
    <dgm:pt modelId="{3F50E597-5809-4CD3-9F28-46EB512759A6}" type="pres">
      <dgm:prSet presAssocID="{9FEE5AC2-D00B-4AAC-ADBD-949B95FE32BE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10D724-7181-4699-A990-5F778360564B}" type="pres">
      <dgm:prSet presAssocID="{9FEE5AC2-D00B-4AAC-ADBD-949B95FE32BE}" presName="gear2srcNode" presStyleLbl="node1" presStyleIdx="1" presStyleCnt="3"/>
      <dgm:spPr/>
      <dgm:t>
        <a:bodyPr/>
        <a:lstStyle/>
        <a:p>
          <a:endParaRPr lang="ru-RU"/>
        </a:p>
      </dgm:t>
    </dgm:pt>
    <dgm:pt modelId="{C8556F35-53BB-47C8-B6BE-96BFFA94283C}" type="pres">
      <dgm:prSet presAssocID="{9FEE5AC2-D00B-4AAC-ADBD-949B95FE32BE}" presName="gear2dstNode" presStyleLbl="node1" presStyleIdx="1" presStyleCnt="3"/>
      <dgm:spPr/>
      <dgm:t>
        <a:bodyPr/>
        <a:lstStyle/>
        <a:p>
          <a:endParaRPr lang="ru-RU"/>
        </a:p>
      </dgm:t>
    </dgm:pt>
    <dgm:pt modelId="{5F6D5D5A-B53F-4780-90AE-CD959D67E5AD}" type="pres">
      <dgm:prSet presAssocID="{E4AB4D13-0BE6-4669-93EA-14E2EBEE7353}" presName="gear3" presStyleLbl="node1" presStyleIdx="2" presStyleCnt="3"/>
      <dgm:spPr/>
      <dgm:t>
        <a:bodyPr/>
        <a:lstStyle/>
        <a:p>
          <a:endParaRPr lang="ru-RU"/>
        </a:p>
      </dgm:t>
    </dgm:pt>
    <dgm:pt modelId="{447D0DC9-F0CB-4510-9B36-1E055A2A2778}" type="pres">
      <dgm:prSet presAssocID="{E4AB4D13-0BE6-4669-93EA-14E2EBEE735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418589-BE52-4D41-AC0A-CD93BBFAB47A}" type="pres">
      <dgm:prSet presAssocID="{E4AB4D13-0BE6-4669-93EA-14E2EBEE7353}" presName="gear3srcNode" presStyleLbl="node1" presStyleIdx="2" presStyleCnt="3"/>
      <dgm:spPr/>
      <dgm:t>
        <a:bodyPr/>
        <a:lstStyle/>
        <a:p>
          <a:endParaRPr lang="ru-RU"/>
        </a:p>
      </dgm:t>
    </dgm:pt>
    <dgm:pt modelId="{AE912242-AAD3-4FCC-8877-4909770CE9AF}" type="pres">
      <dgm:prSet presAssocID="{E4AB4D13-0BE6-4669-93EA-14E2EBEE7353}" presName="gear3dstNode" presStyleLbl="node1" presStyleIdx="2" presStyleCnt="3"/>
      <dgm:spPr/>
      <dgm:t>
        <a:bodyPr/>
        <a:lstStyle/>
        <a:p>
          <a:endParaRPr lang="ru-RU"/>
        </a:p>
      </dgm:t>
    </dgm:pt>
    <dgm:pt modelId="{26CAB285-2E01-4146-B6D6-1D8522633C52}" type="pres">
      <dgm:prSet presAssocID="{A3329463-DABD-4AAA-9D68-D95F89E04812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D7EABF9F-3288-472C-ACD1-59836B8BCC43}" type="pres">
      <dgm:prSet presAssocID="{CA2DD5C0-1C4A-4E70-99A6-A6DF75E977B4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49257EFC-571C-4CFF-8C2B-207A479C8946}" type="pres">
      <dgm:prSet presAssocID="{F3DE3006-F021-4509-BD74-3EC16120A1FF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64ECDF04-A3FC-46B6-B9CF-3ADB841BDAAD}" type="presOf" srcId="{A3329463-DABD-4AAA-9D68-D95F89E04812}" destId="{26CAB285-2E01-4146-B6D6-1D8522633C52}" srcOrd="0" destOrd="0" presId="urn:microsoft.com/office/officeart/2005/8/layout/gear1"/>
    <dgm:cxn modelId="{69C436B9-7ADC-4E2A-9D34-9493957C785C}" type="presOf" srcId="{20DB0879-8300-492C-82CE-5FB948E6371F}" destId="{AA7F2A0E-F8AA-423D-865C-25684BBC2712}" srcOrd="0" destOrd="0" presId="urn:microsoft.com/office/officeart/2005/8/layout/gear1"/>
    <dgm:cxn modelId="{CBE7ED80-9335-426E-B4DB-4BBEC9F1DB31}" srcId="{20DB0879-8300-492C-82CE-5FB948E6371F}" destId="{9FEE5AC2-D00B-4AAC-ADBD-949B95FE32BE}" srcOrd="1" destOrd="0" parTransId="{26985A08-D342-425B-B5FD-D65AC3881BBB}" sibTransId="{CA2DD5C0-1C4A-4E70-99A6-A6DF75E977B4}"/>
    <dgm:cxn modelId="{FEB8BFA4-D5CC-41F6-9282-E8ECEAED0CBD}" type="presOf" srcId="{9FEE5AC2-D00B-4AAC-ADBD-949B95FE32BE}" destId="{C8556F35-53BB-47C8-B6BE-96BFFA94283C}" srcOrd="2" destOrd="0" presId="urn:microsoft.com/office/officeart/2005/8/layout/gear1"/>
    <dgm:cxn modelId="{CE4062F6-D871-49FE-93A5-FBA957FD250B}" srcId="{20DB0879-8300-492C-82CE-5FB948E6371F}" destId="{E4AB4D13-0BE6-4669-93EA-14E2EBEE7353}" srcOrd="2" destOrd="0" parTransId="{4508D3A0-78CE-407F-89F9-427EBD16B3EE}" sibTransId="{F3DE3006-F021-4509-BD74-3EC16120A1FF}"/>
    <dgm:cxn modelId="{F1C72C70-E992-489D-AEA2-2C0F0E36E81F}" type="presOf" srcId="{685BB697-AA74-4DAC-8ED6-CAB6F3793C21}" destId="{F414EB20-733E-4E2D-85C7-E9A8D501A331}" srcOrd="2" destOrd="0" presId="urn:microsoft.com/office/officeart/2005/8/layout/gear1"/>
    <dgm:cxn modelId="{F5D87854-B71E-4E93-A892-358224802E6E}" type="presOf" srcId="{E4AB4D13-0BE6-4669-93EA-14E2EBEE7353}" destId="{447D0DC9-F0CB-4510-9B36-1E055A2A2778}" srcOrd="1" destOrd="0" presId="urn:microsoft.com/office/officeart/2005/8/layout/gear1"/>
    <dgm:cxn modelId="{FA184B9E-B952-478A-9301-E549270DAE7A}" type="presOf" srcId="{E4AB4D13-0BE6-4669-93EA-14E2EBEE7353}" destId="{5F6D5D5A-B53F-4780-90AE-CD959D67E5AD}" srcOrd="0" destOrd="0" presId="urn:microsoft.com/office/officeart/2005/8/layout/gear1"/>
    <dgm:cxn modelId="{4E06FCE3-C430-4475-A3F1-EBA7E4F9FC4A}" type="presOf" srcId="{685BB697-AA74-4DAC-8ED6-CAB6F3793C21}" destId="{DFC96D14-2D20-480D-9386-BA1F8ADE07A2}" srcOrd="0" destOrd="0" presId="urn:microsoft.com/office/officeart/2005/8/layout/gear1"/>
    <dgm:cxn modelId="{1F14568F-13B7-41B1-8CE6-7F0A4EF1D2DB}" type="presOf" srcId="{E4AB4D13-0BE6-4669-93EA-14E2EBEE7353}" destId="{AE912242-AAD3-4FCC-8877-4909770CE9AF}" srcOrd="3" destOrd="0" presId="urn:microsoft.com/office/officeart/2005/8/layout/gear1"/>
    <dgm:cxn modelId="{E2799FEE-B55A-4925-869E-A6CC1E110A2C}" type="presOf" srcId="{685BB697-AA74-4DAC-8ED6-CAB6F3793C21}" destId="{51D03473-2E0E-444A-89AF-0DD9B46E3B11}" srcOrd="1" destOrd="0" presId="urn:microsoft.com/office/officeart/2005/8/layout/gear1"/>
    <dgm:cxn modelId="{6CD62BB0-8A62-44A7-9E9E-F4D0DA4DEAAF}" type="presOf" srcId="{CA2DD5C0-1C4A-4E70-99A6-A6DF75E977B4}" destId="{D7EABF9F-3288-472C-ACD1-59836B8BCC43}" srcOrd="0" destOrd="0" presId="urn:microsoft.com/office/officeart/2005/8/layout/gear1"/>
    <dgm:cxn modelId="{A207642D-47BE-4E0B-9D3E-8E690E8C5A91}" type="presOf" srcId="{9FEE5AC2-D00B-4AAC-ADBD-949B95FE32BE}" destId="{3F50E597-5809-4CD3-9F28-46EB512759A6}" srcOrd="0" destOrd="0" presId="urn:microsoft.com/office/officeart/2005/8/layout/gear1"/>
    <dgm:cxn modelId="{AC8FA6C2-9F44-4F2A-9B41-0BA12ACD4071}" type="presOf" srcId="{F3DE3006-F021-4509-BD74-3EC16120A1FF}" destId="{49257EFC-571C-4CFF-8C2B-207A479C8946}" srcOrd="0" destOrd="0" presId="urn:microsoft.com/office/officeart/2005/8/layout/gear1"/>
    <dgm:cxn modelId="{9E3336AC-5A07-491D-A79C-4CD8580A0081}" type="presOf" srcId="{9FEE5AC2-D00B-4AAC-ADBD-949B95FE32BE}" destId="{0B10D724-7181-4699-A990-5F778360564B}" srcOrd="1" destOrd="0" presId="urn:microsoft.com/office/officeart/2005/8/layout/gear1"/>
    <dgm:cxn modelId="{C5C6F409-2B89-41DA-A5AA-964B15A1E83E}" srcId="{20DB0879-8300-492C-82CE-5FB948E6371F}" destId="{685BB697-AA74-4DAC-8ED6-CAB6F3793C21}" srcOrd="0" destOrd="0" parTransId="{43C1C4D2-7562-4D8D-8840-5FBA8AE618CB}" sibTransId="{A3329463-DABD-4AAA-9D68-D95F89E04812}"/>
    <dgm:cxn modelId="{88EE07EC-2216-420E-98CF-FB787F38ADFF}" type="presOf" srcId="{E4AB4D13-0BE6-4669-93EA-14E2EBEE7353}" destId="{27418589-BE52-4D41-AC0A-CD93BBFAB47A}" srcOrd="2" destOrd="0" presId="urn:microsoft.com/office/officeart/2005/8/layout/gear1"/>
    <dgm:cxn modelId="{CF617D08-336D-4D87-8FE5-DF5257D0DAC1}" type="presParOf" srcId="{AA7F2A0E-F8AA-423D-865C-25684BBC2712}" destId="{DFC96D14-2D20-480D-9386-BA1F8ADE07A2}" srcOrd="0" destOrd="0" presId="urn:microsoft.com/office/officeart/2005/8/layout/gear1"/>
    <dgm:cxn modelId="{01FC2340-838D-473D-971C-3DF397271687}" type="presParOf" srcId="{AA7F2A0E-F8AA-423D-865C-25684BBC2712}" destId="{51D03473-2E0E-444A-89AF-0DD9B46E3B11}" srcOrd="1" destOrd="0" presId="urn:microsoft.com/office/officeart/2005/8/layout/gear1"/>
    <dgm:cxn modelId="{9B03BDC4-2073-4620-AB7A-687B4F5FC196}" type="presParOf" srcId="{AA7F2A0E-F8AA-423D-865C-25684BBC2712}" destId="{F414EB20-733E-4E2D-85C7-E9A8D501A331}" srcOrd="2" destOrd="0" presId="urn:microsoft.com/office/officeart/2005/8/layout/gear1"/>
    <dgm:cxn modelId="{5CCABC61-4B6E-4C72-A5B8-C8FEC0732516}" type="presParOf" srcId="{AA7F2A0E-F8AA-423D-865C-25684BBC2712}" destId="{3F50E597-5809-4CD3-9F28-46EB512759A6}" srcOrd="3" destOrd="0" presId="urn:microsoft.com/office/officeart/2005/8/layout/gear1"/>
    <dgm:cxn modelId="{9EC0A382-3E56-4A58-A2B2-616DD82D5B5F}" type="presParOf" srcId="{AA7F2A0E-F8AA-423D-865C-25684BBC2712}" destId="{0B10D724-7181-4699-A990-5F778360564B}" srcOrd="4" destOrd="0" presId="urn:microsoft.com/office/officeart/2005/8/layout/gear1"/>
    <dgm:cxn modelId="{74878941-256B-44EC-A842-6D7A3A568A70}" type="presParOf" srcId="{AA7F2A0E-F8AA-423D-865C-25684BBC2712}" destId="{C8556F35-53BB-47C8-B6BE-96BFFA94283C}" srcOrd="5" destOrd="0" presId="urn:microsoft.com/office/officeart/2005/8/layout/gear1"/>
    <dgm:cxn modelId="{509C53DA-A26B-4EBE-B081-615AD375C69A}" type="presParOf" srcId="{AA7F2A0E-F8AA-423D-865C-25684BBC2712}" destId="{5F6D5D5A-B53F-4780-90AE-CD959D67E5AD}" srcOrd="6" destOrd="0" presId="urn:microsoft.com/office/officeart/2005/8/layout/gear1"/>
    <dgm:cxn modelId="{122D4DBD-D0A8-410B-9CB3-9B1CF85C72C4}" type="presParOf" srcId="{AA7F2A0E-F8AA-423D-865C-25684BBC2712}" destId="{447D0DC9-F0CB-4510-9B36-1E055A2A2778}" srcOrd="7" destOrd="0" presId="urn:microsoft.com/office/officeart/2005/8/layout/gear1"/>
    <dgm:cxn modelId="{2B8CF0F4-5945-40EE-AA91-5744F3F05C16}" type="presParOf" srcId="{AA7F2A0E-F8AA-423D-865C-25684BBC2712}" destId="{27418589-BE52-4D41-AC0A-CD93BBFAB47A}" srcOrd="8" destOrd="0" presId="urn:microsoft.com/office/officeart/2005/8/layout/gear1"/>
    <dgm:cxn modelId="{813FBEAD-62EA-49F6-9C12-1F22131679D0}" type="presParOf" srcId="{AA7F2A0E-F8AA-423D-865C-25684BBC2712}" destId="{AE912242-AAD3-4FCC-8877-4909770CE9AF}" srcOrd="9" destOrd="0" presId="urn:microsoft.com/office/officeart/2005/8/layout/gear1"/>
    <dgm:cxn modelId="{5582817B-AE86-4EAA-97E0-AC6E5670AA27}" type="presParOf" srcId="{AA7F2A0E-F8AA-423D-865C-25684BBC2712}" destId="{26CAB285-2E01-4146-B6D6-1D8522633C52}" srcOrd="10" destOrd="0" presId="urn:microsoft.com/office/officeart/2005/8/layout/gear1"/>
    <dgm:cxn modelId="{01348DDE-AC71-475E-85CA-73C0A2C334A7}" type="presParOf" srcId="{AA7F2A0E-F8AA-423D-865C-25684BBC2712}" destId="{D7EABF9F-3288-472C-ACD1-59836B8BCC43}" srcOrd="11" destOrd="0" presId="urn:microsoft.com/office/officeart/2005/8/layout/gear1"/>
    <dgm:cxn modelId="{E8C7CAB7-1A80-4036-85B3-37B121F77852}" type="presParOf" srcId="{AA7F2A0E-F8AA-423D-865C-25684BBC2712}" destId="{49257EFC-571C-4CFF-8C2B-207A479C8946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0267BD-2C6D-419D-ABC1-DB2E93FEEAA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91D065-9904-4B44-919C-CA1F8823D079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ru-RU" sz="2000" b="1" dirty="0" smtClean="0">
              <a:solidFill>
                <a:schemeClr val="tx1"/>
              </a:solidFill>
            </a:rPr>
            <a:t>100%  </a:t>
          </a:r>
          <a:r>
            <a:rPr lang="ru-RU" sz="2000" dirty="0" smtClean="0">
              <a:solidFill>
                <a:schemeClr val="tx1"/>
              </a:solidFill>
            </a:rPr>
            <a:t>-  </a:t>
          </a:r>
          <a:r>
            <a:rPr lang="ru-RU" sz="1600" dirty="0" smtClean="0">
              <a:solidFill>
                <a:schemeClr val="tx1"/>
              </a:solidFill>
            </a:rPr>
            <a:t>доступность дошкольного образования для детей 3-7 лет</a:t>
          </a:r>
          <a:endParaRPr lang="ru-RU" sz="1600" dirty="0">
            <a:solidFill>
              <a:schemeClr val="tx1"/>
            </a:solidFill>
          </a:endParaRPr>
        </a:p>
      </dgm:t>
    </dgm:pt>
    <dgm:pt modelId="{1EAA87B6-1A89-4D8F-A5E0-9EC18A641F64}" type="parTrans" cxnId="{054DA252-34EF-4BE3-8A06-C82673200F88}">
      <dgm:prSet/>
      <dgm:spPr/>
      <dgm:t>
        <a:bodyPr/>
        <a:lstStyle/>
        <a:p>
          <a:endParaRPr lang="ru-RU"/>
        </a:p>
      </dgm:t>
    </dgm:pt>
    <dgm:pt modelId="{D2E6826F-8A8C-44A4-8AA5-69B72ECAA0A4}" type="sibTrans" cxnId="{054DA252-34EF-4BE3-8A06-C82673200F88}">
      <dgm:prSet/>
      <dgm:spPr/>
      <dgm:t>
        <a:bodyPr/>
        <a:lstStyle/>
        <a:p>
          <a:endParaRPr lang="ru-RU"/>
        </a:p>
      </dgm:t>
    </dgm:pt>
    <dgm:pt modelId="{8DA53BF1-C4F6-4461-96B4-CA1F949054FF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ru-RU" sz="2000" b="1" dirty="0" smtClean="0">
              <a:solidFill>
                <a:schemeClr val="tx1"/>
              </a:solidFill>
            </a:rPr>
            <a:t>58,6%</a:t>
          </a:r>
          <a:r>
            <a:rPr lang="ru-RU" sz="1400" dirty="0" smtClean="0">
              <a:solidFill>
                <a:schemeClr val="tx1"/>
              </a:solidFill>
            </a:rPr>
            <a:t> - охват детей программами  дошкольного образования</a:t>
          </a:r>
          <a:endParaRPr lang="ru-RU" sz="1400" dirty="0">
            <a:solidFill>
              <a:schemeClr val="tx1"/>
            </a:solidFill>
          </a:endParaRPr>
        </a:p>
      </dgm:t>
    </dgm:pt>
    <dgm:pt modelId="{1B6BBBD7-EF61-4076-8FEB-C4D1526565B1}" type="parTrans" cxnId="{81A84FE4-3327-47CD-8D62-3899AD71943E}">
      <dgm:prSet/>
      <dgm:spPr/>
      <dgm:t>
        <a:bodyPr/>
        <a:lstStyle/>
        <a:p>
          <a:endParaRPr lang="ru-RU"/>
        </a:p>
      </dgm:t>
    </dgm:pt>
    <dgm:pt modelId="{CAE2BF6E-F801-4857-B8C9-B0CCA29F6374}" type="sibTrans" cxnId="{81A84FE4-3327-47CD-8D62-3899AD71943E}">
      <dgm:prSet/>
      <dgm:spPr/>
      <dgm:t>
        <a:bodyPr/>
        <a:lstStyle/>
        <a:p>
          <a:endParaRPr lang="ru-RU"/>
        </a:p>
      </dgm:t>
    </dgm:pt>
    <dgm:pt modelId="{F2B20989-2FFA-46D9-B526-45619223A641}" type="pres">
      <dgm:prSet presAssocID="{250267BD-2C6D-419D-ABC1-DB2E93FEEAA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63D6E3-7009-47EE-92C2-72A32F598AD4}" type="pres">
      <dgm:prSet presAssocID="{7591D065-9904-4B44-919C-CA1F8823D079}" presName="parentLin" presStyleCnt="0"/>
      <dgm:spPr/>
    </dgm:pt>
    <dgm:pt modelId="{0449DABF-7EEA-4079-BE5D-5DDE93D51397}" type="pres">
      <dgm:prSet presAssocID="{7591D065-9904-4B44-919C-CA1F8823D079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C63F6078-411D-441D-BBD4-9E8FDCF5B472}" type="pres">
      <dgm:prSet presAssocID="{7591D065-9904-4B44-919C-CA1F8823D079}" presName="parentText" presStyleLbl="node1" presStyleIdx="0" presStyleCnt="2" custScaleX="142857" custScaleY="17393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672FD4-564C-4B3A-84F4-32948D40D947}" type="pres">
      <dgm:prSet presAssocID="{7591D065-9904-4B44-919C-CA1F8823D079}" presName="negativeSpace" presStyleCnt="0"/>
      <dgm:spPr/>
    </dgm:pt>
    <dgm:pt modelId="{C41A5219-D67F-45D1-A822-3DE52E89E4C5}" type="pres">
      <dgm:prSet presAssocID="{7591D065-9904-4B44-919C-CA1F8823D079}" presName="childText" presStyleLbl="conFgAcc1" presStyleIdx="0" presStyleCnt="2">
        <dgm:presLayoutVars>
          <dgm:bulletEnabled val="1"/>
        </dgm:presLayoutVars>
      </dgm:prSet>
      <dgm:spPr/>
    </dgm:pt>
    <dgm:pt modelId="{51E18EF2-11C8-46E7-9302-9486AA7A146E}" type="pres">
      <dgm:prSet presAssocID="{D2E6826F-8A8C-44A4-8AA5-69B72ECAA0A4}" presName="spaceBetweenRectangles" presStyleCnt="0"/>
      <dgm:spPr/>
    </dgm:pt>
    <dgm:pt modelId="{BADF05C5-C731-48D2-8FD7-FBE521AC81EF}" type="pres">
      <dgm:prSet presAssocID="{8DA53BF1-C4F6-4461-96B4-CA1F949054FF}" presName="parentLin" presStyleCnt="0"/>
      <dgm:spPr/>
    </dgm:pt>
    <dgm:pt modelId="{FEC764E6-A111-41E2-B0B7-1F9B7CD5C45F}" type="pres">
      <dgm:prSet presAssocID="{8DA53BF1-C4F6-4461-96B4-CA1F949054FF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317BB368-E9CA-467F-AACB-F3F8BF222F47}" type="pres">
      <dgm:prSet presAssocID="{8DA53BF1-C4F6-4461-96B4-CA1F949054FF}" presName="parentText" presStyleLbl="node1" presStyleIdx="1" presStyleCnt="2" custScaleX="142857" custScaleY="18160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426D73-81CD-43BF-B3A6-F9D18C2CE772}" type="pres">
      <dgm:prSet presAssocID="{8DA53BF1-C4F6-4461-96B4-CA1F949054FF}" presName="negativeSpace" presStyleCnt="0"/>
      <dgm:spPr/>
    </dgm:pt>
    <dgm:pt modelId="{F3978BC3-49AA-4ACB-A072-569963630410}" type="pres">
      <dgm:prSet presAssocID="{8DA53BF1-C4F6-4461-96B4-CA1F949054FF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55BC930B-BFDF-478B-ACB6-47F1295503D1}" type="presOf" srcId="{7591D065-9904-4B44-919C-CA1F8823D079}" destId="{C63F6078-411D-441D-BBD4-9E8FDCF5B472}" srcOrd="1" destOrd="0" presId="urn:microsoft.com/office/officeart/2005/8/layout/list1"/>
    <dgm:cxn modelId="{5B3A6971-18C6-4E4B-BD19-187278478901}" type="presOf" srcId="{8DA53BF1-C4F6-4461-96B4-CA1F949054FF}" destId="{FEC764E6-A111-41E2-B0B7-1F9B7CD5C45F}" srcOrd="0" destOrd="0" presId="urn:microsoft.com/office/officeart/2005/8/layout/list1"/>
    <dgm:cxn modelId="{81A84FE4-3327-47CD-8D62-3899AD71943E}" srcId="{250267BD-2C6D-419D-ABC1-DB2E93FEEAA7}" destId="{8DA53BF1-C4F6-4461-96B4-CA1F949054FF}" srcOrd="1" destOrd="0" parTransId="{1B6BBBD7-EF61-4076-8FEB-C4D1526565B1}" sibTransId="{CAE2BF6E-F801-4857-B8C9-B0CCA29F6374}"/>
    <dgm:cxn modelId="{25818940-7B29-4BF2-8E80-CD7038D7429B}" type="presOf" srcId="{250267BD-2C6D-419D-ABC1-DB2E93FEEAA7}" destId="{F2B20989-2FFA-46D9-B526-45619223A641}" srcOrd="0" destOrd="0" presId="urn:microsoft.com/office/officeart/2005/8/layout/list1"/>
    <dgm:cxn modelId="{29A62F65-41DA-4145-AB51-58004B9C2D46}" type="presOf" srcId="{8DA53BF1-C4F6-4461-96B4-CA1F949054FF}" destId="{317BB368-E9CA-467F-AACB-F3F8BF222F47}" srcOrd="1" destOrd="0" presId="urn:microsoft.com/office/officeart/2005/8/layout/list1"/>
    <dgm:cxn modelId="{054DA252-34EF-4BE3-8A06-C82673200F88}" srcId="{250267BD-2C6D-419D-ABC1-DB2E93FEEAA7}" destId="{7591D065-9904-4B44-919C-CA1F8823D079}" srcOrd="0" destOrd="0" parTransId="{1EAA87B6-1A89-4D8F-A5E0-9EC18A641F64}" sibTransId="{D2E6826F-8A8C-44A4-8AA5-69B72ECAA0A4}"/>
    <dgm:cxn modelId="{2797E9DD-91F1-4760-A450-B822AF0DB6C4}" type="presOf" srcId="{7591D065-9904-4B44-919C-CA1F8823D079}" destId="{0449DABF-7EEA-4079-BE5D-5DDE93D51397}" srcOrd="0" destOrd="0" presId="urn:microsoft.com/office/officeart/2005/8/layout/list1"/>
    <dgm:cxn modelId="{C0B7EDF9-594A-4F5A-A250-8B297CE971C8}" type="presParOf" srcId="{F2B20989-2FFA-46D9-B526-45619223A641}" destId="{E363D6E3-7009-47EE-92C2-72A32F598AD4}" srcOrd="0" destOrd="0" presId="urn:microsoft.com/office/officeart/2005/8/layout/list1"/>
    <dgm:cxn modelId="{151EB899-867A-4235-90F6-66D38589158F}" type="presParOf" srcId="{E363D6E3-7009-47EE-92C2-72A32F598AD4}" destId="{0449DABF-7EEA-4079-BE5D-5DDE93D51397}" srcOrd="0" destOrd="0" presId="urn:microsoft.com/office/officeart/2005/8/layout/list1"/>
    <dgm:cxn modelId="{123F1A06-D459-4A69-AAEE-0EB474D8EA73}" type="presParOf" srcId="{E363D6E3-7009-47EE-92C2-72A32F598AD4}" destId="{C63F6078-411D-441D-BBD4-9E8FDCF5B472}" srcOrd="1" destOrd="0" presId="urn:microsoft.com/office/officeart/2005/8/layout/list1"/>
    <dgm:cxn modelId="{6C4FD37A-0710-4191-8F15-E1BC4C3A8765}" type="presParOf" srcId="{F2B20989-2FFA-46D9-B526-45619223A641}" destId="{D9672FD4-564C-4B3A-84F4-32948D40D947}" srcOrd="1" destOrd="0" presId="urn:microsoft.com/office/officeart/2005/8/layout/list1"/>
    <dgm:cxn modelId="{B72AF676-E25E-42A4-9CEB-7BE406823484}" type="presParOf" srcId="{F2B20989-2FFA-46D9-B526-45619223A641}" destId="{C41A5219-D67F-45D1-A822-3DE52E89E4C5}" srcOrd="2" destOrd="0" presId="urn:microsoft.com/office/officeart/2005/8/layout/list1"/>
    <dgm:cxn modelId="{81A17E85-DA48-4175-B710-15162BE35920}" type="presParOf" srcId="{F2B20989-2FFA-46D9-B526-45619223A641}" destId="{51E18EF2-11C8-46E7-9302-9486AA7A146E}" srcOrd="3" destOrd="0" presId="urn:microsoft.com/office/officeart/2005/8/layout/list1"/>
    <dgm:cxn modelId="{D29F506A-7CA7-441F-904F-553C64FF30A9}" type="presParOf" srcId="{F2B20989-2FFA-46D9-B526-45619223A641}" destId="{BADF05C5-C731-48D2-8FD7-FBE521AC81EF}" srcOrd="4" destOrd="0" presId="urn:microsoft.com/office/officeart/2005/8/layout/list1"/>
    <dgm:cxn modelId="{5E39A135-4BC5-49E4-93F2-CAE98410A3EC}" type="presParOf" srcId="{BADF05C5-C731-48D2-8FD7-FBE521AC81EF}" destId="{FEC764E6-A111-41E2-B0B7-1F9B7CD5C45F}" srcOrd="0" destOrd="0" presId="urn:microsoft.com/office/officeart/2005/8/layout/list1"/>
    <dgm:cxn modelId="{31CA010A-5D78-4F5E-B4EE-2CB8374D7AA8}" type="presParOf" srcId="{BADF05C5-C731-48D2-8FD7-FBE521AC81EF}" destId="{317BB368-E9CA-467F-AACB-F3F8BF222F47}" srcOrd="1" destOrd="0" presId="urn:microsoft.com/office/officeart/2005/8/layout/list1"/>
    <dgm:cxn modelId="{BF47A426-470D-43BF-852E-B7761CB64834}" type="presParOf" srcId="{F2B20989-2FFA-46D9-B526-45619223A641}" destId="{D6426D73-81CD-43BF-B3A6-F9D18C2CE772}" srcOrd="5" destOrd="0" presId="urn:microsoft.com/office/officeart/2005/8/layout/list1"/>
    <dgm:cxn modelId="{0A9BA543-B4C0-41A3-B9C4-5AD1D029E1E5}" type="presParOf" srcId="{F2B20989-2FFA-46D9-B526-45619223A641}" destId="{F3978BC3-49AA-4ACB-A072-56996363041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0267BD-2C6D-419D-ABC1-DB2E93FEEAA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91D065-9904-4B44-919C-CA1F8823D079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ru-RU" sz="1400" b="1" dirty="0" smtClean="0">
              <a:solidFill>
                <a:schemeClr val="tx1"/>
              </a:solidFill>
            </a:rPr>
            <a:t>3864 </a:t>
          </a:r>
          <a:r>
            <a:rPr lang="ru-RU" sz="1400" b="0" dirty="0" smtClean="0">
              <a:solidFill>
                <a:schemeClr val="tx1"/>
              </a:solidFill>
            </a:rPr>
            <a:t>новых мест, </a:t>
          </a:r>
          <a:r>
            <a:rPr lang="ru-RU" sz="1400" dirty="0" smtClean="0">
              <a:solidFill>
                <a:schemeClr val="tx1"/>
              </a:solidFill>
            </a:rPr>
            <a:t>созданных в общеобразовательных организациях</a:t>
          </a:r>
          <a:endParaRPr lang="ru-RU" sz="1400" dirty="0">
            <a:solidFill>
              <a:schemeClr val="tx1"/>
            </a:solidFill>
          </a:endParaRPr>
        </a:p>
      </dgm:t>
    </dgm:pt>
    <dgm:pt modelId="{1EAA87B6-1A89-4D8F-A5E0-9EC18A641F64}" type="parTrans" cxnId="{054DA252-34EF-4BE3-8A06-C82673200F88}">
      <dgm:prSet/>
      <dgm:spPr/>
      <dgm:t>
        <a:bodyPr/>
        <a:lstStyle/>
        <a:p>
          <a:endParaRPr lang="ru-RU"/>
        </a:p>
      </dgm:t>
    </dgm:pt>
    <dgm:pt modelId="{D2E6826F-8A8C-44A4-8AA5-69B72ECAA0A4}" type="sibTrans" cxnId="{054DA252-34EF-4BE3-8A06-C82673200F88}">
      <dgm:prSet/>
      <dgm:spPr/>
      <dgm:t>
        <a:bodyPr/>
        <a:lstStyle/>
        <a:p>
          <a:endParaRPr lang="ru-RU"/>
        </a:p>
      </dgm:t>
    </dgm:pt>
    <dgm:pt modelId="{8DA53BF1-C4F6-4461-96B4-CA1F949054FF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ru-RU" sz="1400" b="1" dirty="0" smtClean="0">
              <a:solidFill>
                <a:schemeClr val="tx1"/>
              </a:solidFill>
            </a:rPr>
            <a:t>28%</a:t>
          </a:r>
          <a:r>
            <a:rPr lang="ru-RU" sz="1400" dirty="0" smtClean="0">
              <a:solidFill>
                <a:schemeClr val="tx1"/>
              </a:solidFill>
            </a:rPr>
            <a:t> - учителей, повысивших квалификацию по приоритетным направлениям государственной политики в области образования</a:t>
          </a:r>
          <a:endParaRPr lang="ru-RU" sz="1400" dirty="0">
            <a:solidFill>
              <a:schemeClr val="tx1"/>
            </a:solidFill>
          </a:endParaRPr>
        </a:p>
      </dgm:t>
    </dgm:pt>
    <dgm:pt modelId="{1B6BBBD7-EF61-4076-8FEB-C4D1526565B1}" type="parTrans" cxnId="{81A84FE4-3327-47CD-8D62-3899AD71943E}">
      <dgm:prSet/>
      <dgm:spPr/>
      <dgm:t>
        <a:bodyPr/>
        <a:lstStyle/>
        <a:p>
          <a:endParaRPr lang="ru-RU"/>
        </a:p>
      </dgm:t>
    </dgm:pt>
    <dgm:pt modelId="{CAE2BF6E-F801-4857-B8C9-B0CCA29F6374}" type="sibTrans" cxnId="{81A84FE4-3327-47CD-8D62-3899AD71943E}">
      <dgm:prSet/>
      <dgm:spPr/>
      <dgm:t>
        <a:bodyPr/>
        <a:lstStyle/>
        <a:p>
          <a:endParaRPr lang="ru-RU"/>
        </a:p>
      </dgm:t>
    </dgm:pt>
    <dgm:pt modelId="{F2B20989-2FFA-46D9-B526-45619223A641}" type="pres">
      <dgm:prSet presAssocID="{250267BD-2C6D-419D-ABC1-DB2E93FEEAA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63D6E3-7009-47EE-92C2-72A32F598AD4}" type="pres">
      <dgm:prSet presAssocID="{7591D065-9904-4B44-919C-CA1F8823D079}" presName="parentLin" presStyleCnt="0"/>
      <dgm:spPr/>
    </dgm:pt>
    <dgm:pt modelId="{0449DABF-7EEA-4079-BE5D-5DDE93D51397}" type="pres">
      <dgm:prSet presAssocID="{7591D065-9904-4B44-919C-CA1F8823D079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C63F6078-411D-441D-BBD4-9E8FDCF5B472}" type="pres">
      <dgm:prSet presAssocID="{7591D065-9904-4B44-919C-CA1F8823D079}" presName="parentText" presStyleLbl="node1" presStyleIdx="0" presStyleCnt="2" custScaleX="142857" custScaleY="888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672FD4-564C-4B3A-84F4-32948D40D947}" type="pres">
      <dgm:prSet presAssocID="{7591D065-9904-4B44-919C-CA1F8823D079}" presName="negativeSpace" presStyleCnt="0"/>
      <dgm:spPr/>
    </dgm:pt>
    <dgm:pt modelId="{C41A5219-D67F-45D1-A822-3DE52E89E4C5}" type="pres">
      <dgm:prSet presAssocID="{7591D065-9904-4B44-919C-CA1F8823D079}" presName="childText" presStyleLbl="conFgAcc1" presStyleIdx="0" presStyleCnt="2">
        <dgm:presLayoutVars>
          <dgm:bulletEnabled val="1"/>
        </dgm:presLayoutVars>
      </dgm:prSet>
      <dgm:spPr/>
    </dgm:pt>
    <dgm:pt modelId="{51E18EF2-11C8-46E7-9302-9486AA7A146E}" type="pres">
      <dgm:prSet presAssocID="{D2E6826F-8A8C-44A4-8AA5-69B72ECAA0A4}" presName="spaceBetweenRectangles" presStyleCnt="0"/>
      <dgm:spPr/>
    </dgm:pt>
    <dgm:pt modelId="{BADF05C5-C731-48D2-8FD7-FBE521AC81EF}" type="pres">
      <dgm:prSet presAssocID="{8DA53BF1-C4F6-4461-96B4-CA1F949054FF}" presName="parentLin" presStyleCnt="0"/>
      <dgm:spPr/>
    </dgm:pt>
    <dgm:pt modelId="{FEC764E6-A111-41E2-B0B7-1F9B7CD5C45F}" type="pres">
      <dgm:prSet presAssocID="{8DA53BF1-C4F6-4461-96B4-CA1F949054FF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317BB368-E9CA-467F-AACB-F3F8BF222F47}" type="pres">
      <dgm:prSet presAssocID="{8DA53BF1-C4F6-4461-96B4-CA1F949054FF}" presName="parentText" presStyleLbl="node1" presStyleIdx="1" presStyleCnt="2" custScaleX="142857" custScaleY="9955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426D73-81CD-43BF-B3A6-F9D18C2CE772}" type="pres">
      <dgm:prSet presAssocID="{8DA53BF1-C4F6-4461-96B4-CA1F949054FF}" presName="negativeSpace" presStyleCnt="0"/>
      <dgm:spPr/>
    </dgm:pt>
    <dgm:pt modelId="{F3978BC3-49AA-4ACB-A072-569963630410}" type="pres">
      <dgm:prSet presAssocID="{8DA53BF1-C4F6-4461-96B4-CA1F949054FF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B93CA6C-CA2E-41EB-A37E-5798803C8A9B}" type="presOf" srcId="{8DA53BF1-C4F6-4461-96B4-CA1F949054FF}" destId="{317BB368-E9CA-467F-AACB-F3F8BF222F47}" srcOrd="1" destOrd="0" presId="urn:microsoft.com/office/officeart/2005/8/layout/list1"/>
    <dgm:cxn modelId="{A21FD491-D549-45E0-AD0E-23C7E9D44B09}" type="presOf" srcId="{250267BD-2C6D-419D-ABC1-DB2E93FEEAA7}" destId="{F2B20989-2FFA-46D9-B526-45619223A641}" srcOrd="0" destOrd="0" presId="urn:microsoft.com/office/officeart/2005/8/layout/list1"/>
    <dgm:cxn modelId="{9E0963EF-F60E-40B8-ACFC-890C911D9FA8}" type="presOf" srcId="{7591D065-9904-4B44-919C-CA1F8823D079}" destId="{C63F6078-411D-441D-BBD4-9E8FDCF5B472}" srcOrd="1" destOrd="0" presId="urn:microsoft.com/office/officeart/2005/8/layout/list1"/>
    <dgm:cxn modelId="{8DE8B469-7F41-4C55-828F-2594CA2A5CDF}" type="presOf" srcId="{8DA53BF1-C4F6-4461-96B4-CA1F949054FF}" destId="{FEC764E6-A111-41E2-B0B7-1F9B7CD5C45F}" srcOrd="0" destOrd="0" presId="urn:microsoft.com/office/officeart/2005/8/layout/list1"/>
    <dgm:cxn modelId="{81A84FE4-3327-47CD-8D62-3899AD71943E}" srcId="{250267BD-2C6D-419D-ABC1-DB2E93FEEAA7}" destId="{8DA53BF1-C4F6-4461-96B4-CA1F949054FF}" srcOrd="1" destOrd="0" parTransId="{1B6BBBD7-EF61-4076-8FEB-C4D1526565B1}" sibTransId="{CAE2BF6E-F801-4857-B8C9-B0CCA29F6374}"/>
    <dgm:cxn modelId="{054DA252-34EF-4BE3-8A06-C82673200F88}" srcId="{250267BD-2C6D-419D-ABC1-DB2E93FEEAA7}" destId="{7591D065-9904-4B44-919C-CA1F8823D079}" srcOrd="0" destOrd="0" parTransId="{1EAA87B6-1A89-4D8F-A5E0-9EC18A641F64}" sibTransId="{D2E6826F-8A8C-44A4-8AA5-69B72ECAA0A4}"/>
    <dgm:cxn modelId="{426446B8-4C82-4C63-9720-E93AB4731014}" type="presOf" srcId="{7591D065-9904-4B44-919C-CA1F8823D079}" destId="{0449DABF-7EEA-4079-BE5D-5DDE93D51397}" srcOrd="0" destOrd="0" presId="urn:microsoft.com/office/officeart/2005/8/layout/list1"/>
    <dgm:cxn modelId="{EA2426E1-8C33-4C0C-8B90-3819627A7C16}" type="presParOf" srcId="{F2B20989-2FFA-46D9-B526-45619223A641}" destId="{E363D6E3-7009-47EE-92C2-72A32F598AD4}" srcOrd="0" destOrd="0" presId="urn:microsoft.com/office/officeart/2005/8/layout/list1"/>
    <dgm:cxn modelId="{4681F259-01E5-468B-9A36-DDA38779D389}" type="presParOf" srcId="{E363D6E3-7009-47EE-92C2-72A32F598AD4}" destId="{0449DABF-7EEA-4079-BE5D-5DDE93D51397}" srcOrd="0" destOrd="0" presId="urn:microsoft.com/office/officeart/2005/8/layout/list1"/>
    <dgm:cxn modelId="{A4B6A51C-EA59-462F-AEA0-C09E05B12AFC}" type="presParOf" srcId="{E363D6E3-7009-47EE-92C2-72A32F598AD4}" destId="{C63F6078-411D-441D-BBD4-9E8FDCF5B472}" srcOrd="1" destOrd="0" presId="urn:microsoft.com/office/officeart/2005/8/layout/list1"/>
    <dgm:cxn modelId="{8E3CB611-272A-4013-8FAA-2BB5FA4D974B}" type="presParOf" srcId="{F2B20989-2FFA-46D9-B526-45619223A641}" destId="{D9672FD4-564C-4B3A-84F4-32948D40D947}" srcOrd="1" destOrd="0" presId="urn:microsoft.com/office/officeart/2005/8/layout/list1"/>
    <dgm:cxn modelId="{D1BDE411-C5D8-4FD1-937F-0B8FA634DA1E}" type="presParOf" srcId="{F2B20989-2FFA-46D9-B526-45619223A641}" destId="{C41A5219-D67F-45D1-A822-3DE52E89E4C5}" srcOrd="2" destOrd="0" presId="urn:microsoft.com/office/officeart/2005/8/layout/list1"/>
    <dgm:cxn modelId="{A72F0FD1-83E4-428A-B75E-56D1E2E6AAE1}" type="presParOf" srcId="{F2B20989-2FFA-46D9-B526-45619223A641}" destId="{51E18EF2-11C8-46E7-9302-9486AA7A146E}" srcOrd="3" destOrd="0" presId="urn:microsoft.com/office/officeart/2005/8/layout/list1"/>
    <dgm:cxn modelId="{74694BAA-CC37-473F-981F-6B25EF8ACCEB}" type="presParOf" srcId="{F2B20989-2FFA-46D9-B526-45619223A641}" destId="{BADF05C5-C731-48D2-8FD7-FBE521AC81EF}" srcOrd="4" destOrd="0" presId="urn:microsoft.com/office/officeart/2005/8/layout/list1"/>
    <dgm:cxn modelId="{0667CB81-5013-4E43-BD58-21DEA1D26B15}" type="presParOf" srcId="{BADF05C5-C731-48D2-8FD7-FBE521AC81EF}" destId="{FEC764E6-A111-41E2-B0B7-1F9B7CD5C45F}" srcOrd="0" destOrd="0" presId="urn:microsoft.com/office/officeart/2005/8/layout/list1"/>
    <dgm:cxn modelId="{88E84A91-93D6-416A-B3BF-ADCC206DE31F}" type="presParOf" srcId="{BADF05C5-C731-48D2-8FD7-FBE521AC81EF}" destId="{317BB368-E9CA-467F-AACB-F3F8BF222F47}" srcOrd="1" destOrd="0" presId="urn:microsoft.com/office/officeart/2005/8/layout/list1"/>
    <dgm:cxn modelId="{BF4E6AA3-1118-42C8-84C8-457067543DCA}" type="presParOf" srcId="{F2B20989-2FFA-46D9-B526-45619223A641}" destId="{D6426D73-81CD-43BF-B3A6-F9D18C2CE772}" srcOrd="5" destOrd="0" presId="urn:microsoft.com/office/officeart/2005/8/layout/list1"/>
    <dgm:cxn modelId="{4D18BB84-D26D-4CC4-9B77-8DA9A08BA704}" type="presParOf" srcId="{F2B20989-2FFA-46D9-B526-45619223A641}" destId="{F3978BC3-49AA-4ACB-A072-56996363041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93F61B-E4BD-4F75-AF15-6D4BB10B3951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73CD3824-F90E-47ED-AE47-787C1B1550C2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400" b="1" dirty="0" smtClean="0">
              <a:solidFill>
                <a:schemeClr val="tx1"/>
              </a:solidFill>
              <a:latin typeface="Academy" pitchFamily="2" charset="0"/>
            </a:rPr>
            <a:t>Образовательных  организаций, в которых оценка деятельности руководителей  и основных </a:t>
          </a:r>
        </a:p>
        <a:p>
          <a:pPr>
            <a:spcAft>
              <a:spcPts val="0"/>
            </a:spcAft>
          </a:pPr>
          <a:r>
            <a:rPr lang="ru-RU" sz="1400" b="1" dirty="0" smtClean="0">
              <a:solidFill>
                <a:schemeClr val="tx1"/>
              </a:solidFill>
              <a:latin typeface="Academy" pitchFamily="2" charset="0"/>
            </a:rPr>
            <a:t>категорий работников осуществляется </a:t>
          </a:r>
        </a:p>
        <a:p>
          <a:pPr>
            <a:spcAft>
              <a:spcPts val="0"/>
            </a:spcAft>
          </a:pPr>
          <a:r>
            <a:rPr lang="ru-RU" sz="1400" b="1" dirty="0" smtClean="0">
              <a:solidFill>
                <a:schemeClr val="tx1"/>
              </a:solidFill>
              <a:latin typeface="Academy" pitchFamily="2" charset="0"/>
            </a:rPr>
            <a:t>на основании показателей эффективности деятельности</a:t>
          </a:r>
          <a:endParaRPr lang="ru-RU" sz="1400" b="1" dirty="0">
            <a:solidFill>
              <a:schemeClr val="tx1"/>
            </a:solidFill>
            <a:latin typeface="Academy" pitchFamily="2" charset="0"/>
          </a:endParaRPr>
        </a:p>
      </dgm:t>
    </dgm:pt>
    <dgm:pt modelId="{53950E9D-8F10-49C2-920A-BBFF37E1647D}" type="parTrans" cxnId="{A633F5D5-9A86-4D67-AD16-BA4A21CDC6AF}">
      <dgm:prSet/>
      <dgm:spPr/>
      <dgm:t>
        <a:bodyPr/>
        <a:lstStyle/>
        <a:p>
          <a:endParaRPr lang="ru-RU"/>
        </a:p>
      </dgm:t>
    </dgm:pt>
    <dgm:pt modelId="{596BF4A8-1132-48D2-8764-696E6723D7AC}" type="sibTrans" cxnId="{A633F5D5-9A86-4D67-AD16-BA4A21CDC6AF}">
      <dgm:prSet/>
      <dgm:spPr/>
      <dgm:t>
        <a:bodyPr/>
        <a:lstStyle/>
        <a:p>
          <a:endParaRPr lang="ru-RU"/>
        </a:p>
      </dgm:t>
    </dgm:pt>
    <dgm:pt modelId="{5E52DB27-C25C-43DB-A2E3-EE7A0A482737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400" b="1" dirty="0" smtClean="0">
              <a:solidFill>
                <a:schemeClr val="tx1"/>
              </a:solidFill>
              <a:latin typeface="Academy" pitchFamily="2" charset="0"/>
            </a:rPr>
            <a:t>Педагогических работников образовательных организаций, заключивших дополнительные </a:t>
          </a:r>
        </a:p>
        <a:p>
          <a:pPr>
            <a:spcAft>
              <a:spcPts val="0"/>
            </a:spcAft>
          </a:pPr>
          <a:r>
            <a:rPr lang="ru-RU" sz="1400" b="1" dirty="0" smtClean="0">
              <a:solidFill>
                <a:schemeClr val="tx1"/>
              </a:solidFill>
              <a:latin typeface="Academy" pitchFamily="2" charset="0"/>
            </a:rPr>
            <a:t>соглашения к трудовым договорам </a:t>
          </a:r>
        </a:p>
        <a:p>
          <a:pPr>
            <a:spcAft>
              <a:spcPts val="0"/>
            </a:spcAft>
          </a:pPr>
          <a:r>
            <a:rPr lang="ru-RU" sz="1400" b="1" dirty="0" smtClean="0">
              <a:solidFill>
                <a:schemeClr val="tx1"/>
              </a:solidFill>
              <a:latin typeface="Academy" pitchFamily="2" charset="0"/>
            </a:rPr>
            <a:t>(новые трудовые договоры) </a:t>
          </a:r>
        </a:p>
        <a:p>
          <a:pPr>
            <a:spcAft>
              <a:spcPts val="0"/>
            </a:spcAft>
          </a:pPr>
          <a:r>
            <a:rPr lang="ru-RU" sz="1400" b="1" dirty="0" smtClean="0">
              <a:solidFill>
                <a:schemeClr val="tx1"/>
              </a:solidFill>
              <a:latin typeface="Academy" pitchFamily="2" charset="0"/>
            </a:rPr>
            <a:t>в связи с введением эффективного контракта </a:t>
          </a:r>
        </a:p>
      </dgm:t>
    </dgm:pt>
    <dgm:pt modelId="{71DC7BC7-D0CC-4FA9-922A-A5A389020056}" type="parTrans" cxnId="{19B55AA6-6374-4542-998F-DE33D79CB303}">
      <dgm:prSet/>
      <dgm:spPr/>
      <dgm:t>
        <a:bodyPr/>
        <a:lstStyle/>
        <a:p>
          <a:endParaRPr lang="ru-RU"/>
        </a:p>
      </dgm:t>
    </dgm:pt>
    <dgm:pt modelId="{0F5DE451-1393-4C92-95CE-6EF14808515A}" type="sibTrans" cxnId="{19B55AA6-6374-4542-998F-DE33D79CB303}">
      <dgm:prSet/>
      <dgm:spPr/>
      <dgm:t>
        <a:bodyPr/>
        <a:lstStyle/>
        <a:p>
          <a:endParaRPr lang="ru-RU"/>
        </a:p>
      </dgm:t>
    </dgm:pt>
    <dgm:pt modelId="{8ED7ED95-2490-445D-BC4C-747A603F7116}" type="pres">
      <dgm:prSet presAssocID="{C393F61B-E4BD-4F75-AF15-6D4BB10B3951}" presName="linearFlow" presStyleCnt="0">
        <dgm:presLayoutVars>
          <dgm:dir/>
          <dgm:resizeHandles val="exact"/>
        </dgm:presLayoutVars>
      </dgm:prSet>
      <dgm:spPr/>
    </dgm:pt>
    <dgm:pt modelId="{A95DCE5E-AAF8-4FEC-B069-CBE282C6F596}" type="pres">
      <dgm:prSet presAssocID="{73CD3824-F90E-47ED-AE47-787C1B1550C2}" presName="composite" presStyleCnt="0"/>
      <dgm:spPr/>
    </dgm:pt>
    <dgm:pt modelId="{08254D66-A0DB-4B26-B339-19C62A0BB1B2}" type="pres">
      <dgm:prSet presAssocID="{73CD3824-F90E-47ED-AE47-787C1B1550C2}" presName="imgShp" presStyleLbl="fgImgPlace1" presStyleIdx="0" presStyleCnt="2" custScaleX="98488" custLinFactNeighborX="-65942" custLinFactNeighborY="-165"/>
      <dgm:spPr/>
    </dgm:pt>
    <dgm:pt modelId="{842FCA99-6368-4B37-9609-A4137B5683DB}" type="pres">
      <dgm:prSet presAssocID="{73CD3824-F90E-47ED-AE47-787C1B1550C2}" presName="txShp" presStyleLbl="node1" presStyleIdx="0" presStyleCnt="2" custScaleX="146256" custLinFactNeighborX="2060" custLinFactNeighborY="-1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7F09C0-A417-44A2-AD47-F92E187A62E4}" type="pres">
      <dgm:prSet presAssocID="{596BF4A8-1132-48D2-8764-696E6723D7AC}" presName="spacing" presStyleCnt="0"/>
      <dgm:spPr/>
    </dgm:pt>
    <dgm:pt modelId="{580DB932-60D8-443F-B6E5-BB04B8D913FF}" type="pres">
      <dgm:prSet presAssocID="{5E52DB27-C25C-43DB-A2E3-EE7A0A482737}" presName="composite" presStyleCnt="0"/>
      <dgm:spPr/>
    </dgm:pt>
    <dgm:pt modelId="{2441B93D-0B91-473A-9F36-78EC177191E2}" type="pres">
      <dgm:prSet presAssocID="{5E52DB27-C25C-43DB-A2E3-EE7A0A482737}" presName="imgShp" presStyleLbl="fgImgPlace1" presStyleIdx="1" presStyleCnt="2" custLinFactNeighborX="-74606" custLinFactNeighborY="1867"/>
      <dgm:spPr/>
    </dgm:pt>
    <dgm:pt modelId="{13893329-E348-47F1-B1ED-5E4BA9FD1FAB}" type="pres">
      <dgm:prSet presAssocID="{5E52DB27-C25C-43DB-A2E3-EE7A0A482737}" presName="txShp" presStyleLbl="node1" presStyleIdx="1" presStyleCnt="2" custScaleX="1503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33F5D5-9A86-4D67-AD16-BA4A21CDC6AF}" srcId="{C393F61B-E4BD-4F75-AF15-6D4BB10B3951}" destId="{73CD3824-F90E-47ED-AE47-787C1B1550C2}" srcOrd="0" destOrd="0" parTransId="{53950E9D-8F10-49C2-920A-BBFF37E1647D}" sibTransId="{596BF4A8-1132-48D2-8764-696E6723D7AC}"/>
    <dgm:cxn modelId="{7693901C-735C-43C3-9E3D-7776636B9F87}" type="presOf" srcId="{C393F61B-E4BD-4F75-AF15-6D4BB10B3951}" destId="{8ED7ED95-2490-445D-BC4C-747A603F7116}" srcOrd="0" destOrd="0" presId="urn:microsoft.com/office/officeart/2005/8/layout/vList3"/>
    <dgm:cxn modelId="{19B55AA6-6374-4542-998F-DE33D79CB303}" srcId="{C393F61B-E4BD-4F75-AF15-6D4BB10B3951}" destId="{5E52DB27-C25C-43DB-A2E3-EE7A0A482737}" srcOrd="1" destOrd="0" parTransId="{71DC7BC7-D0CC-4FA9-922A-A5A389020056}" sibTransId="{0F5DE451-1393-4C92-95CE-6EF14808515A}"/>
    <dgm:cxn modelId="{6354336D-236A-4C90-86B5-F2ED4D7DFD01}" type="presOf" srcId="{73CD3824-F90E-47ED-AE47-787C1B1550C2}" destId="{842FCA99-6368-4B37-9609-A4137B5683DB}" srcOrd="0" destOrd="0" presId="urn:microsoft.com/office/officeart/2005/8/layout/vList3"/>
    <dgm:cxn modelId="{36DDDC90-53D7-4FDE-B875-8A680CC7BEF7}" type="presOf" srcId="{5E52DB27-C25C-43DB-A2E3-EE7A0A482737}" destId="{13893329-E348-47F1-B1ED-5E4BA9FD1FAB}" srcOrd="0" destOrd="0" presId="urn:microsoft.com/office/officeart/2005/8/layout/vList3"/>
    <dgm:cxn modelId="{917B4441-984A-4D5F-8E40-7E3F6FDA8E3D}" type="presParOf" srcId="{8ED7ED95-2490-445D-BC4C-747A603F7116}" destId="{A95DCE5E-AAF8-4FEC-B069-CBE282C6F596}" srcOrd="0" destOrd="0" presId="urn:microsoft.com/office/officeart/2005/8/layout/vList3"/>
    <dgm:cxn modelId="{40FD9499-4C0E-4279-9C33-81D48A562D02}" type="presParOf" srcId="{A95DCE5E-AAF8-4FEC-B069-CBE282C6F596}" destId="{08254D66-A0DB-4B26-B339-19C62A0BB1B2}" srcOrd="0" destOrd="0" presId="urn:microsoft.com/office/officeart/2005/8/layout/vList3"/>
    <dgm:cxn modelId="{F13CB32E-96CF-4CBC-97B5-1B8162ECAA59}" type="presParOf" srcId="{A95DCE5E-AAF8-4FEC-B069-CBE282C6F596}" destId="{842FCA99-6368-4B37-9609-A4137B5683DB}" srcOrd="1" destOrd="0" presId="urn:microsoft.com/office/officeart/2005/8/layout/vList3"/>
    <dgm:cxn modelId="{A8D973DD-6BD3-4130-AE07-E4B9E4BE8FE5}" type="presParOf" srcId="{8ED7ED95-2490-445D-BC4C-747A603F7116}" destId="{2F7F09C0-A417-44A2-AD47-F92E187A62E4}" srcOrd="1" destOrd="0" presId="urn:microsoft.com/office/officeart/2005/8/layout/vList3"/>
    <dgm:cxn modelId="{D93F0BC0-57BA-4D7F-87F4-82721CA567C5}" type="presParOf" srcId="{8ED7ED95-2490-445D-BC4C-747A603F7116}" destId="{580DB932-60D8-443F-B6E5-BB04B8D913FF}" srcOrd="2" destOrd="0" presId="urn:microsoft.com/office/officeart/2005/8/layout/vList3"/>
    <dgm:cxn modelId="{0123FA36-B187-4F53-9667-FDAA83F620E5}" type="presParOf" srcId="{580DB932-60D8-443F-B6E5-BB04B8D913FF}" destId="{2441B93D-0B91-473A-9F36-78EC177191E2}" srcOrd="0" destOrd="0" presId="urn:microsoft.com/office/officeart/2005/8/layout/vList3"/>
    <dgm:cxn modelId="{2492519A-36BB-4E44-9F51-48829858D4B1}" type="presParOf" srcId="{580DB932-60D8-443F-B6E5-BB04B8D913FF}" destId="{13893329-E348-47F1-B1ED-5E4BA9FD1FA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50267BD-2C6D-419D-ABC1-DB2E93FEEAA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91D065-9904-4B44-919C-CA1F8823D079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ru-RU" sz="2000" b="1" dirty="0" smtClean="0">
              <a:solidFill>
                <a:schemeClr val="tx1"/>
              </a:solidFill>
            </a:rPr>
            <a:t>10%  </a:t>
          </a:r>
          <a:r>
            <a:rPr lang="ru-RU" sz="2000" dirty="0" smtClean="0">
              <a:solidFill>
                <a:schemeClr val="tx1"/>
              </a:solidFill>
            </a:rPr>
            <a:t>-  </a:t>
          </a:r>
          <a:r>
            <a:rPr lang="ru-RU" sz="1400" dirty="0" smtClean="0">
              <a:solidFill>
                <a:schemeClr val="tx1"/>
              </a:solidFill>
            </a:rPr>
            <a:t>Доля детей в возрасте от 5 до 18 лет, обучающихся по дополнительным образовательным программам технической и естественно научной направленностей</a:t>
          </a:r>
          <a:endParaRPr lang="ru-RU" sz="1400" dirty="0">
            <a:solidFill>
              <a:schemeClr val="tx1"/>
            </a:solidFill>
          </a:endParaRPr>
        </a:p>
      </dgm:t>
    </dgm:pt>
    <dgm:pt modelId="{1EAA87B6-1A89-4D8F-A5E0-9EC18A641F64}" type="parTrans" cxnId="{054DA252-34EF-4BE3-8A06-C82673200F88}">
      <dgm:prSet/>
      <dgm:spPr/>
      <dgm:t>
        <a:bodyPr/>
        <a:lstStyle/>
        <a:p>
          <a:endParaRPr lang="ru-RU"/>
        </a:p>
      </dgm:t>
    </dgm:pt>
    <dgm:pt modelId="{D2E6826F-8A8C-44A4-8AA5-69B72ECAA0A4}" type="sibTrans" cxnId="{054DA252-34EF-4BE3-8A06-C82673200F88}">
      <dgm:prSet/>
      <dgm:spPr/>
      <dgm:t>
        <a:bodyPr/>
        <a:lstStyle/>
        <a:p>
          <a:endParaRPr lang="ru-RU"/>
        </a:p>
      </dgm:t>
    </dgm:pt>
    <dgm:pt modelId="{8DA53BF1-C4F6-4461-96B4-CA1F949054FF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ru-RU" sz="2000" b="1" dirty="0" smtClean="0">
              <a:solidFill>
                <a:schemeClr val="tx1"/>
              </a:solidFill>
            </a:rPr>
            <a:t>68%</a:t>
          </a:r>
          <a:r>
            <a:rPr lang="ru-RU" sz="1400" dirty="0" smtClean="0">
              <a:solidFill>
                <a:schemeClr val="tx1"/>
              </a:solidFill>
            </a:rPr>
            <a:t> -доля детей в возрасте в возрасте от 5 до 18 лет, обучающихся по дополнительным образовательным программам, в общей численности детей этого возраста  </a:t>
          </a:r>
          <a:endParaRPr lang="ru-RU" sz="1400" dirty="0">
            <a:solidFill>
              <a:schemeClr val="tx1"/>
            </a:solidFill>
          </a:endParaRPr>
        </a:p>
      </dgm:t>
    </dgm:pt>
    <dgm:pt modelId="{1B6BBBD7-EF61-4076-8FEB-C4D1526565B1}" type="parTrans" cxnId="{81A84FE4-3327-47CD-8D62-3899AD71943E}">
      <dgm:prSet/>
      <dgm:spPr/>
      <dgm:t>
        <a:bodyPr/>
        <a:lstStyle/>
        <a:p>
          <a:endParaRPr lang="ru-RU"/>
        </a:p>
      </dgm:t>
    </dgm:pt>
    <dgm:pt modelId="{CAE2BF6E-F801-4857-B8C9-B0CCA29F6374}" type="sibTrans" cxnId="{81A84FE4-3327-47CD-8D62-3899AD71943E}">
      <dgm:prSet/>
      <dgm:spPr/>
      <dgm:t>
        <a:bodyPr/>
        <a:lstStyle/>
        <a:p>
          <a:endParaRPr lang="ru-RU"/>
        </a:p>
      </dgm:t>
    </dgm:pt>
    <dgm:pt modelId="{F2B20989-2FFA-46D9-B526-45619223A641}" type="pres">
      <dgm:prSet presAssocID="{250267BD-2C6D-419D-ABC1-DB2E93FEEAA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63D6E3-7009-47EE-92C2-72A32F598AD4}" type="pres">
      <dgm:prSet presAssocID="{7591D065-9904-4B44-919C-CA1F8823D079}" presName="parentLin" presStyleCnt="0"/>
      <dgm:spPr/>
    </dgm:pt>
    <dgm:pt modelId="{0449DABF-7EEA-4079-BE5D-5DDE93D51397}" type="pres">
      <dgm:prSet presAssocID="{7591D065-9904-4B44-919C-CA1F8823D079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C63F6078-411D-441D-BBD4-9E8FDCF5B472}" type="pres">
      <dgm:prSet presAssocID="{7591D065-9904-4B44-919C-CA1F8823D079}" presName="parentText" presStyleLbl="node1" presStyleIdx="0" presStyleCnt="2" custScaleX="142857" custScaleY="17393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672FD4-564C-4B3A-84F4-32948D40D947}" type="pres">
      <dgm:prSet presAssocID="{7591D065-9904-4B44-919C-CA1F8823D079}" presName="negativeSpace" presStyleCnt="0"/>
      <dgm:spPr/>
    </dgm:pt>
    <dgm:pt modelId="{C41A5219-D67F-45D1-A822-3DE52E89E4C5}" type="pres">
      <dgm:prSet presAssocID="{7591D065-9904-4B44-919C-CA1F8823D079}" presName="childText" presStyleLbl="conFgAcc1" presStyleIdx="0" presStyleCnt="2">
        <dgm:presLayoutVars>
          <dgm:bulletEnabled val="1"/>
        </dgm:presLayoutVars>
      </dgm:prSet>
      <dgm:spPr/>
    </dgm:pt>
    <dgm:pt modelId="{51E18EF2-11C8-46E7-9302-9486AA7A146E}" type="pres">
      <dgm:prSet presAssocID="{D2E6826F-8A8C-44A4-8AA5-69B72ECAA0A4}" presName="spaceBetweenRectangles" presStyleCnt="0"/>
      <dgm:spPr/>
    </dgm:pt>
    <dgm:pt modelId="{BADF05C5-C731-48D2-8FD7-FBE521AC81EF}" type="pres">
      <dgm:prSet presAssocID="{8DA53BF1-C4F6-4461-96B4-CA1F949054FF}" presName="parentLin" presStyleCnt="0"/>
      <dgm:spPr/>
    </dgm:pt>
    <dgm:pt modelId="{FEC764E6-A111-41E2-B0B7-1F9B7CD5C45F}" type="pres">
      <dgm:prSet presAssocID="{8DA53BF1-C4F6-4461-96B4-CA1F949054FF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317BB368-E9CA-467F-AACB-F3F8BF222F47}" type="pres">
      <dgm:prSet presAssocID="{8DA53BF1-C4F6-4461-96B4-CA1F949054FF}" presName="parentText" presStyleLbl="node1" presStyleIdx="1" presStyleCnt="2" custScaleX="142857" custScaleY="18160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426D73-81CD-43BF-B3A6-F9D18C2CE772}" type="pres">
      <dgm:prSet presAssocID="{8DA53BF1-C4F6-4461-96B4-CA1F949054FF}" presName="negativeSpace" presStyleCnt="0"/>
      <dgm:spPr/>
    </dgm:pt>
    <dgm:pt modelId="{F3978BC3-49AA-4ACB-A072-569963630410}" type="pres">
      <dgm:prSet presAssocID="{8DA53BF1-C4F6-4461-96B4-CA1F949054FF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CAC58384-28B8-479A-99FB-894474821D38}" type="presOf" srcId="{7591D065-9904-4B44-919C-CA1F8823D079}" destId="{C63F6078-411D-441D-BBD4-9E8FDCF5B472}" srcOrd="1" destOrd="0" presId="urn:microsoft.com/office/officeart/2005/8/layout/list1"/>
    <dgm:cxn modelId="{88768938-C217-4078-8F2C-13CA137EDE00}" type="presOf" srcId="{8DA53BF1-C4F6-4461-96B4-CA1F949054FF}" destId="{FEC764E6-A111-41E2-B0B7-1F9B7CD5C45F}" srcOrd="0" destOrd="0" presId="urn:microsoft.com/office/officeart/2005/8/layout/list1"/>
    <dgm:cxn modelId="{81A84FE4-3327-47CD-8D62-3899AD71943E}" srcId="{250267BD-2C6D-419D-ABC1-DB2E93FEEAA7}" destId="{8DA53BF1-C4F6-4461-96B4-CA1F949054FF}" srcOrd="1" destOrd="0" parTransId="{1B6BBBD7-EF61-4076-8FEB-C4D1526565B1}" sibTransId="{CAE2BF6E-F801-4857-B8C9-B0CCA29F6374}"/>
    <dgm:cxn modelId="{484D4249-0E49-4D09-A71C-E0F31F579410}" type="presOf" srcId="{250267BD-2C6D-419D-ABC1-DB2E93FEEAA7}" destId="{F2B20989-2FFA-46D9-B526-45619223A641}" srcOrd="0" destOrd="0" presId="urn:microsoft.com/office/officeart/2005/8/layout/list1"/>
    <dgm:cxn modelId="{054DA252-34EF-4BE3-8A06-C82673200F88}" srcId="{250267BD-2C6D-419D-ABC1-DB2E93FEEAA7}" destId="{7591D065-9904-4B44-919C-CA1F8823D079}" srcOrd="0" destOrd="0" parTransId="{1EAA87B6-1A89-4D8F-A5E0-9EC18A641F64}" sibTransId="{D2E6826F-8A8C-44A4-8AA5-69B72ECAA0A4}"/>
    <dgm:cxn modelId="{7CE910BA-07A7-4D83-82DE-C2D4EBE02926}" type="presOf" srcId="{8DA53BF1-C4F6-4461-96B4-CA1F949054FF}" destId="{317BB368-E9CA-467F-AACB-F3F8BF222F47}" srcOrd="1" destOrd="0" presId="urn:microsoft.com/office/officeart/2005/8/layout/list1"/>
    <dgm:cxn modelId="{A8755D40-CFC7-47F7-8DEB-93C88CCE95AC}" type="presOf" srcId="{7591D065-9904-4B44-919C-CA1F8823D079}" destId="{0449DABF-7EEA-4079-BE5D-5DDE93D51397}" srcOrd="0" destOrd="0" presId="urn:microsoft.com/office/officeart/2005/8/layout/list1"/>
    <dgm:cxn modelId="{38A9867E-F74F-499F-A370-4D567181B691}" type="presParOf" srcId="{F2B20989-2FFA-46D9-B526-45619223A641}" destId="{E363D6E3-7009-47EE-92C2-72A32F598AD4}" srcOrd="0" destOrd="0" presId="urn:microsoft.com/office/officeart/2005/8/layout/list1"/>
    <dgm:cxn modelId="{F37031E8-9C3D-4466-BB17-1880F6099F8C}" type="presParOf" srcId="{E363D6E3-7009-47EE-92C2-72A32F598AD4}" destId="{0449DABF-7EEA-4079-BE5D-5DDE93D51397}" srcOrd="0" destOrd="0" presId="urn:microsoft.com/office/officeart/2005/8/layout/list1"/>
    <dgm:cxn modelId="{9B240742-2D3F-401B-AB3E-D69925E84B77}" type="presParOf" srcId="{E363D6E3-7009-47EE-92C2-72A32F598AD4}" destId="{C63F6078-411D-441D-BBD4-9E8FDCF5B472}" srcOrd="1" destOrd="0" presId="urn:microsoft.com/office/officeart/2005/8/layout/list1"/>
    <dgm:cxn modelId="{C17AE1D4-96CA-4A41-811C-833ED5045298}" type="presParOf" srcId="{F2B20989-2FFA-46D9-B526-45619223A641}" destId="{D9672FD4-564C-4B3A-84F4-32948D40D947}" srcOrd="1" destOrd="0" presId="urn:microsoft.com/office/officeart/2005/8/layout/list1"/>
    <dgm:cxn modelId="{DA0015F8-3562-4E66-969C-1C74C8835878}" type="presParOf" srcId="{F2B20989-2FFA-46D9-B526-45619223A641}" destId="{C41A5219-D67F-45D1-A822-3DE52E89E4C5}" srcOrd="2" destOrd="0" presId="urn:microsoft.com/office/officeart/2005/8/layout/list1"/>
    <dgm:cxn modelId="{38827B23-0ED4-450E-B312-ED19E32C8098}" type="presParOf" srcId="{F2B20989-2FFA-46D9-B526-45619223A641}" destId="{51E18EF2-11C8-46E7-9302-9486AA7A146E}" srcOrd="3" destOrd="0" presId="urn:microsoft.com/office/officeart/2005/8/layout/list1"/>
    <dgm:cxn modelId="{A4CF5B49-4C91-4B6B-8640-79CB64D009B7}" type="presParOf" srcId="{F2B20989-2FFA-46D9-B526-45619223A641}" destId="{BADF05C5-C731-48D2-8FD7-FBE521AC81EF}" srcOrd="4" destOrd="0" presId="urn:microsoft.com/office/officeart/2005/8/layout/list1"/>
    <dgm:cxn modelId="{6A36AE56-F93A-46A6-8E68-2925F51F82D1}" type="presParOf" srcId="{BADF05C5-C731-48D2-8FD7-FBE521AC81EF}" destId="{FEC764E6-A111-41E2-B0B7-1F9B7CD5C45F}" srcOrd="0" destOrd="0" presId="urn:microsoft.com/office/officeart/2005/8/layout/list1"/>
    <dgm:cxn modelId="{2CD97985-3A5C-4367-8CE2-0ED9887E6936}" type="presParOf" srcId="{BADF05C5-C731-48D2-8FD7-FBE521AC81EF}" destId="{317BB368-E9CA-467F-AACB-F3F8BF222F47}" srcOrd="1" destOrd="0" presId="urn:microsoft.com/office/officeart/2005/8/layout/list1"/>
    <dgm:cxn modelId="{EC23DC9E-4520-4D1F-94C0-1E113C491BF4}" type="presParOf" srcId="{F2B20989-2FFA-46D9-B526-45619223A641}" destId="{D6426D73-81CD-43BF-B3A6-F9D18C2CE772}" srcOrd="5" destOrd="0" presId="urn:microsoft.com/office/officeart/2005/8/layout/list1"/>
    <dgm:cxn modelId="{21DCE47D-765B-4E41-9D1E-37D4578D4A29}" type="presParOf" srcId="{F2B20989-2FFA-46D9-B526-45619223A641}" destId="{F3978BC3-49AA-4ACB-A072-56996363041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393F61B-E4BD-4F75-AF15-6D4BB10B3951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73CD3824-F90E-47ED-AE47-787C1B1550C2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400" b="1" dirty="0" smtClean="0">
              <a:solidFill>
                <a:schemeClr val="tx1"/>
              </a:solidFill>
              <a:latin typeface="Academy" pitchFamily="2" charset="0"/>
            </a:rPr>
            <a:t>доля выпускников дневной формы обучения, трудоустроившихся не позднее завершения </a:t>
          </a:r>
        </a:p>
        <a:p>
          <a:pPr>
            <a:spcAft>
              <a:spcPts val="0"/>
            </a:spcAft>
          </a:pPr>
          <a:r>
            <a:rPr lang="ru-RU" sz="1400" b="1" dirty="0" smtClean="0">
              <a:solidFill>
                <a:schemeClr val="tx1"/>
              </a:solidFill>
              <a:latin typeface="Academy" pitchFamily="2" charset="0"/>
            </a:rPr>
            <a:t>первого года  после выпуска </a:t>
          </a:r>
          <a:endParaRPr lang="ru-RU" sz="1400" b="1" dirty="0">
            <a:solidFill>
              <a:schemeClr val="tx1"/>
            </a:solidFill>
            <a:latin typeface="Academy" pitchFamily="2" charset="0"/>
          </a:endParaRPr>
        </a:p>
      </dgm:t>
    </dgm:pt>
    <dgm:pt modelId="{53950E9D-8F10-49C2-920A-BBFF37E1647D}" type="parTrans" cxnId="{A633F5D5-9A86-4D67-AD16-BA4A21CDC6AF}">
      <dgm:prSet/>
      <dgm:spPr/>
      <dgm:t>
        <a:bodyPr/>
        <a:lstStyle/>
        <a:p>
          <a:endParaRPr lang="ru-RU"/>
        </a:p>
      </dgm:t>
    </dgm:pt>
    <dgm:pt modelId="{596BF4A8-1132-48D2-8764-696E6723D7AC}" type="sibTrans" cxnId="{A633F5D5-9A86-4D67-AD16-BA4A21CDC6AF}">
      <dgm:prSet/>
      <dgm:spPr/>
      <dgm:t>
        <a:bodyPr/>
        <a:lstStyle/>
        <a:p>
          <a:endParaRPr lang="ru-RU"/>
        </a:p>
      </dgm:t>
    </dgm:pt>
    <dgm:pt modelId="{5E52DB27-C25C-43DB-A2E3-EE7A0A482737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400" b="1" dirty="0" smtClean="0">
              <a:solidFill>
                <a:schemeClr val="tx1"/>
              </a:solidFill>
              <a:latin typeface="Academy" pitchFamily="2" charset="0"/>
            </a:rPr>
            <a:t>доля студентов профессиональных образовательных учреждений, обучающихся по программам, </a:t>
          </a:r>
        </a:p>
        <a:p>
          <a:pPr>
            <a:spcAft>
              <a:spcPts val="0"/>
            </a:spcAft>
          </a:pPr>
          <a:r>
            <a:rPr lang="ru-RU" sz="1400" b="1" dirty="0" smtClean="0">
              <a:solidFill>
                <a:schemeClr val="tx1"/>
              </a:solidFill>
              <a:latin typeface="Academy" pitchFamily="2" charset="0"/>
            </a:rPr>
            <a:t>в реализации которых участвуют работодатели</a:t>
          </a:r>
          <a:endParaRPr lang="ru-RU" sz="1400" b="1" dirty="0">
            <a:solidFill>
              <a:schemeClr val="tx1"/>
            </a:solidFill>
            <a:latin typeface="Academy" pitchFamily="2" charset="0"/>
          </a:endParaRPr>
        </a:p>
      </dgm:t>
    </dgm:pt>
    <dgm:pt modelId="{71DC7BC7-D0CC-4FA9-922A-A5A389020056}" type="parTrans" cxnId="{19B55AA6-6374-4542-998F-DE33D79CB303}">
      <dgm:prSet/>
      <dgm:spPr/>
      <dgm:t>
        <a:bodyPr/>
        <a:lstStyle/>
        <a:p>
          <a:endParaRPr lang="ru-RU"/>
        </a:p>
      </dgm:t>
    </dgm:pt>
    <dgm:pt modelId="{0F5DE451-1393-4C92-95CE-6EF14808515A}" type="sibTrans" cxnId="{19B55AA6-6374-4542-998F-DE33D79CB303}">
      <dgm:prSet/>
      <dgm:spPr/>
      <dgm:t>
        <a:bodyPr/>
        <a:lstStyle/>
        <a:p>
          <a:endParaRPr lang="ru-RU"/>
        </a:p>
      </dgm:t>
    </dgm:pt>
    <dgm:pt modelId="{E062DCFB-E809-4E8C-8116-A3CF08D8148E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400" b="1" dirty="0" smtClean="0">
              <a:solidFill>
                <a:schemeClr val="tx1"/>
              </a:solidFill>
              <a:latin typeface="Academy" pitchFamily="2" charset="0"/>
            </a:rPr>
            <a:t>приоритетных профессиональных образовательных</a:t>
          </a:r>
        </a:p>
        <a:p>
          <a:pPr>
            <a:spcAft>
              <a:spcPts val="0"/>
            </a:spcAft>
          </a:pPr>
          <a:r>
            <a:rPr lang="ru-RU" sz="1400" b="1" dirty="0" smtClean="0">
              <a:solidFill>
                <a:schemeClr val="tx1"/>
              </a:solidFill>
              <a:latin typeface="Academy" pitchFamily="2" charset="0"/>
            </a:rPr>
            <a:t>          учреждений, в которых создана универсальная  </a:t>
          </a:r>
          <a:r>
            <a:rPr lang="ru-RU" sz="1400" b="1" dirty="0" err="1" smtClean="0">
              <a:solidFill>
                <a:schemeClr val="tx1"/>
              </a:solidFill>
              <a:latin typeface="Academy" pitchFamily="2" charset="0"/>
            </a:rPr>
            <a:t>безбарьерная</a:t>
          </a:r>
          <a:r>
            <a:rPr lang="ru-RU" sz="1400" b="1" dirty="0" smtClean="0">
              <a:solidFill>
                <a:schemeClr val="tx1"/>
              </a:solidFill>
              <a:latin typeface="Academy" pitchFamily="2" charset="0"/>
            </a:rPr>
            <a:t> среда инклюзивного образования </a:t>
          </a:r>
        </a:p>
        <a:p>
          <a:pPr>
            <a:spcAft>
              <a:spcPts val="0"/>
            </a:spcAft>
          </a:pPr>
          <a:r>
            <a:rPr lang="ru-RU" sz="1400" b="1" dirty="0" smtClean="0">
              <a:solidFill>
                <a:schemeClr val="tx1"/>
              </a:solidFill>
              <a:latin typeface="Academy" pitchFamily="2" charset="0"/>
            </a:rPr>
            <a:t>инвалидов</a:t>
          </a:r>
          <a:endParaRPr lang="ru-RU" sz="1400" b="1" dirty="0">
            <a:solidFill>
              <a:schemeClr val="tx1"/>
            </a:solidFill>
            <a:latin typeface="Academy" pitchFamily="2" charset="0"/>
          </a:endParaRPr>
        </a:p>
      </dgm:t>
    </dgm:pt>
    <dgm:pt modelId="{34F03CB7-1791-41E6-B741-35BCEFDA41D7}" type="parTrans" cxnId="{1FF1AE74-3FD0-48D1-BB34-944387007309}">
      <dgm:prSet/>
      <dgm:spPr/>
      <dgm:t>
        <a:bodyPr/>
        <a:lstStyle/>
        <a:p>
          <a:endParaRPr lang="ru-RU"/>
        </a:p>
      </dgm:t>
    </dgm:pt>
    <dgm:pt modelId="{87F60BBC-8E03-4FCF-82A3-4F6D945C80AB}" type="sibTrans" cxnId="{1FF1AE74-3FD0-48D1-BB34-944387007309}">
      <dgm:prSet/>
      <dgm:spPr/>
      <dgm:t>
        <a:bodyPr/>
        <a:lstStyle/>
        <a:p>
          <a:endParaRPr lang="ru-RU"/>
        </a:p>
      </dgm:t>
    </dgm:pt>
    <dgm:pt modelId="{8ED7ED95-2490-445D-BC4C-747A603F7116}" type="pres">
      <dgm:prSet presAssocID="{C393F61B-E4BD-4F75-AF15-6D4BB10B3951}" presName="linearFlow" presStyleCnt="0">
        <dgm:presLayoutVars>
          <dgm:dir/>
          <dgm:resizeHandles val="exact"/>
        </dgm:presLayoutVars>
      </dgm:prSet>
      <dgm:spPr/>
    </dgm:pt>
    <dgm:pt modelId="{A95DCE5E-AAF8-4FEC-B069-CBE282C6F596}" type="pres">
      <dgm:prSet presAssocID="{73CD3824-F90E-47ED-AE47-787C1B1550C2}" presName="composite" presStyleCnt="0"/>
      <dgm:spPr/>
    </dgm:pt>
    <dgm:pt modelId="{08254D66-A0DB-4B26-B339-19C62A0BB1B2}" type="pres">
      <dgm:prSet presAssocID="{73CD3824-F90E-47ED-AE47-787C1B1550C2}" presName="imgShp" presStyleLbl="fgImgPlace1" presStyleIdx="0" presStyleCnt="3" custScaleX="98488" custLinFactNeighborX="-65942" custLinFactNeighborY="-165"/>
      <dgm:spPr/>
    </dgm:pt>
    <dgm:pt modelId="{842FCA99-6368-4B37-9609-A4137B5683DB}" type="pres">
      <dgm:prSet presAssocID="{73CD3824-F90E-47ED-AE47-787C1B1550C2}" presName="txShp" presStyleLbl="node1" presStyleIdx="0" presStyleCnt="3" custScaleX="146256" custLinFactNeighborX="2060" custLinFactNeighborY="-1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7F09C0-A417-44A2-AD47-F92E187A62E4}" type="pres">
      <dgm:prSet presAssocID="{596BF4A8-1132-48D2-8764-696E6723D7AC}" presName="spacing" presStyleCnt="0"/>
      <dgm:spPr/>
    </dgm:pt>
    <dgm:pt modelId="{580DB932-60D8-443F-B6E5-BB04B8D913FF}" type="pres">
      <dgm:prSet presAssocID="{5E52DB27-C25C-43DB-A2E3-EE7A0A482737}" presName="composite" presStyleCnt="0"/>
      <dgm:spPr/>
    </dgm:pt>
    <dgm:pt modelId="{2441B93D-0B91-473A-9F36-78EC177191E2}" type="pres">
      <dgm:prSet presAssocID="{5E52DB27-C25C-43DB-A2E3-EE7A0A482737}" presName="imgShp" presStyleLbl="fgImgPlace1" presStyleIdx="1" presStyleCnt="3" custLinFactNeighborX="-74606" custLinFactNeighborY="1867"/>
      <dgm:spPr/>
    </dgm:pt>
    <dgm:pt modelId="{13893329-E348-47F1-B1ED-5E4BA9FD1FAB}" type="pres">
      <dgm:prSet presAssocID="{5E52DB27-C25C-43DB-A2E3-EE7A0A482737}" presName="txShp" presStyleLbl="node1" presStyleIdx="1" presStyleCnt="3" custScaleX="1503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C3BB47-0EB3-4B5E-AA76-697707DCD4C2}" type="pres">
      <dgm:prSet presAssocID="{0F5DE451-1393-4C92-95CE-6EF14808515A}" presName="spacing" presStyleCnt="0"/>
      <dgm:spPr/>
    </dgm:pt>
    <dgm:pt modelId="{BE588E70-EB8D-4F60-A3AB-FF3A9DEFDE82}" type="pres">
      <dgm:prSet presAssocID="{E062DCFB-E809-4E8C-8116-A3CF08D8148E}" presName="composite" presStyleCnt="0"/>
      <dgm:spPr/>
    </dgm:pt>
    <dgm:pt modelId="{005B0ADB-4D77-4EB8-A918-D5BD657C7927}" type="pres">
      <dgm:prSet presAssocID="{E062DCFB-E809-4E8C-8116-A3CF08D8148E}" presName="imgShp" presStyleLbl="fgImgPlace1" presStyleIdx="2" presStyleCnt="3" custLinFactNeighborX="-55765" custLinFactNeighborY="3899"/>
      <dgm:spPr/>
    </dgm:pt>
    <dgm:pt modelId="{2D4411A2-85C9-4E89-876A-8F3C14EC9625}" type="pres">
      <dgm:prSet presAssocID="{E062DCFB-E809-4E8C-8116-A3CF08D8148E}" presName="txShp" presStyleLbl="node1" presStyleIdx="2" presStyleCnt="3" custScaleX="150376" custScaleY="1467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1DF71F-F05A-4164-A77C-26783B796D45}" type="presOf" srcId="{5E52DB27-C25C-43DB-A2E3-EE7A0A482737}" destId="{13893329-E348-47F1-B1ED-5E4BA9FD1FAB}" srcOrd="0" destOrd="0" presId="urn:microsoft.com/office/officeart/2005/8/layout/vList3"/>
    <dgm:cxn modelId="{A633F5D5-9A86-4D67-AD16-BA4A21CDC6AF}" srcId="{C393F61B-E4BD-4F75-AF15-6D4BB10B3951}" destId="{73CD3824-F90E-47ED-AE47-787C1B1550C2}" srcOrd="0" destOrd="0" parTransId="{53950E9D-8F10-49C2-920A-BBFF37E1647D}" sibTransId="{596BF4A8-1132-48D2-8764-696E6723D7AC}"/>
    <dgm:cxn modelId="{19B55AA6-6374-4542-998F-DE33D79CB303}" srcId="{C393F61B-E4BD-4F75-AF15-6D4BB10B3951}" destId="{5E52DB27-C25C-43DB-A2E3-EE7A0A482737}" srcOrd="1" destOrd="0" parTransId="{71DC7BC7-D0CC-4FA9-922A-A5A389020056}" sibTransId="{0F5DE451-1393-4C92-95CE-6EF14808515A}"/>
    <dgm:cxn modelId="{1FF1AE74-3FD0-48D1-BB34-944387007309}" srcId="{C393F61B-E4BD-4F75-AF15-6D4BB10B3951}" destId="{E062DCFB-E809-4E8C-8116-A3CF08D8148E}" srcOrd="2" destOrd="0" parTransId="{34F03CB7-1791-41E6-B741-35BCEFDA41D7}" sibTransId="{87F60BBC-8E03-4FCF-82A3-4F6D945C80AB}"/>
    <dgm:cxn modelId="{DB78F0D4-191F-49F4-8D0A-D0425289F940}" type="presOf" srcId="{E062DCFB-E809-4E8C-8116-A3CF08D8148E}" destId="{2D4411A2-85C9-4E89-876A-8F3C14EC9625}" srcOrd="0" destOrd="0" presId="urn:microsoft.com/office/officeart/2005/8/layout/vList3"/>
    <dgm:cxn modelId="{60D8BFC9-65E3-4C17-ADBC-EA99A17FF9A3}" type="presOf" srcId="{73CD3824-F90E-47ED-AE47-787C1B1550C2}" destId="{842FCA99-6368-4B37-9609-A4137B5683DB}" srcOrd="0" destOrd="0" presId="urn:microsoft.com/office/officeart/2005/8/layout/vList3"/>
    <dgm:cxn modelId="{7902F1B0-33B1-4DEE-8628-D8663C60BE84}" type="presOf" srcId="{C393F61B-E4BD-4F75-AF15-6D4BB10B3951}" destId="{8ED7ED95-2490-445D-BC4C-747A603F7116}" srcOrd="0" destOrd="0" presId="urn:microsoft.com/office/officeart/2005/8/layout/vList3"/>
    <dgm:cxn modelId="{51101B21-F0E4-45F5-9D84-8831260DF16C}" type="presParOf" srcId="{8ED7ED95-2490-445D-BC4C-747A603F7116}" destId="{A95DCE5E-AAF8-4FEC-B069-CBE282C6F596}" srcOrd="0" destOrd="0" presId="urn:microsoft.com/office/officeart/2005/8/layout/vList3"/>
    <dgm:cxn modelId="{DD630F67-5F70-4250-A8D1-BB4CC5906189}" type="presParOf" srcId="{A95DCE5E-AAF8-4FEC-B069-CBE282C6F596}" destId="{08254D66-A0DB-4B26-B339-19C62A0BB1B2}" srcOrd="0" destOrd="0" presId="urn:microsoft.com/office/officeart/2005/8/layout/vList3"/>
    <dgm:cxn modelId="{12E3E017-D862-4F30-92AC-C2B0BE817279}" type="presParOf" srcId="{A95DCE5E-AAF8-4FEC-B069-CBE282C6F596}" destId="{842FCA99-6368-4B37-9609-A4137B5683DB}" srcOrd="1" destOrd="0" presId="urn:microsoft.com/office/officeart/2005/8/layout/vList3"/>
    <dgm:cxn modelId="{11EAA53D-5138-4CEB-A351-7C5DD026F47D}" type="presParOf" srcId="{8ED7ED95-2490-445D-BC4C-747A603F7116}" destId="{2F7F09C0-A417-44A2-AD47-F92E187A62E4}" srcOrd="1" destOrd="0" presId="urn:microsoft.com/office/officeart/2005/8/layout/vList3"/>
    <dgm:cxn modelId="{59A5AC62-E910-4F49-B563-039914540A80}" type="presParOf" srcId="{8ED7ED95-2490-445D-BC4C-747A603F7116}" destId="{580DB932-60D8-443F-B6E5-BB04B8D913FF}" srcOrd="2" destOrd="0" presId="urn:microsoft.com/office/officeart/2005/8/layout/vList3"/>
    <dgm:cxn modelId="{0E2869B4-8B27-4696-87E2-A8A2E20E7CF7}" type="presParOf" srcId="{580DB932-60D8-443F-B6E5-BB04B8D913FF}" destId="{2441B93D-0B91-473A-9F36-78EC177191E2}" srcOrd="0" destOrd="0" presId="urn:microsoft.com/office/officeart/2005/8/layout/vList3"/>
    <dgm:cxn modelId="{8BE17E9E-619E-434B-AEBE-7981A1DEF4F7}" type="presParOf" srcId="{580DB932-60D8-443F-B6E5-BB04B8D913FF}" destId="{13893329-E348-47F1-B1ED-5E4BA9FD1FAB}" srcOrd="1" destOrd="0" presId="urn:microsoft.com/office/officeart/2005/8/layout/vList3"/>
    <dgm:cxn modelId="{6C1192C9-562F-41F7-AEFB-4737D024BFA5}" type="presParOf" srcId="{8ED7ED95-2490-445D-BC4C-747A603F7116}" destId="{BAC3BB47-0EB3-4B5E-AA76-697707DCD4C2}" srcOrd="3" destOrd="0" presId="urn:microsoft.com/office/officeart/2005/8/layout/vList3"/>
    <dgm:cxn modelId="{C468FA1F-F2D2-44EF-8D1A-6269C34CA31B}" type="presParOf" srcId="{8ED7ED95-2490-445D-BC4C-747A603F7116}" destId="{BE588E70-EB8D-4F60-A3AB-FF3A9DEFDE82}" srcOrd="4" destOrd="0" presId="urn:microsoft.com/office/officeart/2005/8/layout/vList3"/>
    <dgm:cxn modelId="{CB5C9B91-12A3-4B46-AD45-2150EA6E51CB}" type="presParOf" srcId="{BE588E70-EB8D-4F60-A3AB-FF3A9DEFDE82}" destId="{005B0ADB-4D77-4EB8-A918-D5BD657C7927}" srcOrd="0" destOrd="0" presId="urn:microsoft.com/office/officeart/2005/8/layout/vList3"/>
    <dgm:cxn modelId="{929BF775-538C-4A59-95DC-C5C7DFF47FE8}" type="presParOf" srcId="{BE588E70-EB8D-4F60-A3AB-FF3A9DEFDE82}" destId="{2D4411A2-85C9-4E89-876A-8F3C14EC962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393F61B-E4BD-4F75-AF15-6D4BB10B3951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73CD3824-F90E-47ED-AE47-787C1B1550C2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300" dirty="0" smtClean="0">
              <a:solidFill>
                <a:schemeClr val="tx1"/>
              </a:solidFill>
            </a:rPr>
            <a:t>Охват населения программами дополнительного профессионального образования</a:t>
          </a:r>
          <a:endParaRPr lang="ru-RU" sz="1400" b="1" dirty="0">
            <a:solidFill>
              <a:schemeClr val="tx1"/>
            </a:solidFill>
            <a:latin typeface="Academy" pitchFamily="2" charset="0"/>
          </a:endParaRPr>
        </a:p>
      </dgm:t>
    </dgm:pt>
    <dgm:pt modelId="{53950E9D-8F10-49C2-920A-BBFF37E1647D}" type="parTrans" cxnId="{A633F5D5-9A86-4D67-AD16-BA4A21CDC6AF}">
      <dgm:prSet/>
      <dgm:spPr/>
      <dgm:t>
        <a:bodyPr/>
        <a:lstStyle/>
        <a:p>
          <a:endParaRPr lang="ru-RU"/>
        </a:p>
      </dgm:t>
    </dgm:pt>
    <dgm:pt modelId="{596BF4A8-1132-48D2-8764-696E6723D7AC}" type="sibTrans" cxnId="{A633F5D5-9A86-4D67-AD16-BA4A21CDC6AF}">
      <dgm:prSet/>
      <dgm:spPr/>
      <dgm:t>
        <a:bodyPr/>
        <a:lstStyle/>
        <a:p>
          <a:endParaRPr lang="ru-RU"/>
        </a:p>
      </dgm:t>
    </dgm:pt>
    <dgm:pt modelId="{5E52DB27-C25C-43DB-A2E3-EE7A0A482737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100" dirty="0" smtClean="0">
              <a:solidFill>
                <a:schemeClr val="tx1"/>
              </a:solidFill>
            </a:rPr>
            <a:t>Число учебных центров профессиональной квалификации профессиональных образовательных учреждений, </a:t>
          </a:r>
        </a:p>
        <a:p>
          <a:pPr>
            <a:spcAft>
              <a:spcPts val="0"/>
            </a:spcAft>
          </a:pPr>
          <a:r>
            <a:rPr lang="ru-RU" sz="1100" dirty="0" smtClean="0">
              <a:solidFill>
                <a:schemeClr val="tx1"/>
              </a:solidFill>
            </a:rPr>
            <a:t>осуществляющих обучение на базе среднего полного</a:t>
          </a:r>
        </a:p>
        <a:p>
          <a:pPr>
            <a:spcAft>
              <a:spcPts val="0"/>
            </a:spcAft>
          </a:pPr>
          <a:r>
            <a:rPr lang="ru-RU" sz="1100" dirty="0" smtClean="0">
              <a:solidFill>
                <a:schemeClr val="tx1"/>
              </a:solidFill>
            </a:rPr>
            <a:t> образования, в оснащении и управлении деятельностью которых принимает участие заказчик </a:t>
          </a:r>
          <a:endParaRPr lang="ru-RU" sz="1100" b="1" dirty="0">
            <a:solidFill>
              <a:schemeClr val="tx1"/>
            </a:solidFill>
            <a:latin typeface="Academy" pitchFamily="2" charset="0"/>
          </a:endParaRPr>
        </a:p>
      </dgm:t>
    </dgm:pt>
    <dgm:pt modelId="{71DC7BC7-D0CC-4FA9-922A-A5A389020056}" type="parTrans" cxnId="{19B55AA6-6374-4542-998F-DE33D79CB303}">
      <dgm:prSet/>
      <dgm:spPr/>
      <dgm:t>
        <a:bodyPr/>
        <a:lstStyle/>
        <a:p>
          <a:endParaRPr lang="ru-RU"/>
        </a:p>
      </dgm:t>
    </dgm:pt>
    <dgm:pt modelId="{0F5DE451-1393-4C92-95CE-6EF14808515A}" type="sibTrans" cxnId="{19B55AA6-6374-4542-998F-DE33D79CB303}">
      <dgm:prSet/>
      <dgm:spPr/>
      <dgm:t>
        <a:bodyPr/>
        <a:lstStyle/>
        <a:p>
          <a:endParaRPr lang="ru-RU"/>
        </a:p>
      </dgm:t>
    </dgm:pt>
    <dgm:pt modelId="{E062DCFB-E809-4E8C-8116-A3CF08D8148E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200" b="0" dirty="0" smtClean="0">
              <a:solidFill>
                <a:schemeClr val="tx1"/>
              </a:solidFill>
            </a:rPr>
            <a:t>Число учебных центров профессиональной</a:t>
          </a:r>
        </a:p>
        <a:p>
          <a:pPr>
            <a:spcAft>
              <a:spcPts val="0"/>
            </a:spcAft>
          </a:pPr>
          <a:r>
            <a:rPr lang="ru-RU" sz="1200" b="0" dirty="0" smtClean="0">
              <a:solidFill>
                <a:schemeClr val="tx1"/>
              </a:solidFill>
            </a:rPr>
            <a:t> квалификации профессиональных образовательных</a:t>
          </a:r>
        </a:p>
        <a:p>
          <a:pPr>
            <a:spcAft>
              <a:spcPts val="0"/>
            </a:spcAft>
          </a:pPr>
          <a:r>
            <a:rPr lang="ru-RU" sz="1200" b="0" dirty="0" smtClean="0">
              <a:solidFill>
                <a:schemeClr val="tx1"/>
              </a:solidFill>
            </a:rPr>
            <a:t> учреждений, осуществляющих обучение</a:t>
          </a:r>
        </a:p>
        <a:p>
          <a:pPr>
            <a:spcAft>
              <a:spcPts val="0"/>
            </a:spcAft>
          </a:pPr>
          <a:r>
            <a:rPr lang="ru-RU" sz="1200" b="0" dirty="0" smtClean="0">
              <a:solidFill>
                <a:schemeClr val="tx1"/>
              </a:solidFill>
            </a:rPr>
            <a:t> на базе среднего полного образования</a:t>
          </a:r>
          <a:endParaRPr lang="ru-RU" sz="1200" b="0" dirty="0">
            <a:solidFill>
              <a:schemeClr val="tx1"/>
            </a:solidFill>
            <a:latin typeface="Academy" pitchFamily="2" charset="0"/>
          </a:endParaRPr>
        </a:p>
      </dgm:t>
    </dgm:pt>
    <dgm:pt modelId="{34F03CB7-1791-41E6-B741-35BCEFDA41D7}" type="parTrans" cxnId="{1FF1AE74-3FD0-48D1-BB34-944387007309}">
      <dgm:prSet/>
      <dgm:spPr/>
      <dgm:t>
        <a:bodyPr/>
        <a:lstStyle/>
        <a:p>
          <a:endParaRPr lang="ru-RU"/>
        </a:p>
      </dgm:t>
    </dgm:pt>
    <dgm:pt modelId="{87F60BBC-8E03-4FCF-82A3-4F6D945C80AB}" type="sibTrans" cxnId="{1FF1AE74-3FD0-48D1-BB34-944387007309}">
      <dgm:prSet/>
      <dgm:spPr/>
      <dgm:t>
        <a:bodyPr/>
        <a:lstStyle/>
        <a:p>
          <a:endParaRPr lang="ru-RU"/>
        </a:p>
      </dgm:t>
    </dgm:pt>
    <dgm:pt modelId="{8ED7ED95-2490-445D-BC4C-747A603F7116}" type="pres">
      <dgm:prSet presAssocID="{C393F61B-E4BD-4F75-AF15-6D4BB10B3951}" presName="linearFlow" presStyleCnt="0">
        <dgm:presLayoutVars>
          <dgm:dir/>
          <dgm:resizeHandles val="exact"/>
        </dgm:presLayoutVars>
      </dgm:prSet>
      <dgm:spPr/>
    </dgm:pt>
    <dgm:pt modelId="{A95DCE5E-AAF8-4FEC-B069-CBE282C6F596}" type="pres">
      <dgm:prSet presAssocID="{73CD3824-F90E-47ED-AE47-787C1B1550C2}" presName="composite" presStyleCnt="0"/>
      <dgm:spPr/>
    </dgm:pt>
    <dgm:pt modelId="{08254D66-A0DB-4B26-B339-19C62A0BB1B2}" type="pres">
      <dgm:prSet presAssocID="{73CD3824-F90E-47ED-AE47-787C1B1550C2}" presName="imgShp" presStyleLbl="fgImgPlace1" presStyleIdx="0" presStyleCnt="3" custScaleX="98488" custLinFactNeighborX="-65942" custLinFactNeighborY="-165"/>
      <dgm:spPr/>
    </dgm:pt>
    <dgm:pt modelId="{842FCA99-6368-4B37-9609-A4137B5683DB}" type="pres">
      <dgm:prSet presAssocID="{73CD3824-F90E-47ED-AE47-787C1B1550C2}" presName="txShp" presStyleLbl="node1" presStyleIdx="0" presStyleCnt="3" custScaleX="146256" custLinFactNeighborX="2060" custLinFactNeighborY="-1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7F09C0-A417-44A2-AD47-F92E187A62E4}" type="pres">
      <dgm:prSet presAssocID="{596BF4A8-1132-48D2-8764-696E6723D7AC}" presName="spacing" presStyleCnt="0"/>
      <dgm:spPr/>
    </dgm:pt>
    <dgm:pt modelId="{580DB932-60D8-443F-B6E5-BB04B8D913FF}" type="pres">
      <dgm:prSet presAssocID="{5E52DB27-C25C-43DB-A2E3-EE7A0A482737}" presName="composite" presStyleCnt="0"/>
      <dgm:spPr/>
    </dgm:pt>
    <dgm:pt modelId="{2441B93D-0B91-473A-9F36-78EC177191E2}" type="pres">
      <dgm:prSet presAssocID="{5E52DB27-C25C-43DB-A2E3-EE7A0A482737}" presName="imgShp" presStyleLbl="fgImgPlace1" presStyleIdx="1" presStyleCnt="3" custLinFactNeighborX="-74606" custLinFactNeighborY="1867"/>
      <dgm:spPr/>
    </dgm:pt>
    <dgm:pt modelId="{13893329-E348-47F1-B1ED-5E4BA9FD1FAB}" type="pres">
      <dgm:prSet presAssocID="{5E52DB27-C25C-43DB-A2E3-EE7A0A482737}" presName="txShp" presStyleLbl="node1" presStyleIdx="1" presStyleCnt="3" custScaleX="1503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C3BB47-0EB3-4B5E-AA76-697707DCD4C2}" type="pres">
      <dgm:prSet presAssocID="{0F5DE451-1393-4C92-95CE-6EF14808515A}" presName="spacing" presStyleCnt="0"/>
      <dgm:spPr/>
    </dgm:pt>
    <dgm:pt modelId="{BE588E70-EB8D-4F60-A3AB-FF3A9DEFDE82}" type="pres">
      <dgm:prSet presAssocID="{E062DCFB-E809-4E8C-8116-A3CF08D8148E}" presName="composite" presStyleCnt="0"/>
      <dgm:spPr/>
    </dgm:pt>
    <dgm:pt modelId="{005B0ADB-4D77-4EB8-A918-D5BD657C7927}" type="pres">
      <dgm:prSet presAssocID="{E062DCFB-E809-4E8C-8116-A3CF08D8148E}" presName="imgShp" presStyleLbl="fgImgPlace1" presStyleIdx="2" presStyleCnt="3" custLinFactNeighborX="-71471" custLinFactNeighborY="-1465"/>
      <dgm:spPr/>
    </dgm:pt>
    <dgm:pt modelId="{2D4411A2-85C9-4E89-876A-8F3C14EC9625}" type="pres">
      <dgm:prSet presAssocID="{E062DCFB-E809-4E8C-8116-A3CF08D8148E}" presName="txShp" presStyleLbl="node1" presStyleIdx="2" presStyleCnt="3" custScaleX="1503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33F5D5-9A86-4D67-AD16-BA4A21CDC6AF}" srcId="{C393F61B-E4BD-4F75-AF15-6D4BB10B3951}" destId="{73CD3824-F90E-47ED-AE47-787C1B1550C2}" srcOrd="0" destOrd="0" parTransId="{53950E9D-8F10-49C2-920A-BBFF37E1647D}" sibTransId="{596BF4A8-1132-48D2-8764-696E6723D7AC}"/>
    <dgm:cxn modelId="{19B55AA6-6374-4542-998F-DE33D79CB303}" srcId="{C393F61B-E4BD-4F75-AF15-6D4BB10B3951}" destId="{5E52DB27-C25C-43DB-A2E3-EE7A0A482737}" srcOrd="1" destOrd="0" parTransId="{71DC7BC7-D0CC-4FA9-922A-A5A389020056}" sibTransId="{0F5DE451-1393-4C92-95CE-6EF14808515A}"/>
    <dgm:cxn modelId="{1FF1AE74-3FD0-48D1-BB34-944387007309}" srcId="{C393F61B-E4BD-4F75-AF15-6D4BB10B3951}" destId="{E062DCFB-E809-4E8C-8116-A3CF08D8148E}" srcOrd="2" destOrd="0" parTransId="{34F03CB7-1791-41E6-B741-35BCEFDA41D7}" sibTransId="{87F60BBC-8E03-4FCF-82A3-4F6D945C80AB}"/>
    <dgm:cxn modelId="{B962C438-A0C6-4486-9408-E679B74F1019}" type="presOf" srcId="{73CD3824-F90E-47ED-AE47-787C1B1550C2}" destId="{842FCA99-6368-4B37-9609-A4137B5683DB}" srcOrd="0" destOrd="0" presId="urn:microsoft.com/office/officeart/2005/8/layout/vList3"/>
    <dgm:cxn modelId="{AF48C988-6A20-4566-A381-F1E9C5FF13FC}" type="presOf" srcId="{5E52DB27-C25C-43DB-A2E3-EE7A0A482737}" destId="{13893329-E348-47F1-B1ED-5E4BA9FD1FAB}" srcOrd="0" destOrd="0" presId="urn:microsoft.com/office/officeart/2005/8/layout/vList3"/>
    <dgm:cxn modelId="{8A3021DF-9885-4936-82ED-084A67A7F99E}" type="presOf" srcId="{C393F61B-E4BD-4F75-AF15-6D4BB10B3951}" destId="{8ED7ED95-2490-445D-BC4C-747A603F7116}" srcOrd="0" destOrd="0" presId="urn:microsoft.com/office/officeart/2005/8/layout/vList3"/>
    <dgm:cxn modelId="{FBE21475-FB81-4703-9997-E7EB76F33A56}" type="presOf" srcId="{E062DCFB-E809-4E8C-8116-A3CF08D8148E}" destId="{2D4411A2-85C9-4E89-876A-8F3C14EC9625}" srcOrd="0" destOrd="0" presId="urn:microsoft.com/office/officeart/2005/8/layout/vList3"/>
    <dgm:cxn modelId="{3B930F9B-E67C-4D8F-A704-E7DDAB0FA628}" type="presParOf" srcId="{8ED7ED95-2490-445D-BC4C-747A603F7116}" destId="{A95DCE5E-AAF8-4FEC-B069-CBE282C6F596}" srcOrd="0" destOrd="0" presId="urn:microsoft.com/office/officeart/2005/8/layout/vList3"/>
    <dgm:cxn modelId="{9BAD43D1-9C3C-4A1F-9593-C57F725E82B4}" type="presParOf" srcId="{A95DCE5E-AAF8-4FEC-B069-CBE282C6F596}" destId="{08254D66-A0DB-4B26-B339-19C62A0BB1B2}" srcOrd="0" destOrd="0" presId="urn:microsoft.com/office/officeart/2005/8/layout/vList3"/>
    <dgm:cxn modelId="{9B3FDD85-13B1-4536-AA1F-6027DB4BB09B}" type="presParOf" srcId="{A95DCE5E-AAF8-4FEC-B069-CBE282C6F596}" destId="{842FCA99-6368-4B37-9609-A4137B5683DB}" srcOrd="1" destOrd="0" presId="urn:microsoft.com/office/officeart/2005/8/layout/vList3"/>
    <dgm:cxn modelId="{58558BCE-B630-4078-870B-0595F9C1F6F2}" type="presParOf" srcId="{8ED7ED95-2490-445D-BC4C-747A603F7116}" destId="{2F7F09C0-A417-44A2-AD47-F92E187A62E4}" srcOrd="1" destOrd="0" presId="urn:microsoft.com/office/officeart/2005/8/layout/vList3"/>
    <dgm:cxn modelId="{5BA28ECB-41CD-4ABB-9AF9-D1E4558CE21A}" type="presParOf" srcId="{8ED7ED95-2490-445D-BC4C-747A603F7116}" destId="{580DB932-60D8-443F-B6E5-BB04B8D913FF}" srcOrd="2" destOrd="0" presId="urn:microsoft.com/office/officeart/2005/8/layout/vList3"/>
    <dgm:cxn modelId="{2B06D694-ED29-40B0-8991-FDD32BF443A6}" type="presParOf" srcId="{580DB932-60D8-443F-B6E5-BB04B8D913FF}" destId="{2441B93D-0B91-473A-9F36-78EC177191E2}" srcOrd="0" destOrd="0" presId="urn:microsoft.com/office/officeart/2005/8/layout/vList3"/>
    <dgm:cxn modelId="{A4CC1D19-9809-4520-89CD-E72AE2B70578}" type="presParOf" srcId="{580DB932-60D8-443F-B6E5-BB04B8D913FF}" destId="{13893329-E348-47F1-B1ED-5E4BA9FD1FAB}" srcOrd="1" destOrd="0" presId="urn:microsoft.com/office/officeart/2005/8/layout/vList3"/>
    <dgm:cxn modelId="{0F10D939-2493-42D8-9AA3-1184642038DF}" type="presParOf" srcId="{8ED7ED95-2490-445D-BC4C-747A603F7116}" destId="{BAC3BB47-0EB3-4B5E-AA76-697707DCD4C2}" srcOrd="3" destOrd="0" presId="urn:microsoft.com/office/officeart/2005/8/layout/vList3"/>
    <dgm:cxn modelId="{ACC1C3AD-2EB5-4EF4-992F-545281790FD7}" type="presParOf" srcId="{8ED7ED95-2490-445D-BC4C-747A603F7116}" destId="{BE588E70-EB8D-4F60-A3AB-FF3A9DEFDE82}" srcOrd="4" destOrd="0" presId="urn:microsoft.com/office/officeart/2005/8/layout/vList3"/>
    <dgm:cxn modelId="{43355666-DBEB-4BE6-9CE5-96CA28BA934A}" type="presParOf" srcId="{BE588E70-EB8D-4F60-A3AB-FF3A9DEFDE82}" destId="{005B0ADB-4D77-4EB8-A918-D5BD657C7927}" srcOrd="0" destOrd="0" presId="urn:microsoft.com/office/officeart/2005/8/layout/vList3"/>
    <dgm:cxn modelId="{1E163490-5E0F-4F1F-A2E8-9CFE8BAF38CB}" type="presParOf" srcId="{BE588E70-EB8D-4F60-A3AB-FF3A9DEFDE82}" destId="{2D4411A2-85C9-4E89-876A-8F3C14EC962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C96D14-2D20-480D-9386-BA1F8ADE07A2}">
      <dsp:nvSpPr>
        <dsp:cNvPr id="0" name=""/>
        <dsp:cNvSpPr/>
      </dsp:nvSpPr>
      <dsp:spPr>
        <a:xfrm>
          <a:off x="1335990" y="719978"/>
          <a:ext cx="879973" cy="879973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1335990" y="719978"/>
        <a:ext cx="879973" cy="879973"/>
      </dsp:txXfrm>
    </dsp:sp>
    <dsp:sp modelId="{3F50E597-5809-4CD3-9F28-46EB512759A6}">
      <dsp:nvSpPr>
        <dsp:cNvPr id="0" name=""/>
        <dsp:cNvSpPr/>
      </dsp:nvSpPr>
      <dsp:spPr>
        <a:xfrm>
          <a:off x="824005" y="511984"/>
          <a:ext cx="639980" cy="63998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824005" y="511984"/>
        <a:ext cx="639980" cy="639980"/>
      </dsp:txXfrm>
    </dsp:sp>
    <dsp:sp modelId="{5F6D5D5A-B53F-4780-90AE-CD959D67E5AD}">
      <dsp:nvSpPr>
        <dsp:cNvPr id="0" name=""/>
        <dsp:cNvSpPr/>
      </dsp:nvSpPr>
      <dsp:spPr>
        <a:xfrm rot="20700000">
          <a:off x="1182460" y="70463"/>
          <a:ext cx="627050" cy="62705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1319990" y="207993"/>
        <a:ext cx="351989" cy="351989"/>
      </dsp:txXfrm>
    </dsp:sp>
    <dsp:sp modelId="{26CAB285-2E01-4146-B6D6-1D8522633C52}">
      <dsp:nvSpPr>
        <dsp:cNvPr id="0" name=""/>
        <dsp:cNvSpPr/>
      </dsp:nvSpPr>
      <dsp:spPr>
        <a:xfrm>
          <a:off x="1243214" y="600776"/>
          <a:ext cx="1126366" cy="1126366"/>
        </a:xfrm>
        <a:prstGeom prst="circularArrow">
          <a:avLst>
            <a:gd name="adj1" fmla="val 4688"/>
            <a:gd name="adj2" fmla="val 299029"/>
            <a:gd name="adj3" fmla="val 2383808"/>
            <a:gd name="adj4" fmla="val 16183555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EABF9F-3288-472C-ACD1-59836B8BCC43}">
      <dsp:nvSpPr>
        <dsp:cNvPr id="0" name=""/>
        <dsp:cNvSpPr/>
      </dsp:nvSpPr>
      <dsp:spPr>
        <a:xfrm>
          <a:off x="710666" y="381514"/>
          <a:ext cx="818375" cy="81837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257EFC-571C-4CFF-8C2B-207A479C8946}">
      <dsp:nvSpPr>
        <dsp:cNvPr id="0" name=""/>
        <dsp:cNvSpPr/>
      </dsp:nvSpPr>
      <dsp:spPr>
        <a:xfrm>
          <a:off x="1037417" y="-55750"/>
          <a:ext cx="882373" cy="88237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1A5219-D67F-45D1-A822-3DE52E89E4C5}">
      <dsp:nvSpPr>
        <dsp:cNvPr id="0" name=""/>
        <dsp:cNvSpPr/>
      </dsp:nvSpPr>
      <dsp:spPr>
        <a:xfrm>
          <a:off x="0" y="630484"/>
          <a:ext cx="518457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3F6078-411D-441D-BBD4-9E8FDCF5B472}">
      <dsp:nvSpPr>
        <dsp:cNvPr id="0" name=""/>
        <dsp:cNvSpPr/>
      </dsp:nvSpPr>
      <dsp:spPr>
        <a:xfrm>
          <a:off x="246824" y="8513"/>
          <a:ext cx="4936481" cy="872890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75" tIns="0" rIns="137175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100%  </a:t>
          </a:r>
          <a:r>
            <a:rPr lang="ru-RU" sz="2000" kern="1200" dirty="0" smtClean="0">
              <a:solidFill>
                <a:schemeClr val="tx1"/>
              </a:solidFill>
            </a:rPr>
            <a:t>-  </a:t>
          </a:r>
          <a:r>
            <a:rPr lang="ru-RU" sz="1600" kern="1200" dirty="0" smtClean="0">
              <a:solidFill>
                <a:schemeClr val="tx1"/>
              </a:solidFill>
            </a:rPr>
            <a:t>доступность дошкольного образования для детей 3-7 лет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246824" y="8513"/>
        <a:ext cx="4936481" cy="872890"/>
      </dsp:txXfrm>
    </dsp:sp>
    <dsp:sp modelId="{F3978BC3-49AA-4ACB-A072-569963630410}">
      <dsp:nvSpPr>
        <dsp:cNvPr id="0" name=""/>
        <dsp:cNvSpPr/>
      </dsp:nvSpPr>
      <dsp:spPr>
        <a:xfrm>
          <a:off x="0" y="1811110"/>
          <a:ext cx="518457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7BB368-E9CA-467F-AACB-F3F8BF222F47}">
      <dsp:nvSpPr>
        <dsp:cNvPr id="0" name=""/>
        <dsp:cNvSpPr/>
      </dsp:nvSpPr>
      <dsp:spPr>
        <a:xfrm>
          <a:off x="246824" y="1150684"/>
          <a:ext cx="4936481" cy="911346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75" tIns="0" rIns="137175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58,6%</a:t>
          </a:r>
          <a:r>
            <a:rPr lang="ru-RU" sz="1400" kern="1200" dirty="0" smtClean="0">
              <a:solidFill>
                <a:schemeClr val="tx1"/>
              </a:solidFill>
            </a:rPr>
            <a:t> - охват детей программами  дошкольного образования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246824" y="1150684"/>
        <a:ext cx="4936481" cy="91134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1A5219-D67F-45D1-A822-3DE52E89E4C5}">
      <dsp:nvSpPr>
        <dsp:cNvPr id="0" name=""/>
        <dsp:cNvSpPr/>
      </dsp:nvSpPr>
      <dsp:spPr>
        <a:xfrm>
          <a:off x="0" y="266018"/>
          <a:ext cx="4824536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3F6078-411D-441D-BBD4-9E8FDCF5B472}">
      <dsp:nvSpPr>
        <dsp:cNvPr id="0" name=""/>
        <dsp:cNvSpPr/>
      </dsp:nvSpPr>
      <dsp:spPr>
        <a:xfrm>
          <a:off x="229683" y="2120"/>
          <a:ext cx="4593669" cy="603378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649" tIns="0" rIns="127649" bIns="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3864 </a:t>
          </a:r>
          <a:r>
            <a:rPr lang="ru-RU" sz="1400" b="0" kern="1200" dirty="0" smtClean="0">
              <a:solidFill>
                <a:schemeClr val="tx1"/>
              </a:solidFill>
            </a:rPr>
            <a:t>новых мест, </a:t>
          </a:r>
          <a:r>
            <a:rPr lang="ru-RU" sz="1400" kern="1200" dirty="0" smtClean="0">
              <a:solidFill>
                <a:schemeClr val="tx1"/>
              </a:solidFill>
            </a:rPr>
            <a:t>созданных в общеобразовательных организациях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229683" y="2120"/>
        <a:ext cx="4593669" cy="603378"/>
      </dsp:txXfrm>
    </dsp:sp>
    <dsp:sp modelId="{F3978BC3-49AA-4ACB-A072-569963630410}">
      <dsp:nvSpPr>
        <dsp:cNvPr id="0" name=""/>
        <dsp:cNvSpPr/>
      </dsp:nvSpPr>
      <dsp:spPr>
        <a:xfrm>
          <a:off x="0" y="1306263"/>
          <a:ext cx="4824536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7BB368-E9CA-467F-AACB-F3F8BF222F47}">
      <dsp:nvSpPr>
        <dsp:cNvPr id="0" name=""/>
        <dsp:cNvSpPr/>
      </dsp:nvSpPr>
      <dsp:spPr>
        <a:xfrm>
          <a:off x="229683" y="969818"/>
          <a:ext cx="4593669" cy="675925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649" tIns="0" rIns="127649" bIns="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28%</a:t>
          </a:r>
          <a:r>
            <a:rPr lang="ru-RU" sz="1400" kern="1200" dirty="0" smtClean="0">
              <a:solidFill>
                <a:schemeClr val="tx1"/>
              </a:solidFill>
            </a:rPr>
            <a:t> - учителей, повысивших квалификацию по приоритетным направлениям государственной политики в области образования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229683" y="969818"/>
        <a:ext cx="4593669" cy="67592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2FCA99-6368-4B37-9609-A4137B5683DB}">
      <dsp:nvSpPr>
        <dsp:cNvPr id="0" name=""/>
        <dsp:cNvSpPr/>
      </dsp:nvSpPr>
      <dsp:spPr>
        <a:xfrm rot="10800000">
          <a:off x="144017" y="0"/>
          <a:ext cx="5112566" cy="1196899"/>
        </a:xfrm>
        <a:prstGeom prst="homePlat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7799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cademy" pitchFamily="2" charset="0"/>
            </a:rPr>
            <a:t>Образовательных  организаций, в которых оценка деятельности руководителей  и основных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cademy" pitchFamily="2" charset="0"/>
            </a:rPr>
            <a:t>категорий работников осуществляется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cademy" pitchFamily="2" charset="0"/>
            </a:rPr>
            <a:t>на основании показателей эффективности деятельности</a:t>
          </a:r>
          <a:endParaRPr lang="ru-RU" sz="1400" b="1" kern="1200" dirty="0">
            <a:solidFill>
              <a:schemeClr val="tx1"/>
            </a:solidFill>
            <a:latin typeface="Academy" pitchFamily="2" charset="0"/>
          </a:endParaRPr>
        </a:p>
      </dsp:txBody>
      <dsp:txXfrm rot="10800000">
        <a:off x="144017" y="0"/>
        <a:ext cx="5112566" cy="1196899"/>
      </dsp:txXfrm>
    </dsp:sp>
    <dsp:sp modelId="{08254D66-A0DB-4B26-B339-19C62A0BB1B2}">
      <dsp:nvSpPr>
        <dsp:cNvPr id="0" name=""/>
        <dsp:cNvSpPr/>
      </dsp:nvSpPr>
      <dsp:spPr>
        <a:xfrm>
          <a:off x="0" y="0"/>
          <a:ext cx="1178802" cy="119689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893329-E348-47F1-B1ED-5E4BA9FD1FAB}">
      <dsp:nvSpPr>
        <dsp:cNvPr id="0" name=""/>
        <dsp:cNvSpPr/>
      </dsp:nvSpPr>
      <dsp:spPr>
        <a:xfrm rot="10800000">
          <a:off x="-1" y="1554681"/>
          <a:ext cx="5256586" cy="1196899"/>
        </a:xfrm>
        <a:prstGeom prst="homePlat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7799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cademy" pitchFamily="2" charset="0"/>
            </a:rPr>
            <a:t>Педагогических работников образовательных организаций, заключивших дополнительные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cademy" pitchFamily="2" charset="0"/>
            </a:rPr>
            <a:t>соглашения к трудовым договорам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cademy" pitchFamily="2" charset="0"/>
            </a:rPr>
            <a:t>(новые трудовые договоры)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cademy" pitchFamily="2" charset="0"/>
            </a:rPr>
            <a:t>в связи с введением эффективного контракта </a:t>
          </a:r>
        </a:p>
      </dsp:txBody>
      <dsp:txXfrm rot="10800000">
        <a:off x="-1" y="1554681"/>
        <a:ext cx="5256586" cy="1196899"/>
      </dsp:txXfrm>
    </dsp:sp>
    <dsp:sp modelId="{2441B93D-0B91-473A-9F36-78EC177191E2}">
      <dsp:nvSpPr>
        <dsp:cNvPr id="0" name=""/>
        <dsp:cNvSpPr/>
      </dsp:nvSpPr>
      <dsp:spPr>
        <a:xfrm>
          <a:off x="0" y="1555180"/>
          <a:ext cx="1196899" cy="119689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1A5219-D67F-45D1-A822-3DE52E89E4C5}">
      <dsp:nvSpPr>
        <dsp:cNvPr id="0" name=""/>
        <dsp:cNvSpPr/>
      </dsp:nvSpPr>
      <dsp:spPr>
        <a:xfrm>
          <a:off x="0" y="845368"/>
          <a:ext cx="5184576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3F6078-411D-441D-BBD4-9E8FDCF5B472}">
      <dsp:nvSpPr>
        <dsp:cNvPr id="0" name=""/>
        <dsp:cNvSpPr/>
      </dsp:nvSpPr>
      <dsp:spPr>
        <a:xfrm>
          <a:off x="246824" y="40465"/>
          <a:ext cx="4936481" cy="1129622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75" tIns="0" rIns="137175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10%  </a:t>
          </a:r>
          <a:r>
            <a:rPr lang="ru-RU" sz="2000" kern="1200" dirty="0" smtClean="0">
              <a:solidFill>
                <a:schemeClr val="tx1"/>
              </a:solidFill>
            </a:rPr>
            <a:t>-  </a:t>
          </a:r>
          <a:r>
            <a:rPr lang="ru-RU" sz="1400" kern="1200" dirty="0" smtClean="0">
              <a:solidFill>
                <a:schemeClr val="tx1"/>
              </a:solidFill>
            </a:rPr>
            <a:t>Доля детей в возрасте от 5 до 18 лет, обучающихся по дополнительным образовательным программам технической и естественно научной направленностей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246824" y="40465"/>
        <a:ext cx="4936481" cy="1129622"/>
      </dsp:txXfrm>
    </dsp:sp>
    <dsp:sp modelId="{F3978BC3-49AA-4ACB-A072-569963630410}">
      <dsp:nvSpPr>
        <dsp:cNvPr id="0" name=""/>
        <dsp:cNvSpPr/>
      </dsp:nvSpPr>
      <dsp:spPr>
        <a:xfrm>
          <a:off x="0" y="2373238"/>
          <a:ext cx="5184576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7BB368-E9CA-467F-AACB-F3F8BF222F47}">
      <dsp:nvSpPr>
        <dsp:cNvPr id="0" name=""/>
        <dsp:cNvSpPr/>
      </dsp:nvSpPr>
      <dsp:spPr>
        <a:xfrm>
          <a:off x="246824" y="1518568"/>
          <a:ext cx="4936481" cy="1179389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75" tIns="0" rIns="137175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68%</a:t>
          </a:r>
          <a:r>
            <a:rPr lang="ru-RU" sz="1400" kern="1200" dirty="0" smtClean="0">
              <a:solidFill>
                <a:schemeClr val="tx1"/>
              </a:solidFill>
            </a:rPr>
            <a:t> -доля детей в возрасте в возрасте от 5 до 18 лет, обучающихся по дополнительным образовательным программам, в общей численности детей этого возраста  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246824" y="1518568"/>
        <a:ext cx="4936481" cy="117938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2FCA99-6368-4B37-9609-A4137B5683DB}">
      <dsp:nvSpPr>
        <dsp:cNvPr id="0" name=""/>
        <dsp:cNvSpPr/>
      </dsp:nvSpPr>
      <dsp:spPr>
        <a:xfrm rot="10800000">
          <a:off x="144017" y="0"/>
          <a:ext cx="5112566" cy="676695"/>
        </a:xfrm>
        <a:prstGeom prst="homePlat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04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cademy" pitchFamily="2" charset="0"/>
            </a:rPr>
            <a:t>доля выпускников дневной формы обучения, трудоустроившихся не позднее завершения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cademy" pitchFamily="2" charset="0"/>
            </a:rPr>
            <a:t>первого года  после выпуска </a:t>
          </a:r>
          <a:endParaRPr lang="ru-RU" sz="1400" b="1" kern="1200" dirty="0">
            <a:solidFill>
              <a:schemeClr val="tx1"/>
            </a:solidFill>
            <a:latin typeface="Academy" pitchFamily="2" charset="0"/>
          </a:endParaRPr>
        </a:p>
      </dsp:txBody>
      <dsp:txXfrm rot="10800000">
        <a:off x="144017" y="0"/>
        <a:ext cx="5112566" cy="676695"/>
      </dsp:txXfrm>
    </dsp:sp>
    <dsp:sp modelId="{08254D66-A0DB-4B26-B339-19C62A0BB1B2}">
      <dsp:nvSpPr>
        <dsp:cNvPr id="0" name=""/>
        <dsp:cNvSpPr/>
      </dsp:nvSpPr>
      <dsp:spPr>
        <a:xfrm>
          <a:off x="101019" y="0"/>
          <a:ext cx="666463" cy="67669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893329-E348-47F1-B1ED-5E4BA9FD1FAB}">
      <dsp:nvSpPr>
        <dsp:cNvPr id="0" name=""/>
        <dsp:cNvSpPr/>
      </dsp:nvSpPr>
      <dsp:spPr>
        <a:xfrm rot="10800000">
          <a:off x="-1" y="879629"/>
          <a:ext cx="5256586" cy="676695"/>
        </a:xfrm>
        <a:prstGeom prst="homePlat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04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cademy" pitchFamily="2" charset="0"/>
            </a:rPr>
            <a:t>доля студентов профессиональных образовательных учреждений, обучающихся по программам,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cademy" pitchFamily="2" charset="0"/>
            </a:rPr>
            <a:t>в реализации которых участвуют работодатели</a:t>
          </a:r>
          <a:endParaRPr lang="ru-RU" sz="1400" b="1" kern="1200" dirty="0">
            <a:solidFill>
              <a:schemeClr val="tx1"/>
            </a:solidFill>
            <a:latin typeface="Academy" pitchFamily="2" charset="0"/>
          </a:endParaRPr>
        </a:p>
      </dsp:txBody>
      <dsp:txXfrm rot="10800000">
        <a:off x="-1" y="879629"/>
        <a:ext cx="5256586" cy="676695"/>
      </dsp:txXfrm>
    </dsp:sp>
    <dsp:sp modelId="{2441B93D-0B91-473A-9F36-78EC177191E2}">
      <dsp:nvSpPr>
        <dsp:cNvPr id="0" name=""/>
        <dsp:cNvSpPr/>
      </dsp:nvSpPr>
      <dsp:spPr>
        <a:xfrm>
          <a:off x="37274" y="892263"/>
          <a:ext cx="676695" cy="67669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4411A2-85C9-4E89-876A-8F3C14EC9625}">
      <dsp:nvSpPr>
        <dsp:cNvPr id="0" name=""/>
        <dsp:cNvSpPr/>
      </dsp:nvSpPr>
      <dsp:spPr>
        <a:xfrm rot="10800000">
          <a:off x="-1" y="1758323"/>
          <a:ext cx="5256586" cy="992820"/>
        </a:xfrm>
        <a:prstGeom prst="homePlat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04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cademy" pitchFamily="2" charset="0"/>
            </a:rPr>
            <a:t>приоритетных профессиональных образовательных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cademy" pitchFamily="2" charset="0"/>
            </a:rPr>
            <a:t>          учреждений, в которых создана универсальная  </a:t>
          </a:r>
          <a:r>
            <a:rPr lang="ru-RU" sz="1400" b="1" kern="1200" dirty="0" err="1" smtClean="0">
              <a:solidFill>
                <a:schemeClr val="tx1"/>
              </a:solidFill>
              <a:latin typeface="Academy" pitchFamily="2" charset="0"/>
            </a:rPr>
            <a:t>безбарьерная</a:t>
          </a:r>
          <a:r>
            <a:rPr lang="ru-RU" sz="1400" b="1" kern="1200" dirty="0" smtClean="0">
              <a:solidFill>
                <a:schemeClr val="tx1"/>
              </a:solidFill>
              <a:latin typeface="Academy" pitchFamily="2" charset="0"/>
            </a:rPr>
            <a:t> среда инклюзивного образования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cademy" pitchFamily="2" charset="0"/>
            </a:rPr>
            <a:t>инвалидов</a:t>
          </a:r>
          <a:endParaRPr lang="ru-RU" sz="1400" b="1" kern="1200" dirty="0">
            <a:solidFill>
              <a:schemeClr val="tx1"/>
            </a:solidFill>
            <a:latin typeface="Academy" pitchFamily="2" charset="0"/>
          </a:endParaRPr>
        </a:p>
      </dsp:txBody>
      <dsp:txXfrm rot="10800000">
        <a:off x="-1" y="1758323"/>
        <a:ext cx="5256586" cy="992820"/>
      </dsp:txXfrm>
    </dsp:sp>
    <dsp:sp modelId="{005B0ADB-4D77-4EB8-A918-D5BD657C7927}">
      <dsp:nvSpPr>
        <dsp:cNvPr id="0" name=""/>
        <dsp:cNvSpPr/>
      </dsp:nvSpPr>
      <dsp:spPr>
        <a:xfrm>
          <a:off x="164770" y="1942770"/>
          <a:ext cx="676695" cy="67669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2FCA99-6368-4B37-9609-A4137B5683DB}">
      <dsp:nvSpPr>
        <dsp:cNvPr id="0" name=""/>
        <dsp:cNvSpPr/>
      </dsp:nvSpPr>
      <dsp:spPr>
        <a:xfrm rot="10800000">
          <a:off x="144017" y="0"/>
          <a:ext cx="5112566" cy="724846"/>
        </a:xfrm>
        <a:prstGeom prst="homePlat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9637" tIns="49530" rIns="92456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kern="1200" dirty="0" smtClean="0">
              <a:solidFill>
                <a:schemeClr val="tx1"/>
              </a:solidFill>
            </a:rPr>
            <a:t>Охват населения программами дополнительного профессионального образования</a:t>
          </a:r>
          <a:endParaRPr lang="ru-RU" sz="1400" b="1" kern="1200" dirty="0">
            <a:solidFill>
              <a:schemeClr val="tx1"/>
            </a:solidFill>
            <a:latin typeface="Academy" pitchFamily="2" charset="0"/>
          </a:endParaRPr>
        </a:p>
      </dsp:txBody>
      <dsp:txXfrm rot="10800000">
        <a:off x="144017" y="0"/>
        <a:ext cx="5112566" cy="724846"/>
      </dsp:txXfrm>
    </dsp:sp>
    <dsp:sp modelId="{08254D66-A0DB-4B26-B339-19C62A0BB1B2}">
      <dsp:nvSpPr>
        <dsp:cNvPr id="0" name=""/>
        <dsp:cNvSpPr/>
      </dsp:nvSpPr>
      <dsp:spPr>
        <a:xfrm>
          <a:off x="45556" y="0"/>
          <a:ext cx="713886" cy="72484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893329-E348-47F1-B1ED-5E4BA9FD1FAB}">
      <dsp:nvSpPr>
        <dsp:cNvPr id="0" name=""/>
        <dsp:cNvSpPr/>
      </dsp:nvSpPr>
      <dsp:spPr>
        <a:xfrm rot="10800000">
          <a:off x="-1" y="941608"/>
          <a:ext cx="5256586" cy="724846"/>
        </a:xfrm>
        <a:prstGeom prst="homePlat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9637" tIns="41910" rIns="78232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100" kern="1200" dirty="0" smtClean="0">
              <a:solidFill>
                <a:schemeClr val="tx1"/>
              </a:solidFill>
            </a:rPr>
            <a:t>Число учебных центров профессиональной квалификации профессиональных образовательных учреждений,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100" kern="1200" dirty="0" smtClean="0">
              <a:solidFill>
                <a:schemeClr val="tx1"/>
              </a:solidFill>
            </a:rPr>
            <a:t>осуществляющих обучение на базе среднего полного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100" kern="1200" dirty="0" smtClean="0">
              <a:solidFill>
                <a:schemeClr val="tx1"/>
              </a:solidFill>
            </a:rPr>
            <a:t> образования, в оснащении и управлении деятельностью которых принимает участие заказчик </a:t>
          </a:r>
          <a:endParaRPr lang="ru-RU" sz="1100" b="1" kern="1200" dirty="0">
            <a:solidFill>
              <a:schemeClr val="tx1"/>
            </a:solidFill>
            <a:latin typeface="Academy" pitchFamily="2" charset="0"/>
          </a:endParaRPr>
        </a:p>
      </dsp:txBody>
      <dsp:txXfrm rot="10800000">
        <a:off x="-1" y="941608"/>
        <a:ext cx="5256586" cy="724846"/>
      </dsp:txXfrm>
    </dsp:sp>
    <dsp:sp modelId="{2441B93D-0B91-473A-9F36-78EC177191E2}">
      <dsp:nvSpPr>
        <dsp:cNvPr id="0" name=""/>
        <dsp:cNvSpPr/>
      </dsp:nvSpPr>
      <dsp:spPr>
        <a:xfrm>
          <a:off x="0" y="955141"/>
          <a:ext cx="724846" cy="72484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4411A2-85C9-4E89-876A-8F3C14EC9625}">
      <dsp:nvSpPr>
        <dsp:cNvPr id="0" name=""/>
        <dsp:cNvSpPr/>
      </dsp:nvSpPr>
      <dsp:spPr>
        <a:xfrm rot="10800000">
          <a:off x="-1" y="1882827"/>
          <a:ext cx="5256586" cy="724846"/>
        </a:xfrm>
        <a:prstGeom prst="homePlat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9637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0" kern="1200" dirty="0" smtClean="0">
              <a:solidFill>
                <a:schemeClr val="tx1"/>
              </a:solidFill>
            </a:rPr>
            <a:t>Число учебных центров профессиональной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0" kern="1200" dirty="0" smtClean="0">
              <a:solidFill>
                <a:schemeClr val="tx1"/>
              </a:solidFill>
            </a:rPr>
            <a:t> квалификации профессиональных образовательных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0" kern="1200" dirty="0" smtClean="0">
              <a:solidFill>
                <a:schemeClr val="tx1"/>
              </a:solidFill>
            </a:rPr>
            <a:t> учреждений, осуществляющих обучение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0" kern="1200" dirty="0" smtClean="0">
              <a:solidFill>
                <a:schemeClr val="tx1"/>
              </a:solidFill>
            </a:rPr>
            <a:t> на базе среднего полного образования</a:t>
          </a:r>
          <a:endParaRPr lang="ru-RU" sz="1200" b="0" kern="1200" dirty="0">
            <a:solidFill>
              <a:schemeClr val="tx1"/>
            </a:solidFill>
            <a:latin typeface="Academy" pitchFamily="2" charset="0"/>
          </a:endParaRPr>
        </a:p>
      </dsp:txBody>
      <dsp:txXfrm rot="10800000">
        <a:off x="-1" y="1882827"/>
        <a:ext cx="5256586" cy="724846"/>
      </dsp:txXfrm>
    </dsp:sp>
    <dsp:sp modelId="{005B0ADB-4D77-4EB8-A918-D5BD657C7927}">
      <dsp:nvSpPr>
        <dsp:cNvPr id="0" name=""/>
        <dsp:cNvSpPr/>
      </dsp:nvSpPr>
      <dsp:spPr>
        <a:xfrm>
          <a:off x="0" y="1872208"/>
          <a:ext cx="724846" cy="72484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03.06.2016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3068960"/>
            <a:ext cx="9144000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dirty="0" smtClean="0">
                <a:latin typeface="Academy" pitchFamily="2" charset="0"/>
              </a:rPr>
              <a:t>Публичная декларация целей и задач </a:t>
            </a:r>
            <a:br>
              <a:rPr lang="ru-RU" sz="4400" b="1" dirty="0" smtClean="0">
                <a:latin typeface="Academy" pitchFamily="2" charset="0"/>
              </a:rPr>
            </a:br>
            <a:r>
              <a:rPr lang="ru-RU" sz="4400" b="1" dirty="0" smtClean="0">
                <a:latin typeface="Academy" pitchFamily="2" charset="0"/>
              </a:rPr>
              <a:t>департамента образования и науки </a:t>
            </a:r>
            <a:br>
              <a:rPr lang="ru-RU" sz="4400" b="1" dirty="0" smtClean="0">
                <a:latin typeface="Academy" pitchFamily="2" charset="0"/>
              </a:rPr>
            </a:br>
            <a:r>
              <a:rPr lang="ru-RU" sz="4400" b="1" dirty="0" smtClean="0">
                <a:latin typeface="Academy" pitchFamily="2" charset="0"/>
              </a:rPr>
              <a:t>Брянской области</a:t>
            </a:r>
            <a:br>
              <a:rPr lang="ru-RU" sz="4400" b="1" dirty="0" smtClean="0">
                <a:latin typeface="Academy" pitchFamily="2" charset="0"/>
              </a:rPr>
            </a:br>
            <a:r>
              <a:rPr lang="ru-RU" sz="4400" b="1" dirty="0" smtClean="0">
                <a:latin typeface="Academy" pitchFamily="2" charset="0"/>
              </a:rPr>
              <a:t> на 2016 год</a:t>
            </a:r>
            <a:endParaRPr lang="ru-RU" sz="4400" b="1" dirty="0">
              <a:latin typeface="Academy" pitchFamily="2" charset="0"/>
            </a:endParaRPr>
          </a:p>
        </p:txBody>
      </p:sp>
      <p:pic>
        <p:nvPicPr>
          <p:cNvPr id="4" name="Picture 2" descr="C:\Documents and Settings\newt1\Рабочий стол\Логотип.Де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5406" y="1052736"/>
            <a:ext cx="1228594" cy="1296144"/>
          </a:xfrm>
          <a:prstGeom prst="rect">
            <a:avLst/>
          </a:prstGeom>
          <a:noFill/>
        </p:spPr>
      </p:pic>
      <p:pic>
        <p:nvPicPr>
          <p:cNvPr id="1026" name="Picture 2" descr="C:\Documents and Settings\newt1\Мои документы\Загрузки\inde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52736"/>
            <a:ext cx="7956376" cy="12961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newt1\Рабочий стол\Логотип.Де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260648"/>
            <a:ext cx="1080120" cy="113950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03648" y="764704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cademy" pitchFamily="2" charset="0"/>
              </a:rPr>
              <a:t>ПРИОРИТЕТНЫЕ ЗАДАЧИ</a:t>
            </a:r>
            <a:endParaRPr lang="ru-RU" sz="4000" b="1" dirty="0">
              <a:latin typeface="Academy" pitchFamily="2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5796136" y="4941168"/>
          <a:ext cx="2831976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3568" y="1844824"/>
            <a:ext cx="777686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000" b="1" dirty="0" smtClean="0"/>
              <a:t>Реализация мероприятий государственной программы Брянской области в сфере образования, плана мероприятий («дорожной карты») «Изменения в отраслях социальной сферы, направленные на повышение эффективности образования и науки в Брянской области»</a:t>
            </a:r>
          </a:p>
          <a:p>
            <a:pPr algn="just">
              <a:buFont typeface="Wingdings" pitchFamily="2" charset="2"/>
              <a:buChar char="ü"/>
            </a:pPr>
            <a:endParaRPr lang="ru-RU" sz="2000" b="1" dirty="0" smtClean="0"/>
          </a:p>
          <a:p>
            <a:pPr algn="just">
              <a:buFont typeface="Wingdings" pitchFamily="2" charset="2"/>
              <a:buChar char="ü"/>
            </a:pPr>
            <a:r>
              <a:rPr lang="ru-RU" sz="2000" b="1" dirty="0" smtClean="0"/>
              <a:t>Обеспечение доступного и качественного образования, формирование современной образовательной среды</a:t>
            </a:r>
          </a:p>
          <a:p>
            <a:pPr algn="just">
              <a:buFont typeface="Wingdings" pitchFamily="2" charset="2"/>
              <a:buChar char="ü"/>
            </a:pPr>
            <a:endParaRPr lang="ru-RU" sz="2000" b="1" dirty="0" smtClean="0"/>
          </a:p>
          <a:p>
            <a:pPr algn="just">
              <a:buFont typeface="Wingdings" pitchFamily="2" charset="2"/>
              <a:buChar char="ü"/>
            </a:pPr>
            <a:r>
              <a:rPr lang="ru-RU" sz="2000" b="1" dirty="0" smtClean="0"/>
              <a:t>Создание эффективной системы социализации детей и молодежи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newt1\Рабочий стол\Логотип.Де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260648"/>
            <a:ext cx="1080120" cy="113950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95536" y="1484784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u="sng" dirty="0" smtClean="0"/>
              <a:t>Стратегические ориентиры</a:t>
            </a:r>
            <a:endParaRPr lang="ru-RU" sz="1600" b="1" i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5724128" y="1340768"/>
            <a:ext cx="324036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u="sng" dirty="0" smtClean="0"/>
              <a:t>Мероприятия:</a:t>
            </a:r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/>
              <a:t> Реализация мероприятий государственной программы Брянской области «Развитие образования и науки  Брянской области» (2014-2020 годы)</a:t>
            </a:r>
            <a:endParaRPr lang="ru-RU" sz="1400" i="1" dirty="0" smtClean="0"/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/>
              <a:t> Определение сети  </a:t>
            </a:r>
            <a:r>
              <a:rPr lang="ru-RU" sz="1400" dirty="0" err="1" smtClean="0"/>
              <a:t>консультацион-ных</a:t>
            </a:r>
            <a:r>
              <a:rPr lang="ru-RU" sz="1400" dirty="0" smtClean="0"/>
              <a:t> пунктов для оказания помощи родителям, осуществляющим дошкольное образование детей в семейной форме</a:t>
            </a:r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/>
              <a:t>Поддержка социального статуса воспитателя посредством публичных мероприятий, в том числе конкурсов профессионального мастерства</a:t>
            </a:r>
          </a:p>
          <a:p>
            <a:pPr algn="just">
              <a:buFont typeface="Arial" pitchFamily="34" charset="0"/>
              <a:buChar char="•"/>
            </a:pPr>
            <a:endParaRPr lang="ru-RU" sz="1000" b="1" i="1" dirty="0" smtClean="0"/>
          </a:p>
          <a:p>
            <a:r>
              <a:rPr lang="ru-RU" sz="1600" u="sng" dirty="0" smtClean="0"/>
              <a:t> </a:t>
            </a:r>
            <a:r>
              <a:rPr lang="ru-RU" sz="1600" b="1" i="1" u="sng" dirty="0" smtClean="0"/>
              <a:t>Общественная экспертиза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 smtClean="0"/>
              <a:t>Общественный совет при департаменте образования и науки Брянской области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 smtClean="0"/>
              <a:t>Брянская региональная общественная организация «Ассоциация педагогических работников»</a:t>
            </a:r>
          </a:p>
          <a:p>
            <a:pPr algn="just">
              <a:buFont typeface="Wingdings" pitchFamily="2" charset="2"/>
              <a:buChar char="Ø"/>
            </a:pPr>
            <a:endParaRPr lang="ru-RU" sz="1400" dirty="0" smtClean="0"/>
          </a:p>
          <a:p>
            <a:pPr algn="just">
              <a:buFont typeface="Wingdings" pitchFamily="2" charset="2"/>
              <a:buChar char="Ø"/>
            </a:pPr>
            <a:endParaRPr lang="ru-RU" sz="1400" i="1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79512" y="1844824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Сохранение 100% доступности дошкольного образования для детей в возрасте  от 3 до 7 лет.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400" smtClean="0"/>
              <a:t>Создание условий </a:t>
            </a:r>
            <a:r>
              <a:rPr lang="ru-RU" sz="1400" dirty="0" smtClean="0"/>
              <a:t>для обеспечения доступности дошкольного образования детям в возрасте до 3 лет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Создание условий для обеспечения доступности дошкольного образования детям с особыми образовательными потребностями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Создание условий для развития творческого и профессионального потенциала   педагогов</a:t>
            </a:r>
            <a:endParaRPr lang="ru-RU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1691680" y="620688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Cotlin" pitchFamily="2" charset="0"/>
              </a:rPr>
              <a:t>ДОШКОЛЬНОЕ   ОБРАЗОВАНИЕ</a:t>
            </a:r>
            <a:endParaRPr lang="ru-RU" sz="3200" b="1" dirty="0">
              <a:latin typeface="Cotlin" pitchFamily="2" charset="0"/>
            </a:endParaRPr>
          </a:p>
        </p:txBody>
      </p:sp>
      <p:graphicFrame>
        <p:nvGraphicFramePr>
          <p:cNvPr id="16" name="Схема 15"/>
          <p:cNvGraphicFramePr/>
          <p:nvPr/>
        </p:nvGraphicFramePr>
        <p:xfrm>
          <a:off x="467544" y="4365104"/>
          <a:ext cx="5184576" cy="2248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475656" y="3861048"/>
            <a:ext cx="2808312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cademy" pitchFamily="2" charset="0"/>
              </a:rPr>
              <a:t>Показатели на 2016 год</a:t>
            </a:r>
            <a:endParaRPr lang="ru-RU" b="1" dirty="0">
              <a:latin typeface="Academy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newt1\Рабочий стол\Логотип.Де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260648"/>
            <a:ext cx="1080120" cy="113950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95536" y="1484784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u="sng" dirty="0" smtClean="0"/>
              <a:t>Стратегические ориентиры</a:t>
            </a:r>
            <a:endParaRPr lang="ru-RU" sz="1600" b="1" i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5724128" y="1340768"/>
            <a:ext cx="324036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u="sng" dirty="0" smtClean="0"/>
              <a:t>Мероприятия:</a:t>
            </a:r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/>
              <a:t> Реализация мероприятий государственной программы Брянской области «Развитие образования и науки  Брянской области» (2014-2020 годы)</a:t>
            </a:r>
            <a:endParaRPr lang="ru-RU" sz="1400" i="1" dirty="0" smtClean="0"/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/>
              <a:t> Поэтапное введение и реализация ФГОС общего образования, в том числе для детей с ОВЗ</a:t>
            </a:r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/>
              <a:t>Поддержка социального статуса учителя посредством публичных мероприятий, в том числе конкурсов профессионального мастерства</a:t>
            </a:r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/>
              <a:t>Строительство новых объектов школьной инфраструктуры</a:t>
            </a:r>
          </a:p>
          <a:p>
            <a:r>
              <a:rPr lang="ru-RU" sz="1600" u="sng" dirty="0" smtClean="0"/>
              <a:t> </a:t>
            </a:r>
            <a:r>
              <a:rPr lang="ru-RU" sz="1600" b="1" i="1" u="sng" dirty="0" smtClean="0"/>
              <a:t>Общественная экспертиза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 smtClean="0"/>
              <a:t>Общественный совет при департаменте образования и науки Брянской области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 smtClean="0"/>
              <a:t>Брянская региональная общественная организация «Ассоциация педагогических работников»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9512" y="1844824"/>
            <a:ext cx="547260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Развитие образовательной среды, обеспечивающей доступность получения детьми, в том числе с ограниченными возможностями  здоровья, качественного начального, основного, среднего общего образования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Обеспечение односменного режима обучения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Создание условий для развития творческого и профессионального потенциала учителей, повышение социального престижа  профессии учителя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Совершенствование и развитие  региональной системы оценки качества  образования, обеспечение информационной открытости системы общего образования детей</a:t>
            </a:r>
            <a:endParaRPr lang="ru-RU" sz="14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403648" y="4293096"/>
            <a:ext cx="3096344" cy="36004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547664" y="4293096"/>
            <a:ext cx="2808312" cy="33855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Показатели на 2016 год</a:t>
            </a:r>
            <a:endParaRPr lang="ru-RU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691680" y="620688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Cotlin" pitchFamily="2" charset="0"/>
              </a:rPr>
              <a:t>ОБЩЕЕ ОБРАЗОВАНИЕ</a:t>
            </a:r>
            <a:endParaRPr lang="ru-RU" sz="3200" b="1" dirty="0">
              <a:latin typeface="Cotlin" pitchFamily="2" charset="0"/>
            </a:endParaRPr>
          </a:p>
        </p:txBody>
      </p:sp>
      <p:graphicFrame>
        <p:nvGraphicFramePr>
          <p:cNvPr id="22" name="Схема 21"/>
          <p:cNvGraphicFramePr/>
          <p:nvPr/>
        </p:nvGraphicFramePr>
        <p:xfrm>
          <a:off x="467544" y="4725144"/>
          <a:ext cx="4824536" cy="1887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newt1\Рабочий стол\Логотип.Де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260648"/>
            <a:ext cx="1080120" cy="113950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67544" y="1700808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 smtClean="0">
                <a:latin typeface="Academy" pitchFamily="2" charset="0"/>
              </a:rPr>
              <a:t>Стратегические ориентиры</a:t>
            </a:r>
            <a:endParaRPr lang="ru-RU" sz="1600" b="1" u="sng" dirty="0">
              <a:latin typeface="Academy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24128" y="1700808"/>
            <a:ext cx="324036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 smtClean="0">
                <a:latin typeface="Academy" pitchFamily="2" charset="0"/>
              </a:rPr>
              <a:t>Мероприятия:</a:t>
            </a:r>
          </a:p>
          <a:p>
            <a:pPr algn="just">
              <a:buFont typeface="Wingdings" pitchFamily="2" charset="2"/>
              <a:buChar char="q"/>
            </a:pPr>
            <a:r>
              <a:rPr lang="ru-RU" sz="1350" dirty="0" smtClean="0"/>
              <a:t>Мониторинг внедрения эффективного контракта в образовательных  организациях</a:t>
            </a:r>
          </a:p>
          <a:p>
            <a:pPr algn="just">
              <a:buFont typeface="Wingdings" pitchFamily="2" charset="2"/>
              <a:buChar char="q"/>
            </a:pPr>
            <a:r>
              <a:rPr lang="ru-RU" sz="1350" dirty="0" smtClean="0"/>
              <a:t>Анализ лучших практик внедрения эффективного контракта</a:t>
            </a:r>
          </a:p>
          <a:p>
            <a:pPr algn="just">
              <a:buFont typeface="Arial" pitchFamily="34" charset="0"/>
              <a:buChar char="•"/>
            </a:pPr>
            <a:endParaRPr lang="ru-RU" sz="800" b="1" i="1" dirty="0" smtClean="0"/>
          </a:p>
          <a:p>
            <a:pPr algn="just"/>
            <a:r>
              <a:rPr lang="ru-RU" sz="1600" u="sng" dirty="0" smtClean="0"/>
              <a:t> </a:t>
            </a:r>
            <a:r>
              <a:rPr lang="ru-RU" sz="1600" b="1" u="sng" dirty="0" smtClean="0">
                <a:latin typeface="Academy" pitchFamily="2" charset="0"/>
              </a:rPr>
              <a:t>Общественная экспертиза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350" dirty="0" smtClean="0"/>
              <a:t>Общественный совет при департаменте образования и науки Брянской области</a:t>
            </a:r>
            <a:endParaRPr lang="ru-RU" sz="1350" i="1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251520" y="1988840"/>
            <a:ext cx="547260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1600" dirty="0" smtClean="0"/>
              <a:t>К 2018 году перевод на эффективные контракты всех педагогических и руководящих  работников образовательных организаций</a:t>
            </a:r>
          </a:p>
          <a:p>
            <a:pPr algn="just">
              <a:buFont typeface="Wingdings" pitchFamily="2" charset="2"/>
              <a:buChar char="ü"/>
            </a:pPr>
            <a:endParaRPr lang="ru-RU" sz="1400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1403648" y="3068960"/>
            <a:ext cx="2808312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cademy" pitchFamily="2" charset="0"/>
              </a:rPr>
              <a:t>Показатели на 2016 год</a:t>
            </a:r>
            <a:endParaRPr lang="ru-RU" b="1" dirty="0">
              <a:latin typeface="Academy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19672" y="188640"/>
            <a:ext cx="60121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Cotlin" pitchFamily="2" charset="0"/>
              </a:rPr>
              <a:t>ПЕРЕХОД НА ЭФФЕКТИВНЫЕ КОНТРАКТЫ</a:t>
            </a:r>
            <a:endParaRPr lang="ru-RU" sz="3200" b="1" dirty="0">
              <a:latin typeface="Cotlin" pitchFamily="2" charset="0"/>
            </a:endParaRPr>
          </a:p>
        </p:txBody>
      </p:sp>
      <p:graphicFrame>
        <p:nvGraphicFramePr>
          <p:cNvPr id="15" name="Схема 14"/>
          <p:cNvGraphicFramePr/>
          <p:nvPr/>
        </p:nvGraphicFramePr>
        <p:xfrm>
          <a:off x="323528" y="3861048"/>
          <a:ext cx="5256584" cy="2752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67544" y="4293096"/>
            <a:ext cx="79208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80%   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39552" y="5805264"/>
            <a:ext cx="79208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90%</a:t>
            </a:r>
            <a:endParaRPr lang="ru-RU" b="1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5868144" y="4293096"/>
            <a:ext cx="29523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868144" y="4509120"/>
            <a:ext cx="29523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1200" dirty="0" smtClean="0"/>
              <a:t>Указ Президента Российской Федерации от 07.05.2012 №597 «О мероприятиях  по реализации государственной социальной политики»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newt1\Рабочий стол\Логотип.Де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260648"/>
            <a:ext cx="1080120" cy="113950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95536" y="1484784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u="sng" dirty="0" smtClean="0"/>
              <a:t>Стратегические ориентиры</a:t>
            </a:r>
            <a:endParaRPr lang="ru-RU" sz="1600" b="1" i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5724128" y="1340768"/>
            <a:ext cx="3240360" cy="4162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u="sng" dirty="0" smtClean="0"/>
              <a:t>Мероприятия:</a:t>
            </a:r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/>
              <a:t> Реализация Концепции и плана мероприятий развития научно-технического творчества учащихся Брянской области</a:t>
            </a:r>
            <a:endParaRPr lang="ru-RU" sz="1400" i="1" dirty="0" smtClean="0"/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/>
              <a:t> Реализация  комплексного плана мероприятий по развитию </a:t>
            </a:r>
            <a:r>
              <a:rPr lang="ru-RU" sz="1400" dirty="0" err="1" smtClean="0"/>
              <a:t>допол-нительного</a:t>
            </a:r>
            <a:r>
              <a:rPr lang="ru-RU" sz="1400" dirty="0" smtClean="0"/>
              <a:t> образования</a:t>
            </a:r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/>
              <a:t>Работа федеральной </a:t>
            </a:r>
            <a:r>
              <a:rPr lang="ru-RU" sz="1400" dirty="0" err="1" smtClean="0"/>
              <a:t>стажировоч-ной</a:t>
            </a:r>
            <a:r>
              <a:rPr lang="ru-RU" sz="1400" dirty="0" smtClean="0"/>
              <a:t>  площадки по распространению инновационных моделей развития </a:t>
            </a:r>
            <a:r>
              <a:rPr lang="ru-RU" sz="1400" dirty="0" err="1" smtClean="0"/>
              <a:t>техносферы</a:t>
            </a:r>
            <a:r>
              <a:rPr lang="ru-RU" sz="1400" dirty="0" smtClean="0"/>
              <a:t> деятельности </a:t>
            </a:r>
            <a:r>
              <a:rPr lang="ru-RU" sz="1400" dirty="0" err="1" smtClean="0"/>
              <a:t>учрежде-ний</a:t>
            </a:r>
            <a:r>
              <a:rPr lang="ru-RU" sz="1400" dirty="0" smtClean="0"/>
              <a:t> дополнительного образования детей</a:t>
            </a:r>
          </a:p>
          <a:p>
            <a:pPr algn="just">
              <a:buFont typeface="Arial" pitchFamily="34" charset="0"/>
              <a:buChar char="•"/>
            </a:pPr>
            <a:endParaRPr lang="ru-RU" sz="1000" b="1" i="1" dirty="0" smtClean="0"/>
          </a:p>
          <a:p>
            <a:r>
              <a:rPr lang="ru-RU" sz="1600" u="sng" dirty="0" smtClean="0"/>
              <a:t> </a:t>
            </a:r>
            <a:r>
              <a:rPr lang="ru-RU" sz="1600" b="1" i="1" u="sng" dirty="0" smtClean="0"/>
              <a:t>Общественная экспертиза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 smtClean="0"/>
              <a:t>Общественный совет при департаменте образования и науки Брянской области</a:t>
            </a:r>
            <a:endParaRPr lang="ru-RU" sz="1400" i="1" dirty="0" smtClean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796136" y="5661248"/>
            <a:ext cx="31683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96136" y="5805264"/>
            <a:ext cx="32038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Указ Президента РФ от 07.05.2012 № 599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Государственная программа Российской Федерации «Развитие образования на 2013 – 2020 годы»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Федеральная целевая программа развития образования  на 2016-2020 годы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9512" y="1844824"/>
            <a:ext cx="54726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Увеличить к 2020 году число детей в возрасте от 5 до 18 лет, обучающихся по дополнительным образовательным программам, в общей численности детей этого возраста до 75%</a:t>
            </a:r>
            <a:endParaRPr lang="ru-RU" sz="14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403648" y="2996952"/>
            <a:ext cx="3096344" cy="36004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547664" y="2996952"/>
            <a:ext cx="2808312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Показатели на 2016 год</a:t>
            </a:r>
            <a:endParaRPr lang="ru-RU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691680" y="620688"/>
            <a:ext cx="7128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Cotlin" pitchFamily="2" charset="0"/>
              </a:rPr>
              <a:t>ДОПОЛНИТЕЛЬНОЕ   </a:t>
            </a:r>
            <a:r>
              <a:rPr lang="ru-RU" sz="3200" b="1" dirty="0" smtClean="0">
                <a:latin typeface="Cotlin" pitchFamily="2" charset="0"/>
              </a:rPr>
              <a:t>ОБРАЗОВАНИЕ</a:t>
            </a:r>
            <a:endParaRPr lang="ru-RU" sz="3200" b="1" dirty="0">
              <a:latin typeface="Cotlin" pitchFamily="2" charset="0"/>
            </a:endParaRPr>
          </a:p>
        </p:txBody>
      </p:sp>
      <p:graphicFrame>
        <p:nvGraphicFramePr>
          <p:cNvPr id="22" name="Схема 21"/>
          <p:cNvGraphicFramePr/>
          <p:nvPr/>
        </p:nvGraphicFramePr>
        <p:xfrm>
          <a:off x="467544" y="3645024"/>
          <a:ext cx="5184576" cy="2968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newt1\Рабочий стол\Логотип.Де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260648"/>
            <a:ext cx="1080120" cy="113950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95536" y="1484784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 smtClean="0">
                <a:latin typeface="Academy" pitchFamily="2" charset="0"/>
              </a:rPr>
              <a:t>Стратегические ориентиры</a:t>
            </a:r>
            <a:endParaRPr lang="ru-RU" sz="1600" b="1" u="sng" dirty="0">
              <a:latin typeface="Academy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24128" y="1340768"/>
            <a:ext cx="3240360" cy="5070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 smtClean="0">
                <a:latin typeface="Academy" pitchFamily="2" charset="0"/>
              </a:rPr>
              <a:t>Мероприятия:</a:t>
            </a:r>
          </a:p>
          <a:p>
            <a:pPr algn="just">
              <a:buFont typeface="Wingdings" pitchFamily="2" charset="2"/>
              <a:buChar char="q"/>
            </a:pPr>
            <a:r>
              <a:rPr lang="ru-RU" sz="1350" dirty="0" smtClean="0"/>
              <a:t>Развитие целевых форм подготовки кадров для приоритетных </a:t>
            </a:r>
            <a:r>
              <a:rPr lang="ru-RU" sz="1350" dirty="0" err="1" smtClean="0"/>
              <a:t>направле-ний</a:t>
            </a:r>
            <a:r>
              <a:rPr lang="ru-RU" sz="1350" dirty="0" smtClean="0"/>
              <a:t> региональной экономики и опережающего развития предприятий</a:t>
            </a:r>
          </a:p>
          <a:p>
            <a:pPr algn="just">
              <a:buFont typeface="Wingdings" pitchFamily="2" charset="2"/>
              <a:buChar char="q"/>
            </a:pPr>
            <a:r>
              <a:rPr lang="ru-RU" sz="1350" dirty="0" smtClean="0"/>
              <a:t>Создание </a:t>
            </a:r>
            <a:r>
              <a:rPr lang="ru-RU" sz="1350" dirty="0" err="1" smtClean="0"/>
              <a:t>образовательно-производ-ственных</a:t>
            </a:r>
            <a:r>
              <a:rPr lang="ru-RU" sz="1350" dirty="0" smtClean="0"/>
              <a:t> кластеров</a:t>
            </a:r>
          </a:p>
          <a:p>
            <a:pPr lvl="0" algn="just">
              <a:buFont typeface="Wingdings" pitchFamily="2" charset="2"/>
              <a:buChar char="q"/>
            </a:pPr>
            <a:r>
              <a:rPr lang="ru-RU" sz="1350" dirty="0" smtClean="0"/>
              <a:t>Развитие сети учебных центров профессиональной квалификации (многофункциональных центров прикладных квалификаций).</a:t>
            </a:r>
          </a:p>
          <a:p>
            <a:pPr lvl="0" algn="just">
              <a:buFont typeface="Wingdings" pitchFamily="2" charset="2"/>
              <a:buChar char="q"/>
            </a:pPr>
            <a:r>
              <a:rPr lang="ru-RU" sz="1350" dirty="0" smtClean="0"/>
              <a:t>Организация и проведение региональных тематических </a:t>
            </a:r>
            <a:r>
              <a:rPr lang="ru-RU" sz="1350" dirty="0" err="1" smtClean="0"/>
              <a:t>конкур-сов</a:t>
            </a:r>
            <a:r>
              <a:rPr lang="ru-RU" sz="1350" dirty="0" smtClean="0"/>
              <a:t> и олимпиад в системе </a:t>
            </a:r>
            <a:r>
              <a:rPr lang="ru-RU" sz="1350" dirty="0" err="1" smtClean="0"/>
              <a:t>профес-сионального</a:t>
            </a:r>
            <a:r>
              <a:rPr lang="ru-RU" sz="1350" dirty="0" smtClean="0"/>
              <a:t> образования, в том числе на основе формата </a:t>
            </a:r>
            <a:r>
              <a:rPr lang="en-US" sz="1350" dirty="0" err="1" smtClean="0"/>
              <a:t>WorldSkils</a:t>
            </a:r>
            <a:r>
              <a:rPr lang="ru-RU" sz="1350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endParaRPr lang="ru-RU" sz="800" b="1" i="1" dirty="0" smtClean="0"/>
          </a:p>
          <a:p>
            <a:pPr algn="just"/>
            <a:r>
              <a:rPr lang="ru-RU" sz="1600" u="sng" dirty="0" smtClean="0"/>
              <a:t> </a:t>
            </a:r>
            <a:r>
              <a:rPr lang="ru-RU" sz="1600" b="1" u="sng" dirty="0" smtClean="0">
                <a:latin typeface="Academy" pitchFamily="2" charset="0"/>
              </a:rPr>
              <a:t>Общественная экспертиза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350" dirty="0" smtClean="0"/>
              <a:t>Координационный совет по профессиональному образованию при Правительстве Брянской области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350" dirty="0" smtClean="0"/>
              <a:t>Общественный совет при департаменте образования и науки Брянской области</a:t>
            </a:r>
            <a:endParaRPr lang="ru-RU" sz="1350" i="1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79512" y="1844824"/>
            <a:ext cx="5472608" cy="176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1350" dirty="0" smtClean="0"/>
              <a:t>Подготовка к 2020 году по 50 наиболее востребованным на рынке труда новым перспективным профессиям на уровне международных требований в 85 % профессиональных образовательных учреждений.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1350" dirty="0" smtClean="0"/>
              <a:t>Увеличение к 2020 году доли профессиональных образовательных учреждений, здания которых приспособлены для обучения лиц с ограниченными возможностями здоровья, до 50 %.</a:t>
            </a:r>
          </a:p>
          <a:p>
            <a:pPr algn="just">
              <a:buFont typeface="Wingdings" pitchFamily="2" charset="2"/>
              <a:buChar char="ü"/>
            </a:pPr>
            <a:endParaRPr lang="ru-RU" sz="1400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1187624" y="3429000"/>
            <a:ext cx="2808312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cademy" pitchFamily="2" charset="0"/>
              </a:rPr>
              <a:t>Показатели на 2016 год</a:t>
            </a:r>
            <a:endParaRPr lang="ru-RU" b="1" dirty="0">
              <a:latin typeface="Academy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63688" y="116632"/>
            <a:ext cx="60121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otlin" pitchFamily="2" charset="0"/>
              </a:rPr>
              <a:t>СРЕДНЕЕ ПРОФЕССИОНАЛЬНОЕ  ОБРАЗОВАНИЕ</a:t>
            </a:r>
            <a:endParaRPr lang="ru-RU" sz="2800" b="1" dirty="0">
              <a:latin typeface="Cotlin" pitchFamily="2" charset="0"/>
            </a:endParaRPr>
          </a:p>
        </p:txBody>
      </p:sp>
      <p:graphicFrame>
        <p:nvGraphicFramePr>
          <p:cNvPr id="15" name="Схема 14"/>
          <p:cNvGraphicFramePr/>
          <p:nvPr/>
        </p:nvGraphicFramePr>
        <p:xfrm>
          <a:off x="323528" y="3861048"/>
          <a:ext cx="5256584" cy="2752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23528" y="4005064"/>
            <a:ext cx="79208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97,5%   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23528" y="4941168"/>
            <a:ext cx="79208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95%</a:t>
            </a:r>
            <a:endParaRPr lang="ru-RU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95536" y="6021288"/>
            <a:ext cx="79208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44%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newt1\Рабочий стол\Логотип.Де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260648"/>
            <a:ext cx="1080120" cy="113950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95536" y="1628800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 smtClean="0">
                <a:latin typeface="Academy" pitchFamily="2" charset="0"/>
              </a:rPr>
              <a:t>Стратегические ориентиры</a:t>
            </a:r>
            <a:endParaRPr lang="ru-RU" sz="1600" b="1" u="sng" dirty="0">
              <a:latin typeface="Academy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52120" y="1628800"/>
            <a:ext cx="32403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 smtClean="0">
                <a:latin typeface="Academy" pitchFamily="2" charset="0"/>
              </a:rPr>
              <a:t>Мероприятия:</a:t>
            </a:r>
          </a:p>
          <a:p>
            <a:pPr algn="just">
              <a:buFont typeface="Wingdings" pitchFamily="2" charset="2"/>
              <a:buChar char="q"/>
            </a:pPr>
            <a:r>
              <a:rPr lang="ru-RU" sz="1300" dirty="0" smtClean="0"/>
              <a:t>Организация краткосрочного </a:t>
            </a:r>
            <a:r>
              <a:rPr lang="ru-RU" sz="1300" dirty="0" err="1" smtClean="0"/>
              <a:t>профес-сионального</a:t>
            </a:r>
            <a:r>
              <a:rPr lang="ru-RU" sz="1300" dirty="0" smtClean="0"/>
              <a:t> обучения и </a:t>
            </a:r>
            <a:r>
              <a:rPr lang="ru-RU" sz="1300" dirty="0" err="1" smtClean="0"/>
              <a:t>дополнитель-ного</a:t>
            </a:r>
            <a:r>
              <a:rPr lang="ru-RU" sz="1300" dirty="0" smtClean="0"/>
              <a:t> профессионального образования, обеспечивающего приведение </a:t>
            </a:r>
            <a:r>
              <a:rPr lang="ru-RU" sz="1300" dirty="0" err="1" smtClean="0"/>
              <a:t>квалифи-кации</a:t>
            </a:r>
            <a:r>
              <a:rPr lang="ru-RU" sz="1300" dirty="0" smtClean="0"/>
              <a:t> рабочих кадров к требованиям профессиональных стандартов, на базе учебных центров профессиональной квалификации (многофункциональных центров прикладных квалификаций) профессиональных образовательных учреждений</a:t>
            </a:r>
            <a:endParaRPr lang="ru-RU" sz="1300" b="1" i="1" dirty="0" smtClean="0"/>
          </a:p>
          <a:p>
            <a:pPr algn="just"/>
            <a:r>
              <a:rPr lang="ru-RU" sz="1600" u="sng" dirty="0" smtClean="0"/>
              <a:t> </a:t>
            </a:r>
            <a:r>
              <a:rPr lang="ru-RU" sz="1600" b="1" u="sng" dirty="0" smtClean="0">
                <a:latin typeface="Academy" pitchFamily="2" charset="0"/>
              </a:rPr>
              <a:t>Общественная экспертиза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350" dirty="0" smtClean="0"/>
              <a:t>Координационный совет по профессиональному образованию при Правительстве Брянской области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350" dirty="0" smtClean="0"/>
              <a:t>Общественный совет при департаменте образования и науки Брянской области</a:t>
            </a:r>
            <a:endParaRPr lang="ru-RU" sz="1350" i="1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79512" y="2060848"/>
            <a:ext cx="54726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1400" dirty="0" smtClean="0"/>
              <a:t>Охват населения программами дополнительного профессионального образования  (удельный вес численности занятого населения в возрасте 25-65 лет, прошедшего повышение квалификации и (или) переподготовку, в общей численности занятого в экономике населения данной возрастной группы к 2020 году до 45 %. </a:t>
            </a:r>
            <a:endParaRPr lang="ru-RU" sz="1400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1475656" y="3573016"/>
            <a:ext cx="2808312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cademy" pitchFamily="2" charset="0"/>
              </a:rPr>
              <a:t>Показатели на 2016 год</a:t>
            </a:r>
            <a:endParaRPr lang="ru-RU" b="1" dirty="0">
              <a:latin typeface="Academy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31640" y="332656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otlin" pitchFamily="2" charset="0"/>
              </a:rPr>
              <a:t>ДОПОЛНИТЕЛЬНОЕ ПРОФЕССИОНАЛЬНОЕ  ОБРАЗОВАНИЕ</a:t>
            </a:r>
            <a:endParaRPr lang="ru-RU" sz="2800" b="1" dirty="0">
              <a:latin typeface="Cotlin" pitchFamily="2" charset="0"/>
            </a:endParaRPr>
          </a:p>
        </p:txBody>
      </p:sp>
      <p:graphicFrame>
        <p:nvGraphicFramePr>
          <p:cNvPr id="15" name="Схема 14"/>
          <p:cNvGraphicFramePr/>
          <p:nvPr/>
        </p:nvGraphicFramePr>
        <p:xfrm>
          <a:off x="323528" y="4005064"/>
          <a:ext cx="5256584" cy="2608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23528" y="4221088"/>
            <a:ext cx="72008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44,5%</a:t>
            </a:r>
            <a:r>
              <a:rPr lang="ru-RU" b="1" dirty="0" smtClean="0"/>
              <a:t>   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67544" y="5157192"/>
            <a:ext cx="504056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10</a:t>
            </a:r>
            <a:endParaRPr lang="ru-RU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67544" y="6021288"/>
            <a:ext cx="43204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16</a:t>
            </a:r>
            <a:endParaRPr lang="ru-RU" b="1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5796136" y="5733256"/>
            <a:ext cx="3024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724128" y="5805264"/>
            <a:ext cx="3096344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Федеральный закон </a:t>
            </a:r>
            <a:r>
              <a:rPr lang="ru-RU" sz="1400" dirty="0" smtClean="0">
                <a:ea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от 29 декабря 2013 года  № 273-ФЗ «Об образовании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в Российской Федерации».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336</TotalTime>
  <Words>1008</Words>
  <Application>Microsoft Office PowerPoint</Application>
  <PresentationFormat>Экран (4:3)</PresentationFormat>
  <Paragraphs>123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              Публичная декларация целей и задач  департамента образования и науки  Брянской области  на 2016 год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ГАУО БРЦИО</cp:lastModifiedBy>
  <cp:revision>52</cp:revision>
  <dcterms:modified xsi:type="dcterms:W3CDTF">2016-06-03T13:48:02Z</dcterms:modified>
</cp:coreProperties>
</file>