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9" r:id="rId2"/>
    <p:sldId id="260" r:id="rId3"/>
    <p:sldId id="263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75" r:id="rId15"/>
    <p:sldId id="277" r:id="rId16"/>
    <p:sldId id="276" r:id="rId17"/>
    <p:sldId id="278" r:id="rId18"/>
    <p:sldId id="280" r:id="rId19"/>
    <p:sldId id="281" r:id="rId20"/>
    <p:sldId id="282" r:id="rId21"/>
    <p:sldId id="283" r:id="rId22"/>
    <p:sldId id="284" r:id="rId23"/>
    <p:sldId id="262" r:id="rId24"/>
    <p:sldId id="28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660066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492896"/>
            <a:ext cx="741072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66"/>
                </a:solidFill>
              </a:rPr>
              <a:t>Проверка соблюдения  органом местного самоуправления   полномочий по решению вопросов местного значения                                               в сфере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8080"/>
                </a:solidFill>
                <a:latin typeface="+mn-lt"/>
              </a:rPr>
              <a:t>Муниципальные нормативные акты ОМСУ :</a:t>
            </a:r>
            <a:r>
              <a:rPr lang="ru-RU" sz="2400" dirty="0" smtClean="0">
                <a:solidFill>
                  <a:srgbClr val="660066"/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rgbClr val="660066"/>
                </a:solidFill>
                <a:effectLst/>
                <a:latin typeface="+mn-lt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908721"/>
          <a:ext cx="8143932" cy="5817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920"/>
                <a:gridCol w="6810012"/>
              </a:tblGrid>
              <a:tr h="112315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ч.6 ст.36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нормативах для формирования стипендиального фонда за счет бюджетных ассигнований местного бюджета (при наличии такого фонда);</a:t>
                      </a:r>
                    </a:p>
                  </a:txBody>
                  <a:tcPr>
                    <a:noFill/>
                  </a:tcPr>
                </a:tc>
              </a:tr>
              <a:tr h="146350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ч.2.ст.38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об определении порядка  обеспечения обучающихся, указанных в ст.38, вещевым имуществом (обмундированием), в том числе  форменной одеждой за счет бюджетных ассигнований муниципальных бюджетов; </a:t>
                      </a:r>
                    </a:p>
                  </a:txBody>
                  <a:tcPr>
                    <a:noFill/>
                  </a:tcPr>
                </a:tc>
              </a:tr>
              <a:tr h="146350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ч.2.ст.40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об утверждении порядка организации бесплатных перевозок обучающихся муниципальных образовательных организаций, реализующих основные общеобразовательные программы, между поселениями;</a:t>
                      </a:r>
                    </a:p>
                  </a:txBody>
                  <a:tcPr>
                    <a:noFill/>
                  </a:tcPr>
                </a:tc>
              </a:tr>
              <a:tr h="161338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ч.1.ст.42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создании центров психолого-педагогической, медицинской и социальной помощи детям, испытывающим трудности в освоении основных общеобразовательных программ, развитии и социальной адаптации ;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8080"/>
                </a:solidFill>
                <a:latin typeface="+mn-lt"/>
              </a:rPr>
              <a:t>Муниципальные нормативные акты ОМСУ :</a:t>
            </a:r>
            <a:r>
              <a:rPr lang="ru-RU" sz="2400" dirty="0" smtClean="0">
                <a:solidFill>
                  <a:srgbClr val="660066"/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rgbClr val="660066"/>
                </a:solidFill>
                <a:effectLst/>
                <a:latin typeface="+mn-lt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476672"/>
          <a:ext cx="8143932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920"/>
                <a:gridCol w="6810012"/>
              </a:tblGrid>
              <a:tr h="9841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ч.4. ст.51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об  утверждении порядка и сроков аттестации руководителя  муниципальной образовательной организации и  кандидатов на должность руководителя;</a:t>
                      </a:r>
                    </a:p>
                  </a:txBody>
                  <a:tcPr>
                    <a:noFill/>
                  </a:tcPr>
                </a:tc>
              </a:tr>
              <a:tr h="158059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ч.ч.2, 3,4 ст.65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об оплате за присмотр и уход за детьми, осваивающими образовательные программы дошкольного образования в муниципальных дошкольных образовательных организациях, взимаемую с родителей  (законных представителей),   и её размере;</a:t>
                      </a:r>
                    </a:p>
                  </a:txBody>
                  <a:tcPr>
                    <a:noFill/>
                  </a:tcPr>
                </a:tc>
              </a:tr>
              <a:tr h="158059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ч.ч.2, 3,4 ст.65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 случаях  и порядке снижения  размера родительской платы для отдельных категорий родителей (законных представителей),  определение категорий родителей (законных представителей), с которых родительская плата не взимается;</a:t>
                      </a:r>
                    </a:p>
                  </a:txBody>
                  <a:tcPr>
                    <a:noFill/>
                  </a:tcPr>
                </a:tc>
              </a:tr>
              <a:tr h="18788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ч.ч. 8,9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ст. 66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об  оплате, взимаемой с родителей (законных представителей) несовершеннолетних обучающихся, и ее размере, за содержание детей в образовательной организации с наличием интерната, а  также   за осуществление присмотра и ухода за детьми в группах продленного дня ;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8080"/>
                </a:solidFill>
                <a:latin typeface="+mn-lt"/>
              </a:rPr>
              <a:t>Муниципальные нормативные акты ОМСУ :</a:t>
            </a:r>
            <a:r>
              <a:rPr lang="ru-RU" sz="2400" dirty="0" smtClean="0">
                <a:solidFill>
                  <a:srgbClr val="008080"/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rgbClr val="008080"/>
                </a:solidFill>
                <a:effectLst/>
                <a:latin typeface="+mn-lt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692696"/>
          <a:ext cx="8286808" cy="555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7000924"/>
              </a:tblGrid>
              <a:tr h="168706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ч.ч. 8, 9 ст. 66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    случаях и порядке снижения  размера родительской платы для отдельных категорий родителей (законных представителей),  определении  категорий родителей (законных представителей), с которых родительская плата не взимается;</a:t>
                      </a:r>
                    </a:p>
                  </a:txBody>
                  <a:tcPr>
                    <a:noFill/>
                  </a:tcPr>
                </a:tc>
              </a:tr>
              <a:tr h="29603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ч.4 ст.77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kumimoji="0" lang="ru-RU" sz="20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  <a:hlinkClick r:id="" action="ppaction://hlinkfile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kumimoji="0" lang="ru-RU" sz="20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  <a:hlinkClick r:id="" action="ppaction://hlinkfile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 порядке организации  и  проведения олимпиад и иных интеллектуальных и (или) творческих конкурсов, физкультурных и спортивных мероприятий, направленных на выявление и развитие у обучающихся интеллектуальных и творческих способностей, способностей к занятиям физической культурой и спортом, интереса  к    научной  (научно-исследовательской), творческой, физкультурно-спортивной деятельности, на пропаганду научных знаний, творческих и спортивных достижений ;</a:t>
                      </a:r>
                    </a:p>
                  </a:txBody>
                  <a:tcPr>
                    <a:noFill/>
                  </a:tcPr>
                </a:tc>
              </a:tr>
              <a:tr h="7321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ч.ч.2, 3, 5 ст.99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нормативных затратах на оказание муниципальной услуги в сфере образования;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</a:rPr>
              <a:t>    </a:t>
            </a:r>
            <a:r>
              <a:rPr lang="ru-RU" sz="2400" dirty="0" smtClean="0">
                <a:solidFill>
                  <a:srgbClr val="008080"/>
                </a:solidFill>
                <a:latin typeface="+mn-lt"/>
              </a:rPr>
              <a:t>Муниципальные нормативные акты ОМСУ :</a:t>
            </a:r>
            <a:r>
              <a:rPr lang="ru-RU" sz="2400" dirty="0" smtClean="0">
                <a:solidFill>
                  <a:srgbClr val="008080"/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rgbClr val="008080"/>
                </a:solidFill>
                <a:effectLst/>
                <a:latin typeface="+mn-lt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692696"/>
          <a:ext cx="821537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799"/>
                <a:gridCol w="6940571"/>
              </a:tblGrid>
              <a:tr h="9931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 4 ст. 77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    специальных  денежных  поощрениях  для лиц, проявивших выдающиеся способности,  и иных мерах стимулирования указанных  лиц ;</a:t>
                      </a:r>
                    </a:p>
                  </a:txBody>
                  <a:tcPr>
                    <a:noFill/>
                  </a:tcPr>
                </a:tc>
              </a:tr>
              <a:tr h="219686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 5 ст. 77</a:t>
                      </a:r>
                      <a:endParaRPr kumimoji="0" lang="ru-RU" sz="20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  <a:hlinkClick r:id="" action="ppaction://hlinkfile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kumimoji="0" lang="ru-RU" sz="20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  <a:hlinkClick r:id="" action="ppaction://hlinkfile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порядке комплектования специализированных структурных подразделений и нетиповых образовательных организаций лицами, проявившими  выдающиеся способности, а также лицами, добившихся успехов в учебной деятельности, научной (научно-исследовательской) деятельности, творческой деятельности и физкультурно-спортивной деятельности ;</a:t>
                      </a:r>
                    </a:p>
                  </a:txBody>
                  <a:tcPr>
                    <a:noFill/>
                  </a:tcPr>
                </a:tc>
              </a:tr>
              <a:tr h="9931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ч.ч. 2,3,9,10 ст. 56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порядке на обучение по целевому приему обучающихся среднего или высшего профессионального образования (при наличии);  </a:t>
                      </a:r>
                    </a:p>
                  </a:txBody>
                  <a:tcPr>
                    <a:noFill/>
                  </a:tcPr>
                </a:tc>
              </a:tr>
              <a:tr h="16250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П.11.ч.1.ст.15,п.13.ч.1.ст.16</a:t>
                      </a:r>
                      <a:endParaRPr kumimoji="0" lang="ru-RU" sz="1800" u="none" strike="noStrike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Федерального закона № 131-ФЗ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0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2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об  организации  отдыха детей в каникулярное время 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8080"/>
                </a:solidFill>
                <a:latin typeface="+mn-lt"/>
              </a:rPr>
              <a:t>ОМСУ обеспечивает открытость и доступность </a:t>
            </a:r>
            <a:br>
              <a:rPr lang="ru-RU" sz="2700" dirty="0" smtClean="0">
                <a:solidFill>
                  <a:srgbClr val="008080"/>
                </a:solidFill>
                <a:latin typeface="+mn-lt"/>
              </a:rPr>
            </a:br>
            <a:r>
              <a:rPr lang="ru-RU" sz="2700" dirty="0" smtClean="0">
                <a:solidFill>
                  <a:srgbClr val="008080"/>
                </a:solidFill>
                <a:latin typeface="+mn-lt"/>
              </a:rPr>
              <a:t>информации о системе образования </a:t>
            </a:r>
            <a:r>
              <a:rPr lang="ru-RU" sz="2400" dirty="0" smtClean="0">
                <a:solidFill>
                  <a:srgbClr val="008080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008080"/>
                </a:solidFill>
                <a:latin typeface="+mn-lt"/>
              </a:rPr>
            </a:br>
            <a:r>
              <a:rPr lang="ru-RU" sz="2400" dirty="0" smtClean="0">
                <a:solidFill>
                  <a:srgbClr val="008080"/>
                </a:solidFill>
                <a:latin typeface="+mn-lt"/>
              </a:rPr>
              <a:t> (статья 97 Федерального закона   «Об образовании в РФ»)</a:t>
            </a:r>
            <a:r>
              <a:rPr lang="ru-RU" sz="2400" dirty="0" smtClean="0">
                <a:solidFill>
                  <a:srgbClr val="008080"/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rgbClr val="008080"/>
                </a:solidFill>
                <a:effectLst/>
                <a:latin typeface="+mn-lt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643050"/>
            <a:ext cx="739003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99"/>
                </a:solidFill>
              </a:rPr>
              <a:t>   информация о системе образования включает в себя данные официального статистического учета, касающиеся системы образования, данные мониторинга системы образования и иные данные, получаемые при осуществлении своих функций органами местного самоуправления, осуществляющими управление в сфере образования;</a:t>
            </a:r>
          </a:p>
          <a:p>
            <a:pPr lvl="0"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99"/>
                </a:solidFill>
              </a:rPr>
              <a:t> анализ состояния и перспектив развития образования подлежит ежегодному опубликованию в виде итоговых (годовых) отчетов и размещению в сети "Интернет" на официальных сайтах органов местного самоуправления, осуществляющих управление в сфере образования.</a:t>
            </a:r>
            <a:endParaRPr lang="ru-RU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257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660066"/>
                </a:solidFill>
              </a:rPr>
              <a:t>     </a:t>
            </a:r>
            <a:r>
              <a:rPr lang="ru-RU" sz="2700" dirty="0" smtClean="0">
                <a:solidFill>
                  <a:srgbClr val="660066"/>
                </a:solidFill>
                <a:latin typeface="+mn-lt"/>
              </a:rPr>
              <a:t>Типичные нарушения обязательных требований          законодательства  об образовании</a:t>
            </a:r>
            <a:r>
              <a:rPr lang="ru-RU" sz="2400" dirty="0" smtClean="0">
                <a:solidFill>
                  <a:srgbClr val="660066"/>
                </a:solidFill>
                <a:latin typeface="+mn-lt"/>
              </a:rPr>
              <a:t> </a:t>
            </a:r>
            <a:br>
              <a:rPr lang="ru-RU" sz="2400" dirty="0" smtClean="0">
                <a:solidFill>
                  <a:srgbClr val="660066"/>
                </a:solidFill>
                <a:latin typeface="+mn-lt"/>
              </a:rPr>
            </a:br>
            <a:r>
              <a:rPr lang="ru-RU" sz="2400" dirty="0" smtClean="0">
                <a:solidFill>
                  <a:srgbClr val="000099"/>
                </a:solidFill>
                <a:latin typeface="+mn-lt"/>
              </a:rPr>
              <a:t> Положение   об    ОМСУ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142985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в части осуществления  функции  по распределению «бланков документов государственного образца  об уровне образования и квалификации, получаемых от субъекта РФ» (п.17 ч. 3 ст. 28);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в части осуществления функции давать согласие на «оставление обучающимся,  достигшим возраста 15 лет, муниципального общеобразовательного учреждения до получения им основного общего образования»                                  (п.2 ч.2 ст. 61);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в части регламентации  полномочий   согласовывать учебные планы  образовательных учреждений,  сроки начала и окончания каникул    (п.6  ч.3 ст.28);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отсутствие  учета детей, подлежащих обучению  по образовательным программам дошкольного образования            (п.6 ч.1. ст. 9);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32" y="476672"/>
            <a:ext cx="871296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660066"/>
                </a:solidFill>
              </a:rPr>
              <a:t>     </a:t>
            </a:r>
            <a:r>
              <a:rPr lang="ru-RU" sz="2700" dirty="0" smtClean="0">
                <a:solidFill>
                  <a:srgbClr val="660066"/>
                </a:solidFill>
                <a:latin typeface="+mn-lt"/>
              </a:rPr>
              <a:t>Типичные нарушения обязательных требований          законодательства  об образовании</a:t>
            </a:r>
            <a:r>
              <a:rPr lang="ru-RU" sz="2400" dirty="0" smtClean="0">
                <a:solidFill>
                  <a:srgbClr val="660066"/>
                </a:solidFill>
                <a:latin typeface="+mn-lt"/>
              </a:rPr>
              <a:t>  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в муниципальных актах: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412776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99"/>
                </a:solidFill>
              </a:rPr>
              <a:t> о порядке создания, реорганизации, изменения типа и ликвидации муниципальных учреждений</a:t>
            </a:r>
            <a:r>
              <a:rPr lang="ru-RU" sz="2400" dirty="0" smtClean="0">
                <a:solidFill>
                  <a:srgbClr val="000099"/>
                </a:solidFill>
              </a:rPr>
              <a:t>  </a:t>
            </a:r>
          </a:p>
          <a:p>
            <a:pPr lvl="0"/>
            <a:endParaRPr lang="ru-RU" sz="2400" dirty="0" smtClean="0">
              <a:solidFill>
                <a:srgbClr val="000099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0099"/>
                </a:solidFill>
              </a:rPr>
              <a:t>  отсутствуют положения  о  принятии  решения о реорганизации или ликвидации муниципальной образовательной организации на основании положительного заключения комиссии по оценке последствий такого решения и учета </a:t>
            </a:r>
            <a:r>
              <a:rPr lang="ru-RU" sz="2400" dirty="0" smtClean="0">
                <a:solidFill>
                  <a:srgbClr val="000099"/>
                </a:solidFill>
              </a:rPr>
              <a:t>мнения жителей данного  </a:t>
            </a:r>
            <a:r>
              <a:rPr lang="ru-RU" sz="2400" dirty="0" smtClean="0">
                <a:solidFill>
                  <a:srgbClr val="000099"/>
                </a:solidFill>
              </a:rPr>
              <a:t>сельского поселения (ч.ч. 11, 12 ст. 22);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0099"/>
                </a:solidFill>
              </a:rPr>
              <a:t>  в соответствии с п.1 ч.5 ст.91 переоформление лицензии осуществляется в случае реорганизации юридических лиц в форме присоединения при наличии лицензии у присоединяемого юридического лица.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32" y="476672"/>
            <a:ext cx="871296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660066"/>
                </a:solidFill>
              </a:rPr>
              <a:t>     </a:t>
            </a:r>
            <a:r>
              <a:rPr lang="ru-RU" sz="2700" dirty="0" smtClean="0">
                <a:solidFill>
                  <a:srgbClr val="660066"/>
                </a:solidFill>
                <a:latin typeface="+mn-lt"/>
              </a:rPr>
              <a:t>Типичные нарушения обязательных требований          законодательства  об образовании</a:t>
            </a:r>
            <a:r>
              <a:rPr lang="ru-RU" sz="24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в муниципальных актах: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071546"/>
            <a:ext cx="814393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99"/>
                </a:solidFill>
              </a:rPr>
              <a:t> о комплектовании муниципальных бюджетных дошкольных образовательных организаций</a:t>
            </a:r>
            <a:endParaRPr lang="ru-RU" sz="2400" dirty="0" smtClean="0">
              <a:solidFill>
                <a:srgbClr val="000099"/>
              </a:solidFill>
            </a:endParaRPr>
          </a:p>
          <a:p>
            <a:pPr algn="just"/>
            <a:r>
              <a:rPr lang="ru-RU" sz="2200" dirty="0" smtClean="0">
                <a:solidFill>
                  <a:srgbClr val="000099"/>
                </a:solidFill>
              </a:rPr>
              <a:t>-  в части  приема детей «в возрасте от 2 месяцев (при наличии условий)» (ч.1. ст.67);    </a:t>
            </a:r>
          </a:p>
          <a:p>
            <a:pPr algn="just"/>
            <a:r>
              <a:rPr lang="ru-RU" sz="2200" dirty="0" smtClean="0">
                <a:solidFill>
                  <a:srgbClr val="000099"/>
                </a:solidFill>
              </a:rPr>
              <a:t>-   категорий семей (граждан), имеющих право внеочередного  и  первоочередного  приема детей в дошкольные организации;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solidFill>
                  <a:srgbClr val="000099"/>
                </a:solidFill>
              </a:rPr>
              <a:t>   в части соблюдения нормы мест при   зачислении в дошкольную организацию для льготных категорий детей и для детей не льготных категорий;</a:t>
            </a:r>
          </a:p>
          <a:p>
            <a:pPr algn="just"/>
            <a:r>
              <a:rPr lang="ru-RU" sz="2200" dirty="0" smtClean="0">
                <a:solidFill>
                  <a:srgbClr val="000099"/>
                </a:solidFill>
              </a:rPr>
              <a:t>в части комплектования групп компенсирующей  направленности на основании рекомендаций  </a:t>
            </a:r>
            <a:r>
              <a:rPr lang="ru-RU" sz="2200" dirty="0" err="1" smtClean="0">
                <a:solidFill>
                  <a:srgbClr val="000099"/>
                </a:solidFill>
              </a:rPr>
              <a:t>психолого-медико-педагогической</a:t>
            </a:r>
            <a:r>
              <a:rPr lang="ru-RU" sz="2200" dirty="0" smtClean="0">
                <a:solidFill>
                  <a:srgbClr val="000099"/>
                </a:solidFill>
              </a:rPr>
              <a:t> комиссии  и  наименования категории детей с ограниченными возможностями здоровья  (ч.3 ст. 55);</a:t>
            </a:r>
          </a:p>
          <a:p>
            <a:pPr algn="just"/>
            <a:r>
              <a:rPr lang="ru-RU" sz="2200" dirty="0" smtClean="0">
                <a:solidFill>
                  <a:srgbClr val="000099"/>
                </a:solidFill>
              </a:rPr>
              <a:t>-   в перечень документов, необходимых для предоставления муниципальной услуги, внесена «справка с места работы одного из родителей (законного представителя)».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32" y="260648"/>
            <a:ext cx="871296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660066"/>
                </a:solidFill>
              </a:rPr>
              <a:t>     </a:t>
            </a:r>
            <a:r>
              <a:rPr lang="ru-RU" sz="2700" dirty="0" smtClean="0">
                <a:solidFill>
                  <a:srgbClr val="660066"/>
                </a:solidFill>
                <a:latin typeface="+mn-lt"/>
              </a:rPr>
              <a:t>Типичные нарушения обязательных требований          законодательства  об образовании</a:t>
            </a:r>
            <a:r>
              <a:rPr lang="ru-RU" sz="24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в муниципальных актах: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500174"/>
            <a:ext cx="731745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99"/>
                </a:solidFill>
              </a:rPr>
              <a:t> о закреплении муниципальных образовательных организаций за конкретными территориями  муниципального района, городского округа</a:t>
            </a:r>
          </a:p>
          <a:p>
            <a:endParaRPr lang="ru-RU" sz="2400" dirty="0" smtClean="0">
              <a:solidFill>
                <a:srgbClr val="000099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0099"/>
                </a:solidFill>
              </a:rPr>
              <a:t>отсутствует закрепление  муниципальных дошкольных  образовательных организаций за конкретными территориями муниципального района; </a:t>
            </a:r>
          </a:p>
          <a:p>
            <a:pPr algn="just"/>
            <a:endParaRPr lang="ru-RU" sz="2200" dirty="0" smtClean="0">
              <a:solidFill>
                <a:srgbClr val="000099"/>
              </a:solidFill>
            </a:endParaRPr>
          </a:p>
          <a:p>
            <a:r>
              <a:rPr lang="ru-RU" sz="2400" dirty="0" smtClean="0">
                <a:solidFill>
                  <a:srgbClr val="000099"/>
                </a:solidFill>
              </a:rPr>
              <a:t>-   нарушаются сроки  издания  распорядительного акта о  закрепленной территории.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32" y="476672"/>
            <a:ext cx="8712968" cy="7377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660066"/>
                </a:solidFill>
              </a:rPr>
              <a:t>     </a:t>
            </a:r>
            <a:r>
              <a:rPr lang="ru-RU" sz="2700" dirty="0" smtClean="0">
                <a:solidFill>
                  <a:srgbClr val="660066"/>
                </a:solidFill>
                <a:latin typeface="+mn-lt"/>
              </a:rPr>
              <a:t>Типичные нарушения обязательных требований          законодательства  об образовании</a:t>
            </a:r>
            <a:r>
              <a:rPr lang="ru-RU" sz="24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в муниципальных актах: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142984"/>
            <a:ext cx="807249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99"/>
                </a:solidFill>
              </a:rPr>
              <a:t> об  организации предоставления общедоступного и бесплатного дошкольного, начального общего, основного общего,  среднего общего образования</a:t>
            </a:r>
          </a:p>
          <a:p>
            <a:pPr algn="just"/>
            <a:r>
              <a:rPr lang="ru-RU" sz="2000" dirty="0" smtClean="0">
                <a:solidFill>
                  <a:srgbClr val="000099"/>
                </a:solidFill>
              </a:rPr>
              <a:t>- в части  оснований для отказа в приеме в образовательную организацию;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0099"/>
                </a:solidFill>
              </a:rPr>
              <a:t>в части сроков приема заявлений от родителей детей, проживающих  и        не проживающих на закрепленной территории, в первый класс;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0099"/>
                </a:solidFill>
              </a:rPr>
              <a:t> в части регистрации в журнале приема заявлений и  выдачи расписки в получении документов 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0099"/>
                </a:solidFill>
              </a:rPr>
              <a:t>в части ознакомления родителей (законных представителей);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0099"/>
                </a:solidFill>
              </a:rPr>
              <a:t> в части  запрета требования предоставления других документов в качестве основания для зачисления обучающихся в принимающую организацию в связи с переводом из исходной организации  и  определения срока отправки подтверждения о приеме обучающегося;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48680"/>
            <a:ext cx="75541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8080"/>
                </a:solidFill>
              </a:rPr>
              <a:t>Федеральный государственный надзор                                        в сфере    образования</a:t>
            </a:r>
            <a:r>
              <a:rPr lang="ru-RU" sz="3200" dirty="0" smtClean="0">
                <a:solidFill>
                  <a:srgbClr val="660066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660066"/>
                </a:solidFill>
                <a:effectLst/>
              </a:rPr>
            </a:br>
            <a:r>
              <a:rPr lang="ru-RU" sz="2200" dirty="0" smtClean="0">
                <a:solidFill>
                  <a:srgbClr val="002060"/>
                </a:solidFill>
              </a:rPr>
              <a:t>Плановые выездные проверки деятельности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органов местного самоуправления, осуществляющих управление в сфере образования    ( ОМСУ) </a:t>
            </a:r>
            <a:endParaRPr lang="ru-RU" sz="2200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2143116"/>
          <a:ext cx="7517532" cy="383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7874"/>
                <a:gridCol w="2519658"/>
              </a:tblGrid>
              <a:tr h="1276943"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2014 год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6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6943"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2015 год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6943"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2016 год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14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трелка вправо с вырезом 4"/>
          <p:cNvSpPr/>
          <p:nvPr/>
        </p:nvSpPr>
        <p:spPr>
          <a:xfrm>
            <a:off x="2843808" y="2060848"/>
            <a:ext cx="3672408" cy="1296144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Проверено  ОМСУ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2843808" y="3356992"/>
            <a:ext cx="3672408" cy="1224136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Проверено  ОМСУ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2843808" y="4725144"/>
            <a:ext cx="3744416" cy="1224136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Запланирована проверка  ОМСУ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1296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660066"/>
                </a:solidFill>
              </a:rPr>
              <a:t>     </a:t>
            </a:r>
            <a:r>
              <a:rPr lang="ru-RU" sz="2700" dirty="0" smtClean="0">
                <a:solidFill>
                  <a:srgbClr val="660066"/>
                </a:solidFill>
                <a:latin typeface="+mn-lt"/>
              </a:rPr>
              <a:t>Типичные нарушения обязательных требований          законодательства  об образовании</a:t>
            </a:r>
            <a:r>
              <a:rPr lang="ru-RU" sz="24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в муниципальных актах: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857233"/>
            <a:ext cx="864399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99"/>
                </a:solidFill>
              </a:rPr>
              <a:t> </a:t>
            </a:r>
            <a:r>
              <a:rPr lang="ru-RU" sz="2200" b="1" dirty="0" smtClean="0">
                <a:solidFill>
                  <a:srgbClr val="000099"/>
                </a:solidFill>
              </a:rPr>
              <a:t>об  организации предоставления общедоступного и бесплатного дошкольного, начального общего, основного общего,                     среднего общего образования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0099"/>
                </a:solidFill>
              </a:rPr>
              <a:t>в части указания сроков  подачи заявления обучающимися для прохождения государственной итоговой аттестации по образовательным программам среднего общего образования;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0099"/>
                </a:solidFill>
              </a:rPr>
              <a:t> в части прекращения образовательных отношений  и  отчисления  детей из образовательной организации;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0099"/>
                </a:solidFill>
              </a:rPr>
              <a:t> в части определения учебной нагрузки обучающимся, находящимся на индивидуальном обучении на дому, в том числе детям-инвалидам;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0099"/>
                </a:solidFill>
              </a:rPr>
              <a:t> в части   получения общего образования в форме экстерната в общеобразовательных организациях;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0099"/>
                </a:solidFill>
              </a:rPr>
              <a:t> в части наименования  документов  об образовании, сроков  выдачи  справки об обучении в образовательной организации  (при досрочном отчислении),  в части определения сроков  выдачи аттестатов и приложений;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0099"/>
                </a:solidFill>
              </a:rPr>
              <a:t> в  части наименования образовательной  программы и получения свидетельства об обучении по окончании обучения по адаптированным основным общеобразовательным программам.</a:t>
            </a:r>
          </a:p>
          <a:p>
            <a:pPr algn="just"/>
            <a:endParaRPr lang="ru-RU" sz="20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070058" cy="7709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660066"/>
                </a:solidFill>
              </a:rPr>
              <a:t>     </a:t>
            </a:r>
            <a:r>
              <a:rPr lang="ru-RU" sz="2700" dirty="0" smtClean="0">
                <a:solidFill>
                  <a:srgbClr val="660066"/>
                </a:solidFill>
                <a:latin typeface="+mn-lt"/>
              </a:rPr>
              <a:t>Типичные нарушения обязательных требований          законодательства  об образовании</a:t>
            </a:r>
            <a:r>
              <a:rPr lang="ru-RU" sz="24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700" dirty="0" smtClean="0">
                <a:solidFill>
                  <a:srgbClr val="002060"/>
                </a:solidFill>
                <a:latin typeface="+mn-lt"/>
              </a:rPr>
              <a:t>в муниципальных актах: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628800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99"/>
                </a:solidFill>
              </a:rPr>
              <a:t> Регламент  доступа общеобразовательных организаций</a:t>
            </a:r>
            <a:r>
              <a:rPr lang="ru-RU" sz="2400" dirty="0" smtClean="0">
                <a:solidFill>
                  <a:srgbClr val="000099"/>
                </a:solidFill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</a:rPr>
              <a:t>в сеть «Интернет» </a:t>
            </a:r>
          </a:p>
          <a:p>
            <a:pPr algn="just">
              <a:buFont typeface="Wingdings" pitchFamily="2" charset="2"/>
              <a:buChar char="v"/>
            </a:pPr>
            <a:endParaRPr lang="ru-RU" sz="2400" b="1" dirty="0" smtClean="0">
              <a:solidFill>
                <a:srgbClr val="000099"/>
              </a:solidFill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0099"/>
                </a:solidFill>
              </a:rPr>
              <a:t>    содержит норму, нарушающую право обучающегося на его защиту от противоправной информации  в части ответственности  образовательной организации за доступ обучающегося, находящегося в образовательной организации, к  информации несовместимой с задачами обучения  и воспитания.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71296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660066"/>
                </a:solidFill>
              </a:rPr>
              <a:t>     </a:t>
            </a:r>
            <a:r>
              <a:rPr lang="ru-RU" sz="2700" dirty="0" smtClean="0">
                <a:solidFill>
                  <a:srgbClr val="660066"/>
                </a:solidFill>
                <a:latin typeface="+mn-lt"/>
              </a:rPr>
              <a:t>Типичные нарушения обязательных требований          законодательства  об образовании</a:t>
            </a:r>
            <a:r>
              <a:rPr lang="ru-RU" sz="24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908720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99"/>
                </a:solidFill>
              </a:rPr>
              <a:t> на официальном сайте ОМСУ отсутствует </a:t>
            </a:r>
            <a:endParaRPr lang="ru-RU" sz="2200" b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412777"/>
          <a:ext cx="8352928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5184576"/>
              </a:tblGrid>
              <a:tr h="29763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закон от 09 февраля 2009 г. № 8-ФЗ   «Об обеспечении доступа к информации о деятельности государственных органов и органов местного самоуправления»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   Перечень подведомственных организаций с указанием из почтовых адресов, адресов электронной почты, номеров телефонов,  отсутствуют  сведения о полномочиях и задачах органа местного самоуправления, осуществляющего полномочия по решению вопросов местного значения в сфере образования, о результатах проверок, проведенных ОМСУ в подведомственных организациях и о результатах проверок, проведенных в ОМСУ.</a:t>
                      </a:r>
                      <a:endParaRPr kumimoji="0" lang="ru-RU" sz="20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9921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Письмо Министерства образования и науки Российской Федерации  от 28 октября 2010 г. № 13-312 «О подготовке публичных докладов»</a:t>
                      </a:r>
                      <a:endParaRPr kumimoji="0" lang="ru-RU" sz="2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  <a:hlinkClick r:id="" action="ppaction://hlinkfile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kumimoji="0" lang="ru-RU" sz="2000" b="1" kern="120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  <a:hlinkClick r:id="" action="ppaction://hlinkfile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    Публичный доклад с целью обеспечения  прозрачности функционирования  муниципальной системы образования и информирования потребителей образовательных услуг о приоритетных направлениях  её развития. </a:t>
                      </a:r>
                      <a:endParaRPr kumimoji="0" lang="ru-RU" sz="1800" b="1" kern="1200" dirty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8080"/>
                </a:solidFill>
              </a:rPr>
              <a:t>Рекомендации</a:t>
            </a:r>
            <a:endParaRPr lang="ru-RU" dirty="0">
              <a:solidFill>
                <a:srgbClr val="0080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12776"/>
            <a:ext cx="8001056" cy="489658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660066"/>
                </a:solidFill>
              </a:rPr>
              <a:t>Органам местного самоуправления муниципальных районов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660066"/>
                </a:solidFill>
              </a:rPr>
              <a:t>и городских округов по решению вопросов местного значения   в сфере образования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99"/>
                </a:solidFill>
              </a:rPr>
              <a:t>1. Проверить соответствие муниципальных нормативных  правовых актов   законодательству  об образовании.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99"/>
                </a:solidFill>
              </a:rPr>
              <a:t>2. Своевременно разрабатывать  и утверждать муниципальные нормативные  правовые акты   по   решению вопросов в сфере образования.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99"/>
                </a:solidFill>
              </a:rPr>
              <a:t>3. Проводить совместные совещания (семинары, круглые столы)  с руководителями образовательных организаций по вопросам соблюдения законодательства об образовании.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99"/>
                </a:solidFill>
              </a:rPr>
              <a:t>4. Обеспечить  прозрачность функционирования  муниципальной системы образования и информирования потребителей образовательных услуг. </a:t>
            </a:r>
          </a:p>
          <a:p>
            <a:endParaRPr lang="ru-RU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8080"/>
                </a:solidFill>
              </a:rPr>
              <a:t>Спасибо за внимание</a:t>
            </a:r>
            <a:endParaRPr lang="ru-RU" dirty="0">
              <a:solidFill>
                <a:srgbClr val="0080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Отдел государственного надзора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 в сфере образования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99"/>
                </a:solidFill>
              </a:rPr>
              <a:t>74-63-50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99"/>
                </a:solidFill>
              </a:rPr>
              <a:t>66-61-00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99"/>
                </a:solidFill>
              </a:rPr>
              <a:t>66-65-02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99"/>
                </a:solidFill>
              </a:rPr>
              <a:t>66-65-11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8080"/>
                </a:solidFill>
              </a:rPr>
              <a:t>Федеральный государственный надзор                    в сфере образования </a:t>
            </a:r>
            <a:r>
              <a:rPr lang="ru-RU" sz="3200" dirty="0" smtClean="0">
                <a:solidFill>
                  <a:srgbClr val="660066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660066"/>
                </a:solidFill>
                <a:effectLst/>
              </a:rPr>
            </a:br>
            <a:r>
              <a:rPr lang="ru-RU" sz="2200" dirty="0" smtClean="0">
                <a:solidFill>
                  <a:srgbClr val="002060"/>
                </a:solidFill>
              </a:rPr>
              <a:t>Плановые проверки деятельности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органов местного самоуправления, осуществляющих управление в сфере образования      ( ОМСУ) </a:t>
            </a:r>
            <a:endParaRPr lang="ru-RU" sz="2200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0891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797"/>
                <a:gridCol w="6364115"/>
              </a:tblGrid>
              <a:tr h="196790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Основание для проведения проверки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План проведения плановых проверок деятельности органов местного самоуправления и должностных лиц местного самоуправления, согласованный с прокуратурой Брянской области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Приказ департамента образования  и науки  Брянской области 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96593">
                <a:tc>
                  <a:txBody>
                    <a:bodyPr/>
                    <a:lstStyle/>
                    <a:p>
                      <a:pPr algn="l"/>
                      <a:endParaRPr lang="ru-RU" sz="2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algn="ctr" rtl="0" eaLnBrk="1" latinLnBrk="0" hangingPunct="1"/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  <a:r>
                        <a:rPr kumimoji="0" lang="ru-RU" sz="20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проверки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Федеральный государственный надзор в сфере образования за  деятельностью  отдела / управления образования по решению вопросов местного значения в сфере образования;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	установление наличия и соответствия нормативного правового обеспечения деятельности отдела /управления образования обязательным требованиям в области образования.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8080"/>
                </a:solidFill>
              </a:rPr>
              <a:t>Федеральный закон  от 29 декабря 2012 года  №273-ФЗ                    «Об образовании в Российской Федерации» (статья 9)</a:t>
            </a:r>
            <a:r>
              <a:rPr lang="ru-RU" sz="2400" dirty="0" smtClean="0">
                <a:solidFill>
                  <a:srgbClr val="660066"/>
                </a:solidFill>
                <a:effectLst/>
              </a:rPr>
              <a:t/>
            </a:r>
            <a:br>
              <a:rPr lang="ru-RU" sz="2400" dirty="0" smtClean="0">
                <a:solidFill>
                  <a:srgbClr val="660066"/>
                </a:solidFill>
                <a:effectLst/>
              </a:rPr>
            </a:b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Полномочия органов  местного самоуправления   муниципальных   районов   и   городских   округов   в   сфере   образования: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844824"/>
            <a:ext cx="8534182" cy="40130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0099"/>
                </a:solidFill>
              </a:rPr>
              <a:t> организация предоставления дополнительного образования детей в муниципальных образовательных организациях;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0099"/>
                </a:solidFill>
              </a:rPr>
              <a:t>  организация предоставления общедоступного и бесплатного дошкольного, начального общего, основного общего, среднего общего образования по основным общеобразовательным программам в муниципальных образовательных организациях; 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0099"/>
                </a:solidFill>
              </a:rPr>
              <a:t> создание условий для осуществления присмотра и ухода за детьми, содержания детей в муниципальных образовательных организациях;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0099"/>
                </a:solidFill>
              </a:rPr>
              <a:t> создание, реорганизация, ликвидация муниципальных образовательных организаций;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8080"/>
                </a:solidFill>
              </a:rPr>
              <a:t>Федеральный закон  от 29 декабря 2012 года  №273-ФЗ  «Об образовании в Российской Федерации» (статья 9)</a:t>
            </a:r>
            <a:r>
              <a:rPr lang="ru-RU" sz="2400" dirty="0" smtClean="0">
                <a:solidFill>
                  <a:srgbClr val="008080"/>
                </a:solidFill>
                <a:effectLst/>
              </a:rPr>
              <a:t/>
            </a:r>
            <a:br>
              <a:rPr lang="ru-RU" sz="2400" dirty="0" smtClean="0">
                <a:solidFill>
                  <a:srgbClr val="008080"/>
                </a:solidFill>
                <a:effectLst/>
              </a:rPr>
            </a:b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Полномочия органов местного самоуправления муниципальных районов и городских округов в сфере образования: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70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0099"/>
                </a:solidFill>
              </a:rPr>
              <a:t> обеспечение содержания зданий и сооружений муниципальных образовательных организаций, обустройство прилегающих к ним территорий;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0099"/>
                </a:solidFill>
              </a:rPr>
              <a:t>учет детей, подлежащих обучению по образовательным программам дошкольного, начального общего, основного общего и среднего общего образования, закрепление муниципальных образовательных организаций за конкретными территориями муниципального района, городского округа;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0099"/>
                </a:solidFill>
              </a:rPr>
              <a:t> осуществление иных установленных настоящим Федеральным законом полномочий в сфере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208912" cy="47091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ru-RU" b="1" dirty="0" smtClean="0">
                <a:ln w="6350">
                  <a:noFill/>
                </a:ln>
                <a:solidFill>
                  <a:srgbClr val="66006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Положение об ОМСУ - </a:t>
            </a:r>
            <a:endParaRPr lang="ru-RU" b="1" dirty="0" smtClean="0">
              <a:ln w="6350">
                <a:noFill/>
              </a:ln>
              <a:solidFill>
                <a:srgbClr val="660066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n w="6350">
                  <a:noFill/>
                </a:ln>
                <a:solidFill>
                  <a:srgbClr val="000099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     основной муниципальный  нормативный акт, определяющий компетенцию,  регламентирующий функции,  права  и  обязанности ОМСУ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8080"/>
                </a:solidFill>
                <a:latin typeface="+mn-lt"/>
              </a:rPr>
              <a:t>Муниципальные нормативные акты ОМСУ :</a:t>
            </a:r>
            <a:r>
              <a:rPr lang="ru-RU" sz="2400" dirty="0" smtClean="0">
                <a:solidFill>
                  <a:srgbClr val="660066"/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rgbClr val="660066"/>
                </a:solidFill>
                <a:effectLst/>
                <a:latin typeface="+mn-lt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1196752"/>
          <a:ext cx="8215338" cy="5446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082"/>
                <a:gridCol w="6657256"/>
              </a:tblGrid>
              <a:tr h="177975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п. 1, ч.1. ст. 9;   ч.10 ст.43;  ч.2 ст.44;   ч.ч.1, 4. ст.67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об  организации предоставления общедоступного и бесплатного дошкольного, начального общего, основного общего, среднего общего образования по основным общеобразовательным программам в муниципальных образовательных организациях;</a:t>
                      </a:r>
                      <a:endParaRPr lang="ru-RU" sz="2000" dirty="0" smtClean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108148">
                <a:tc>
                  <a:txBody>
                    <a:bodyPr/>
                    <a:lstStyle/>
                    <a:p>
                      <a:pPr marL="0" rtl="0" eaLnBrk="1" latinLnBrk="0" hangingPunct="1"/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п.2, ч.1, ст.9</a:t>
                      </a:r>
                    </a:p>
                    <a:p>
                      <a:pPr marL="0" rtl="0" eaLnBrk="1" latinLnBrk="0" hangingPunct="1"/>
                      <a:r>
                        <a:rPr kumimoji="0" lang="ru-RU" sz="2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ч.2 ст.44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buFont typeface="Wingdings" pitchFamily="2" charset="2"/>
                        <a:buChar char="ü"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предоставления дополнительного образования детей в муниципальных образовательных организациях;</a:t>
                      </a:r>
                    </a:p>
                  </a:txBody>
                  <a:tcPr>
                    <a:noFill/>
                  </a:tcPr>
                </a:tc>
              </a:tr>
              <a:tr h="1014363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buFont typeface="Wingdings" pitchFamily="2" charset="2"/>
                        <a:buChar char="ü"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об осуществлении функций и полномочий учредителей муниципальных образовательных организаций;</a:t>
                      </a:r>
                    </a:p>
                  </a:txBody>
                  <a:tcPr>
                    <a:noFill/>
                  </a:tcPr>
                </a:tc>
              </a:tr>
              <a:tr h="77234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п.3  ч.1 ст.10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buFont typeface="Wingdings" pitchFamily="2" charset="2"/>
                        <a:buChar char="ü"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консультативных, совещательных  и иных  органах,  созданных ОМСУ ;</a:t>
                      </a:r>
                    </a:p>
                  </a:txBody>
                  <a:tcPr>
                    <a:noFill/>
                  </a:tcPr>
                </a:tc>
              </a:tr>
              <a:tr h="772346">
                <a:tc>
                  <a:txBody>
                    <a:bodyPr/>
                    <a:lstStyle/>
                    <a:p>
                      <a:pPr marL="0" rtl="0" eaLnBrk="1" latinLnBrk="0" hangingPunct="1"/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п.4, ч.1, ст.9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buFont typeface="Wingdings" pitchFamily="2" charset="2"/>
                        <a:buChar char="ü"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порядке создания, реорганизации, ликвидации муниципальных образовательных организаций;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32" y="332656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8080"/>
                </a:solidFill>
                <a:latin typeface="+mn-lt"/>
              </a:rPr>
              <a:t>Муниципальные нормативные акты ОМСУ </a:t>
            </a:r>
            <a:r>
              <a:rPr lang="ru-RU" sz="2400" dirty="0" smtClean="0">
                <a:solidFill>
                  <a:srgbClr val="008080"/>
                </a:solidFill>
              </a:rPr>
              <a:t>:</a:t>
            </a:r>
            <a:r>
              <a:rPr lang="ru-RU" sz="2400" dirty="0" smtClean="0">
                <a:solidFill>
                  <a:srgbClr val="660066"/>
                </a:solidFill>
                <a:effectLst/>
              </a:rPr>
              <a:t/>
            </a:r>
            <a:br>
              <a:rPr lang="ru-RU" sz="2400" dirty="0" smtClean="0">
                <a:solidFill>
                  <a:srgbClr val="660066"/>
                </a:solidFill>
                <a:effectLst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908721"/>
          <a:ext cx="8072494" cy="5649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990"/>
                <a:gridCol w="6541504"/>
              </a:tblGrid>
              <a:tr h="111003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об утверждении состава комиссии по оценке последствий  решения о реорганизации или ликвидации  муниципальной образовательной организации; </a:t>
                      </a:r>
                    </a:p>
                  </a:txBody>
                  <a:tcPr>
                    <a:noFill/>
                  </a:tcPr>
                </a:tc>
              </a:tr>
              <a:tr h="111003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ч.ч.11, 12 ст.22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buFont typeface="Wingdings" pitchFamily="2" charset="2"/>
                        <a:buChar char="ü"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об учете мнения жителей сельского поселения при реорганизации или ликвидации  муниципальной образовательной организации;</a:t>
                      </a:r>
                    </a:p>
                  </a:txBody>
                  <a:tcPr>
                    <a:noFill/>
                  </a:tcPr>
                </a:tc>
              </a:tr>
              <a:tr h="1110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п.6, ч.1, ст.9</a:t>
                      </a:r>
                    </a:p>
                    <a:p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buFont typeface="Wingdings" pitchFamily="2" charset="2"/>
                        <a:buChar char="ü"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закреплении  муниципальных образовательных организаций за конкретными территориями муниципального района, городского округа;</a:t>
                      </a:r>
                    </a:p>
                  </a:txBody>
                  <a:tcPr>
                    <a:noFill/>
                  </a:tcPr>
                </a:tc>
              </a:tr>
              <a:tr h="2119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ч.5, ст.63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buFont typeface="Wingdings" pitchFamily="2" charset="2"/>
                        <a:buChar char="ü"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ведении учета детей, имеющих право на получение общего образования каждого уровня и проживающих на территориях соответствующих муниципальных образований, и форм получения образования, определенных родителями (законными представителями) детей;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32" y="260648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8080"/>
                </a:solidFill>
                <a:latin typeface="+mn-lt"/>
              </a:rPr>
              <a:t>Муниципальные нормативные акты ОМСУ :</a:t>
            </a:r>
            <a:r>
              <a:rPr lang="ru-RU" sz="2400" dirty="0" smtClean="0">
                <a:solidFill>
                  <a:srgbClr val="660066"/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rgbClr val="660066"/>
                </a:solidFill>
                <a:effectLst/>
                <a:latin typeface="+mn-lt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660066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908720"/>
          <a:ext cx="7929618" cy="585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817"/>
                <a:gridCol w="6630801"/>
              </a:tblGrid>
              <a:tr h="1389947">
                <a:tc>
                  <a:txBody>
                    <a:bodyPr/>
                    <a:lstStyle/>
                    <a:p>
                      <a:pPr marL="0" algn="just" rtl="0" eaLnBrk="1" latinLnBrk="0" hangingPunct="1">
                        <a:buFont typeface="Wingdings" pitchFamily="2" charset="2"/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ч.4. ст.67</a:t>
                      </a:r>
                      <a:endParaRPr kumimoji="0" lang="ru-RU" sz="20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 порядке устройства ребенка в другую общеобразовательную организацию  в случае отсутствия  свободных мест  в муниципальной образовательной организации;</a:t>
                      </a:r>
                    </a:p>
                  </a:txBody>
                  <a:tcPr>
                    <a:noFill/>
                  </a:tcPr>
                </a:tc>
              </a:tr>
              <a:tr h="743460">
                <a:tc>
                  <a:txBody>
                    <a:bodyPr/>
                    <a:lstStyle/>
                    <a:p>
                      <a:pPr marL="0" rtl="0" eaLnBrk="1" latinLnBrk="0" hangingPunct="1"/>
                      <a:endParaRPr kumimoji="0" lang="ru-RU" sz="20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 порядке  утверждения уставов (внесении изменений в уставы) муниципальных образовательных организаций;</a:t>
                      </a:r>
                    </a:p>
                  </a:txBody>
                  <a:tcPr>
                    <a:noFill/>
                  </a:tcPr>
                </a:tc>
              </a:tr>
              <a:tr h="74346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ч.4 ст.37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 о порядке обеспечения питания обучающихся за счет бюджетных ассигнований местных бюджетов; </a:t>
                      </a:r>
                    </a:p>
                  </a:txBody>
                  <a:tcPr>
                    <a:noFill/>
                  </a:tcPr>
                </a:tc>
              </a:tr>
              <a:tr h="203643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ч.2.ст.35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об утверждении порядка обеспечения учебниками и учебными пособиями, а также учебно-методическими материалами, средствами обучения и воспитания  организаций, осуществляющих  образовательную деятельность, за  счет бюджетных ассигнований местных бюджетов; </a:t>
                      </a:r>
                    </a:p>
                  </a:txBody>
                  <a:tcPr>
                    <a:noFill/>
                  </a:tcPr>
                </a:tc>
              </a:tr>
              <a:tr h="67881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п.7 ч.2. ст.34 </a:t>
                      </a:r>
                      <a:endParaRPr kumimoji="0" lang="ru-RU" sz="18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иные меры социальной поддержки обучающихся;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633</TotalTime>
  <Words>2081</Words>
  <Application>Microsoft Office PowerPoint</Application>
  <PresentationFormat>Экран (4:3)</PresentationFormat>
  <Paragraphs>168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Проверка соблюдения  органом местного самоуправления   полномочий по решению вопросов местного значения                                               в сфере образования  </vt:lpstr>
      <vt:lpstr>Федеральный государственный надзор                                        в сфере    образования Плановые выездные проверки деятельности органов местного самоуправления, осуществляющих управление в сфере образования    ( ОМСУ) </vt:lpstr>
      <vt:lpstr>Федеральный государственный надзор                    в сфере образования  Плановые проверки деятельности органов местного самоуправления, осуществляющих управление в сфере образования      ( ОМСУ) </vt:lpstr>
      <vt:lpstr>Федеральный закон  от 29 декабря 2012 года  №273-ФЗ                    «Об образовании в Российской Федерации» (статья 9)  Полномочия органов  местного самоуправления   муниципальных   районов   и   городских   округов   в   сфере   образования: </vt:lpstr>
      <vt:lpstr>Федеральный закон  от 29 декабря 2012 года  №273-ФЗ  «Об образовании в Российской Федерации» (статья 9)  Полномочия органов местного самоуправления муниципальных районов и городских округов в сфере образования: </vt:lpstr>
      <vt:lpstr>Слайд 6</vt:lpstr>
      <vt:lpstr>Муниципальные нормативные акты ОМСУ :  </vt:lpstr>
      <vt:lpstr>Муниципальные нормативные акты ОМСУ :  </vt:lpstr>
      <vt:lpstr>Муниципальные нормативные акты ОМСУ :  </vt:lpstr>
      <vt:lpstr>Муниципальные нормативные акты ОМСУ :  </vt:lpstr>
      <vt:lpstr>Муниципальные нормативные акты ОМСУ :  </vt:lpstr>
      <vt:lpstr>Муниципальные нормативные акты ОМСУ :  </vt:lpstr>
      <vt:lpstr>    Муниципальные нормативные акты ОМСУ :  </vt:lpstr>
      <vt:lpstr>ОМСУ обеспечивает открытость и доступность  информации о системе образования   (статья 97 Федерального закона   «Об образовании в РФ»)  </vt:lpstr>
      <vt:lpstr>     Типичные нарушения обязательных требований          законодательства  об образовании   Положение   об    ОМСУ </vt:lpstr>
      <vt:lpstr>     Типичные нарушения обязательных требований          законодательства  об образовании   в муниципальных актах:    </vt:lpstr>
      <vt:lpstr>     Типичные нарушения обязательных требований          законодательства  об образовании в муниципальных актах:    </vt:lpstr>
      <vt:lpstr>     Типичные нарушения обязательных требований          законодательства  об образовании  в муниципальных актах:    </vt:lpstr>
      <vt:lpstr>     Типичные нарушения обязательных требований          законодательства  об образовании  в муниципальных актах:    </vt:lpstr>
      <vt:lpstr>     Типичные нарушения обязательных требований          законодательства  об образовании  в муниципальных актах:    </vt:lpstr>
      <vt:lpstr>     Типичные нарушения обязательных требований          законодательства  об образовании  в муниципальных актах:    </vt:lpstr>
      <vt:lpstr>     Типичные нарушения обязательных требований          законодательства  об образовании      </vt:lpstr>
      <vt:lpstr>Рекомендации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45</cp:revision>
  <dcterms:modified xsi:type="dcterms:W3CDTF">2016-03-25T11:19:23Z</dcterms:modified>
</cp:coreProperties>
</file>