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344" r:id="rId2"/>
    <p:sldId id="361" r:id="rId3"/>
    <p:sldId id="290" r:id="rId4"/>
    <p:sldId id="261" r:id="rId5"/>
    <p:sldId id="350" r:id="rId6"/>
    <p:sldId id="351" r:id="rId7"/>
    <p:sldId id="349" r:id="rId8"/>
    <p:sldId id="365" r:id="rId9"/>
    <p:sldId id="283" r:id="rId10"/>
    <p:sldId id="307" r:id="rId11"/>
    <p:sldId id="364" r:id="rId12"/>
    <p:sldId id="362" r:id="rId13"/>
    <p:sldId id="346" r:id="rId14"/>
    <p:sldId id="314" r:id="rId15"/>
    <p:sldId id="35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575" autoAdjust="0"/>
  </p:normalViewPr>
  <p:slideViewPr>
    <p:cSldViewPr>
      <p:cViewPr varScale="1">
        <p:scale>
          <a:sx n="90" d="100"/>
          <a:sy n="90" d="100"/>
        </p:scale>
        <p:origin x="-21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706648911023183E-2"/>
          <c:y val="3.7101488568421291E-2"/>
          <c:w val="0.67434004798323477"/>
          <c:h val="0.741755413385844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завершенные попытки суицида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2009 год</c:v>
                </c:pt>
                <c:pt idx="1">
                  <c:v>2010 год</c:v>
                </c:pt>
                <c:pt idx="2">
                  <c:v>2011 год</c:v>
                </c:pt>
                <c:pt idx="3">
                  <c:v>2012 год</c:v>
                </c:pt>
                <c:pt idx="4">
                  <c:v>2013 год</c:v>
                </c:pt>
                <c:pt idx="5">
                  <c:v>2014 год</c:v>
                </c:pt>
                <c:pt idx="6">
                  <c:v>2015 год</c:v>
                </c:pt>
                <c:pt idx="7">
                  <c:v>2016 год</c:v>
                </c:pt>
                <c:pt idx="8">
                  <c:v>2017 год</c:v>
                </c:pt>
                <c:pt idx="9">
                  <c:v>2018 год</c:v>
                </c:pt>
                <c:pt idx="10">
                  <c:v>2019 год</c:v>
                </c:pt>
                <c:pt idx="11">
                  <c:v>2020 год</c:v>
                </c:pt>
                <c:pt idx="12">
                  <c:v>2021 год</c:v>
                </c:pt>
                <c:pt idx="13">
                  <c:v>2022 год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6</c:v>
                </c:pt>
                <c:pt idx="1">
                  <c:v>15</c:v>
                </c:pt>
                <c:pt idx="2">
                  <c:v>5</c:v>
                </c:pt>
                <c:pt idx="3">
                  <c:v>8</c:v>
                </c:pt>
                <c:pt idx="4">
                  <c:v>5</c:v>
                </c:pt>
                <c:pt idx="5">
                  <c:v>1</c:v>
                </c:pt>
                <c:pt idx="6">
                  <c:v>4</c:v>
                </c:pt>
                <c:pt idx="7">
                  <c:v>12</c:v>
                </c:pt>
                <c:pt idx="8">
                  <c:v>4</c:v>
                </c:pt>
                <c:pt idx="9">
                  <c:v>1</c:v>
                </c:pt>
                <c:pt idx="10">
                  <c:v>4</c:v>
                </c:pt>
                <c:pt idx="11">
                  <c:v>4</c:v>
                </c:pt>
                <c:pt idx="12">
                  <c:v>6</c:v>
                </c:pt>
                <c:pt idx="13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незавершенные попытки суицида</c:v>
                </c:pt>
              </c:strCache>
            </c:strRef>
          </c:tx>
          <c:spPr>
            <a:solidFill>
              <a:srgbClr val="D1716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2009 год</c:v>
                </c:pt>
                <c:pt idx="1">
                  <c:v>2010 год</c:v>
                </c:pt>
                <c:pt idx="2">
                  <c:v>2011 год</c:v>
                </c:pt>
                <c:pt idx="3">
                  <c:v>2012 год</c:v>
                </c:pt>
                <c:pt idx="4">
                  <c:v>2013 год</c:v>
                </c:pt>
                <c:pt idx="5">
                  <c:v>2014 год</c:v>
                </c:pt>
                <c:pt idx="6">
                  <c:v>2015 год</c:v>
                </c:pt>
                <c:pt idx="7">
                  <c:v>2016 год</c:v>
                </c:pt>
                <c:pt idx="8">
                  <c:v>2017 год</c:v>
                </c:pt>
                <c:pt idx="9">
                  <c:v>2018 год</c:v>
                </c:pt>
                <c:pt idx="10">
                  <c:v>2019 год</c:v>
                </c:pt>
                <c:pt idx="11">
                  <c:v>2020 год</c:v>
                </c:pt>
                <c:pt idx="12">
                  <c:v>2021 год</c:v>
                </c:pt>
                <c:pt idx="13">
                  <c:v>2022 год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4</c:v>
                </c:pt>
                <c:pt idx="1">
                  <c:v>13</c:v>
                </c:pt>
                <c:pt idx="2">
                  <c:v>8</c:v>
                </c:pt>
                <c:pt idx="3">
                  <c:v>14</c:v>
                </c:pt>
                <c:pt idx="4">
                  <c:v>12</c:v>
                </c:pt>
                <c:pt idx="5">
                  <c:v>19</c:v>
                </c:pt>
                <c:pt idx="6">
                  <c:v>23</c:v>
                </c:pt>
                <c:pt idx="7">
                  <c:v>22</c:v>
                </c:pt>
                <c:pt idx="8">
                  <c:v>23</c:v>
                </c:pt>
                <c:pt idx="9">
                  <c:v>27</c:v>
                </c:pt>
                <c:pt idx="10">
                  <c:v>22</c:v>
                </c:pt>
                <c:pt idx="11">
                  <c:v>21</c:v>
                </c:pt>
                <c:pt idx="12">
                  <c:v>23</c:v>
                </c:pt>
                <c:pt idx="13">
                  <c:v>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4"/>
                <c:pt idx="0">
                  <c:v>2009 год</c:v>
                </c:pt>
                <c:pt idx="1">
                  <c:v>2010 год</c:v>
                </c:pt>
                <c:pt idx="2">
                  <c:v>2011 год</c:v>
                </c:pt>
                <c:pt idx="3">
                  <c:v>2012 год</c:v>
                </c:pt>
                <c:pt idx="4">
                  <c:v>2013 год</c:v>
                </c:pt>
                <c:pt idx="5">
                  <c:v>2014 год</c:v>
                </c:pt>
                <c:pt idx="6">
                  <c:v>2015 год</c:v>
                </c:pt>
                <c:pt idx="7">
                  <c:v>2016 год</c:v>
                </c:pt>
                <c:pt idx="8">
                  <c:v>2017 год</c:v>
                </c:pt>
                <c:pt idx="9">
                  <c:v>2018 год</c:v>
                </c:pt>
                <c:pt idx="10">
                  <c:v>2019 год</c:v>
                </c:pt>
                <c:pt idx="11">
                  <c:v>2020 год</c:v>
                </c:pt>
                <c:pt idx="12">
                  <c:v>2021 год</c:v>
                </c:pt>
                <c:pt idx="13">
                  <c:v>2022 год</c:v>
                </c:pt>
              </c:strCache>
            </c:strRef>
          </c:cat>
          <c:val>
            <c:numRef>
              <c:f>Лист1!$D$2:$D$15</c:f>
              <c:numCache>
                <c:formatCode>General</c:formatCode>
                <c:ptCount val="1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axId val="75992448"/>
        <c:axId val="76850304"/>
      </c:barChart>
      <c:catAx>
        <c:axId val="75992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76850304"/>
        <c:crosses val="autoZero"/>
        <c:auto val="1"/>
        <c:lblAlgn val="ctr"/>
        <c:lblOffset val="100"/>
        <c:noMultiLvlLbl val="0"/>
      </c:catAx>
      <c:valAx>
        <c:axId val="76850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7599244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ru-RU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75234997282245564"/>
          <c:y val="5.4618334239529713E-2"/>
          <c:w val="0.21809028755374163"/>
          <c:h val="0.43731430959885387"/>
        </c:manualLayout>
      </c:layout>
      <c:overlay val="0"/>
    </c:legend>
    <c:plotVisOnly val="1"/>
    <c:dispBlanksAs val="gap"/>
    <c:showDLblsOverMax val="0"/>
  </c:chart>
  <c:spPr>
    <a:solidFill>
      <a:schemeClr val="accent2">
        <a:lumMod val="20000"/>
        <a:lumOff val="80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0.75472</cdr:x>
      <cdr:y>0.57895</cdr:y>
    </cdr:from>
    <cdr:to>
      <cdr:x>0.98965</cdr:x>
      <cdr:y>0.96491</cdr:y>
    </cdr:to>
    <cdr:sp macro="" textlink="">
      <cdr:nvSpPr>
        <cdr:cNvPr id="4" name="Скругленный прямоугольник 3"/>
        <cdr:cNvSpPr/>
      </cdr:nvSpPr>
      <cdr:spPr>
        <a:xfrm xmlns:a="http://schemas.openxmlformats.org/drawingml/2006/main">
          <a:off x="5715040" y="2357454"/>
          <a:ext cx="1778991" cy="1571636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  <a:ln xmlns:a="http://schemas.openxmlformats.org/drawingml/2006/main">
          <a:solidFill>
            <a:schemeClr val="accent2">
              <a:lumMod val="60000"/>
              <a:lumOff val="4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2009-2011 г.г. – </a:t>
          </a:r>
        </a:p>
        <a:p xmlns:a="http://schemas.openxmlformats.org/drawingml/2006/main"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 данным УМВД Брянской области</a:t>
          </a:r>
        </a:p>
        <a:p xmlns:a="http://schemas.openxmlformats.org/drawingml/2006/main">
          <a:endParaRPr lang="ru-RU" sz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2012-2022 г.г. –</a:t>
          </a:r>
        </a:p>
        <a:p xmlns:a="http://schemas.openxmlformats.org/drawingml/2006/main"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 данным </a:t>
          </a:r>
          <a:r>
            <a:rPr lang="ru-RU" sz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КДНиЗП</a:t>
          </a:r>
          <a:endParaRPr lang="ru-RU" sz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r>
            <a: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Брянской области</a:t>
          </a:r>
          <a:endParaRPr lang="ru-RU" sz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99899-A358-4F68-8B1D-1BE9A9EF5245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D1BAA-80ED-4AEE-AAE0-0E32A44985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06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D1BAA-80ED-4AEE-AAE0-0E32A44985F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D1BAA-80ED-4AEE-AAE0-0E32A44985F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A91CE-CEEA-42C3-B97B-7B887B80106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29.07.2022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s04web.zoom.us/j/73368739460?pwd=c-L289uEKq4CroiBgZLLIVe7TtVerH.1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brn-bocpss.sch.b-edu.ru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714356"/>
            <a:ext cx="7498080" cy="57864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ПРОФИЛАКТИКА АНТИВИТАЛЬНОГО (СУИЦИДАЛЬНОГО) ПОВЕДЕНИЯ НЕСОВЕРШЕННОЛЕТНИХ </a:t>
            </a:r>
            <a:b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ОБРАЗОВАТЕЛЬНЫХ ОРГАНИЗАЦИЯХ</a:t>
            </a:r>
            <a:b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Брянск, 2022 </a:t>
            </a:r>
            <a:b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5294" t="4167" r="22353" b="6250"/>
          <a:stretch>
            <a:fillRect/>
          </a:stretch>
        </p:blipFill>
        <p:spPr bwMode="auto">
          <a:xfrm>
            <a:off x="1357290" y="1643050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5986" t="6914" r="13686" b="21643"/>
          <a:stretch>
            <a:fillRect/>
          </a:stretch>
        </p:blipFill>
        <p:spPr bwMode="auto">
          <a:xfrm>
            <a:off x="5357818" y="1643050"/>
            <a:ext cx="331841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Содержимое 3"/>
          <p:cNvPicPr>
            <a:picLocks/>
          </p:cNvPicPr>
          <p:nvPr/>
        </p:nvPicPr>
        <p:blipFill>
          <a:blip r:embed="rId4" cstate="print"/>
          <a:srcRect l="17097" t="3147" r="19102" b="23257"/>
          <a:stretch>
            <a:fillRect/>
          </a:stretch>
        </p:blipFill>
        <p:spPr bwMode="auto">
          <a:xfrm>
            <a:off x="1428728" y="4643446"/>
            <a:ext cx="2928958" cy="19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3786190"/>
            <a:ext cx="7500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ru-RU" sz="24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https://растимдетей.рф/</a:t>
            </a:r>
            <a:br>
              <a:rPr lang="ru-RU" sz="24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4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Навигатор для современных родителей</a:t>
            </a:r>
            <a:endParaRPr lang="ru-RU" sz="2400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3042" y="357166"/>
            <a:ext cx="71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ИНФОРМИРОВАНИЕ  ДЕТЕЙ, РОДИТЕЛЕЙ И ПЕДАГОГОВ </a:t>
            </a:r>
          </a:p>
          <a:p>
            <a:pPr algn="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 АДРЕСАХ ПСИХОЛОГИЧЕСКОЙ ПОМОЩИ, </a:t>
            </a:r>
          </a:p>
          <a:p>
            <a:pPr algn="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СЛУЖБАХ И СПОСОБАХ ПОЛУЧЕНИЯ ЭКСТРЕННОЙ ПСИХОЛОГИЧЕСКОЙ ПОМОЩИ В КРИЗИСНЫХ СИТУАЦИЯХ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Содержимое 3" descr="C:\Users\User\AppData\Local\Temp\Rar$DIa0.586\Псих центр буклет компетентный родитель.jpg"/>
          <p:cNvPicPr>
            <a:picLocks/>
          </p:cNvPicPr>
          <p:nvPr/>
        </p:nvPicPr>
        <p:blipFill>
          <a:blip r:embed="rId5" cstate="print"/>
          <a:srcRect l="33618" t="68864" r="34153" b="1591"/>
          <a:stretch>
            <a:fillRect/>
          </a:stretch>
        </p:blipFill>
        <p:spPr bwMode="auto">
          <a:xfrm>
            <a:off x="4714876" y="4643446"/>
            <a:ext cx="4000263" cy="2000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 l="18967" t="11276" r="30546" b="5743"/>
          <a:stretch>
            <a:fillRect/>
          </a:stretch>
        </p:blipFill>
        <p:spPr bwMode="auto">
          <a:xfrm>
            <a:off x="1214414" y="3357562"/>
            <a:ext cx="270443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10000"/>
          </a:blip>
          <a:srcRect l="17476" t="7093" r="16505" b="4241"/>
          <a:stretch>
            <a:fillRect/>
          </a:stretch>
        </p:blipFill>
        <p:spPr bwMode="auto">
          <a:xfrm>
            <a:off x="5500694" y="4214818"/>
            <a:ext cx="328614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>
            <a:lum bright="-10000"/>
          </a:blip>
          <a:srcRect l="15660" t="8807" r="15390" b="5069"/>
          <a:stretch>
            <a:fillRect/>
          </a:stretch>
        </p:blipFill>
        <p:spPr bwMode="auto">
          <a:xfrm>
            <a:off x="1285852" y="1000108"/>
            <a:ext cx="321471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4414" y="285728"/>
            <a:ext cx="41434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ФЕДЕРАЛЬНЫЙ ПОРТАЛ ИНФОРМАЦИОННОЙ ПОДДЕРЖКИ РОДИТЕЛЕЙ «РАСТИМ ДЕТЕЙ.РФ»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29256" y="3643314"/>
            <a:ext cx="3429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ФГБУ  «ЦЕНТР ЗАЩИТЫ ПРАВ </a:t>
            </a:r>
          </a:p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ИНТЕРЕСОВ ДЕТЕЙ»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3071" r="5392"/>
          <a:stretch>
            <a:fillRect/>
          </a:stretch>
        </p:blipFill>
        <p:spPr bwMode="auto">
          <a:xfrm>
            <a:off x="3300783" y="4929198"/>
            <a:ext cx="2057035" cy="1626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l="19919" t="7889" r="19115" b="5743"/>
          <a:stretch>
            <a:fillRect/>
          </a:stretch>
        </p:blipFill>
        <p:spPr bwMode="auto">
          <a:xfrm>
            <a:off x="5357818" y="857232"/>
            <a:ext cx="340661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357818" y="214290"/>
            <a:ext cx="342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brn-bocpss.sch.b-edu.ru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ГАУ «ЦППМСП»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 l="8199" t="4067" r="4452" b="5158"/>
          <a:stretch>
            <a:fillRect/>
          </a:stretch>
        </p:blipFill>
        <p:spPr bwMode="auto">
          <a:xfrm>
            <a:off x="3929058" y="2714620"/>
            <a:ext cx="151073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142976" y="5786454"/>
            <a:ext cx="7786742" cy="4286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ВИДЕОЛЕКЦИИ ДЛЯ РОДИТЕЛЕЙ в рамках «НЕДЕЛИ РОДИТЕЛЬСКОЙ КОМПЕТЕНТНОСТИ»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11319" r="26012" b="8608"/>
          <a:stretch>
            <a:fillRect/>
          </a:stretch>
        </p:blipFill>
        <p:spPr bwMode="auto">
          <a:xfrm>
            <a:off x="1357290" y="1500174"/>
            <a:ext cx="535785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3108" y="5286388"/>
            <a:ext cx="67151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«КАК УБЕРЕЧЬ РЕБЕНКА ОТ СУИЦИДА» 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538" y="5857892"/>
            <a:ext cx="8072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>
                <a:latin typeface="Arial" pitchFamily="34" charset="0"/>
                <a:cs typeface="Arial" pitchFamily="34" charset="0"/>
                <a:hlinkClick r:id="rId3"/>
              </a:rPr>
              <a:t>https://us04web.zoom.us/j/73368739460?pwd=c-L289uEKq4CroiBgZLLIVe7TtVerH.1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29454" y="1571612"/>
            <a:ext cx="1928826" cy="3001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Бесплатные просветительские мероприятия для родительской общественности с целью повышения психологической грамотности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6479" t="2644" r="16629" b="3245"/>
          <a:stretch/>
        </p:blipFill>
        <p:spPr bwMode="auto">
          <a:xfrm>
            <a:off x="1285852" y="1000108"/>
            <a:ext cx="635798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7002" t="12030" r="23478" b="3234"/>
          <a:stretch>
            <a:fillRect/>
          </a:stretch>
        </p:blipFill>
        <p:spPr bwMode="auto">
          <a:xfrm rot="21024141">
            <a:off x="5461155" y="966744"/>
            <a:ext cx="3226277" cy="236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7143" t="10785" r="23235" b="3686"/>
          <a:stretch>
            <a:fillRect/>
          </a:stretch>
        </p:blipFill>
        <p:spPr bwMode="auto">
          <a:xfrm rot="20602323">
            <a:off x="5276225" y="2935384"/>
            <a:ext cx="3394822" cy="242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57290" y="214290"/>
            <a:ext cx="700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РАЗРАБОТКА и РАСПРОСТРАНЕНИЕ ТЕМАТИЧЕСКИХ БУКЛЕТОВ ДЛЯ ПОДРОСТКОВ И РОДИТЕЛЕЙ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5500702"/>
            <a:ext cx="3643338" cy="104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5500702"/>
            <a:ext cx="3714776" cy="106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84103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https://telefon-doveria.ru/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 l="9040" r="14395" b="5427"/>
          <a:stretch>
            <a:fillRect/>
          </a:stretch>
        </p:blipFill>
        <p:spPr bwMode="auto">
          <a:xfrm>
            <a:off x="1500166" y="1500174"/>
            <a:ext cx="708714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5"/>
          <p:cNvPicPr>
            <a:picLocks/>
          </p:cNvPicPr>
          <p:nvPr/>
        </p:nvPicPr>
        <p:blipFill>
          <a:blip r:embed="rId3"/>
          <a:srcRect l="32368" t="9523" r="21739" b="74286"/>
          <a:stretch>
            <a:fillRect/>
          </a:stretch>
        </p:blipFill>
        <p:spPr bwMode="auto">
          <a:xfrm>
            <a:off x="1142976" y="285728"/>
            <a:ext cx="700092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I:\Documents and Settings\БеликоваАВ\Рабочий стол\772px-Coat_of_Arms_of_Bryansk_Oblast.svg.pn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6710" y="285728"/>
            <a:ext cx="100013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142976" y="1428736"/>
            <a:ext cx="7715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ОКАЗАНИЕ КОНСУЛЬТАЦИОННОЙ ПОМОЩИ ГРАЖДАНАМ, ИМЕЮЩИМ ДЕТЕЙ, ПРОЖИВАЮЩИМ 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БРЯНСКОЙ ОБЛАСТИ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2428868"/>
            <a:ext cx="7715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(в рамках реализации федерального проекта «Современная школа» национального проекта «ОБРАЗОВАНИЕ»)</a:t>
            </a:r>
            <a:endParaRPr lang="ru-RU" dirty="0"/>
          </a:p>
        </p:txBody>
      </p:sp>
      <p:pic>
        <p:nvPicPr>
          <p:cNvPr id="11" name="Рисунок 10" descr="I:\Documents and Settings\БеликоваАВ\Рабочий стол\през\1111.jpg"/>
          <p:cNvPicPr/>
          <p:nvPr/>
        </p:nvPicPr>
        <p:blipFill>
          <a:blip r:embed="rId5"/>
          <a:srcRect l="54513" t="2357" r="1922"/>
          <a:stretch>
            <a:fillRect/>
          </a:stretch>
        </p:blipFill>
        <p:spPr bwMode="auto">
          <a:xfrm>
            <a:off x="5786446" y="3143248"/>
            <a:ext cx="3162304" cy="3333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User\Desktop\Доработаный 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3214686"/>
            <a:ext cx="4572032" cy="321471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500042"/>
            <a:ext cx="7933588" cy="135732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СТАТИСТИЧЕСКИЕ ДАННЫЕ 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КОЛИЧЕСТВУ СУИЦИДАЛЬНЫХ ПОПЫТОК,  СОВЕРШЕННЫХ НЕСОВЕРШЕННОЛЕТНИМИ  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БРЯНСКОЙ ОБЛАСТИ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267786479"/>
              </p:ext>
            </p:extLst>
          </p:nvPr>
        </p:nvGraphicFramePr>
        <p:xfrm>
          <a:off x="1285852" y="2357430"/>
          <a:ext cx="7572428" cy="407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8215370" cy="108266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ОСНОВНЫЕ ПРИЧИНЫ </a:t>
            </a:r>
            <a:b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ПОДРОСТКОВЫХ СУИЦИДОВ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771912"/>
            <a:ext cx="7572428" cy="5086088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70000"/>
              </a:lnSpc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Основные причины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суицидов и их попыток у подростков из года в год остаются прежними: проблемы с лицами противоположного пола, ревность, неразделенная любовь, внутрисемейные конфликты, неумение подростков строить межличностные отношения, неспособность конструктивно воспринимать критику со стороны родственников и друзей. </a:t>
            </a:r>
          </a:p>
          <a:p>
            <a:pPr algn="just">
              <a:lnSpc>
                <a:spcPct val="170000"/>
              </a:lnSpc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Способом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 ухода из жизни подростки чаще всего выбирают повешение, прыжки с высоты, употребление лекарственных препаратов, порезы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7858180" cy="92869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ДОКУМЕНТЫ, РЕГЛАМЕНТИРУЮЩИЕ РАБОТУ ПО ПРОФИЛАКТИКЕ СУИЦИДОВ НЕСОВЕРШЕННОЛЕТНИХ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357298"/>
            <a:ext cx="7858180" cy="571504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buNone/>
            </a:pPr>
            <a:r>
              <a:rPr lang="ru-RU" b="1" dirty="0" smtClean="0"/>
              <a:t>	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Комплекс мер до 2025 года по совершенствованию системы профилактики суицида среди несовершеннолетних , </a:t>
            </a:r>
          </a:p>
          <a:p>
            <a:pPr>
              <a:lnSpc>
                <a:spcPct val="120000"/>
              </a:lnSpc>
              <a:buNone/>
            </a:pP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	утвержден распоряжением Правительства Российской Федерации от 26 апреля 2021 г. N 1058-р</a:t>
            </a:r>
          </a:p>
          <a:p>
            <a:pPr>
              <a:lnSpc>
                <a:spcPct val="120000"/>
              </a:lnSpc>
              <a:buNone/>
            </a:pPr>
            <a:endParaRPr lang="ru-RU" sz="2400" i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Программа по профилактике суицидального поведения у несовершеннолетних Брянской области на 2022-2025 годы,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20000"/>
              </a:lnSpc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утвержденная Постановлением 4/7  комиссии по делам несовершеннолетних и защите их прав при Правительстве Брянской области от 23 декабря 2021 г.</a:t>
            </a:r>
          </a:p>
          <a:p>
            <a:pPr>
              <a:lnSpc>
                <a:spcPct val="120000"/>
              </a:lnSpc>
              <a:buNone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endParaRPr lang="ru-RU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i="1" dirty="0" smtClean="0"/>
              <a:t>	</a:t>
            </a:r>
            <a:endParaRPr lang="ru-RU" sz="2000" i="1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571480"/>
            <a:ext cx="7751258" cy="1214446"/>
          </a:xfrm>
        </p:spPr>
        <p:txBody>
          <a:bodyPr>
            <a:normAutofit fontScale="90000"/>
          </a:bodyPr>
          <a:lstStyle/>
          <a:p>
            <a:pPr lvl="0" algn="r" fontAlgn="base">
              <a:lnSpc>
                <a:spcPct val="150000"/>
              </a:lnSpc>
              <a:spcAft>
                <a:spcPct val="0"/>
              </a:spcAft>
            </a:pPr>
            <a:r>
              <a:rPr lang="ru-RU" sz="3600" b="1" dirty="0" smtClean="0"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УРОВНИ ПРОФИЛАКТИКИ СУИЦИДА </a:t>
            </a:r>
            <a:b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ПОДРОСТКОВОЙ СРЕДЕ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12164" y="1916832"/>
            <a:ext cx="7498080" cy="4475584"/>
          </a:xfrm>
        </p:spPr>
        <p:txBody>
          <a:bodyPr>
            <a:normAutofit/>
          </a:bodyPr>
          <a:lstStyle/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1643050"/>
            <a:ext cx="750099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І уровень – ПЕРВИЧНАЯ ПРОФИЛАКТИКА 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16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превенция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Направлена на укрепление психического здоровья, проводится со всеми субъектами образовательной среды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Цель – формирование жизнеутверждающих установок, </a:t>
            </a:r>
            <a:r>
              <a:rPr lang="ru-RU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антисуицидальных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ресурсов; повышение компетентности участников  образовательного процесса (педагогов, родителей и учеников) в области профилактики суицидального риска, оказания поддержки и помощи детям и подросткам,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оказавшимся в трудной жизненной ситуации. </a:t>
            </a:r>
            <a:endParaRPr lang="ru-RU" sz="1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Диагностика и выявление «группы риска»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ІІ уровень – ВТОРИЧНАЯ ПРОФИЛАКТИКА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Цель - предотвращение самоубийства. Оказание помощи в кризисной ситуации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ІІІ уровень – ПОСТВЕНЦИЯ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Цель – снижение последствий и уменьшение вероятности дальнейших случаев, социальная и психологическая реабилитация </a:t>
            </a:r>
            <a:r>
              <a:rPr lang="ru-RU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суицидентов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 l="33669" t="9390" r="33624" b="15157"/>
          <a:stretch>
            <a:fillRect/>
          </a:stretch>
        </p:blipFill>
        <p:spPr bwMode="auto">
          <a:xfrm>
            <a:off x="1285852" y="642918"/>
            <a:ext cx="371477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Содержимое 3"/>
          <p:cNvPicPr>
            <a:picLocks/>
          </p:cNvPicPr>
          <p:nvPr/>
        </p:nvPicPr>
        <p:blipFill>
          <a:blip r:embed="rId2"/>
          <a:srcRect l="68436" t="9740" r="1706" b="15260"/>
          <a:stretch>
            <a:fillRect/>
          </a:stretch>
        </p:blipFill>
        <p:spPr bwMode="auto">
          <a:xfrm>
            <a:off x="5357818" y="1571612"/>
            <a:ext cx="3500462" cy="481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404664"/>
            <a:ext cx="7500990" cy="1143000"/>
          </a:xfrm>
        </p:spPr>
        <p:txBody>
          <a:bodyPr>
            <a:noAutofit/>
          </a:bodyPr>
          <a:lstStyle/>
          <a:p>
            <a:pPr algn="r"/>
            <a:r>
              <a:rPr lang="ru-RU" sz="2400" dirty="0" smtClean="0">
                <a:latin typeface="Arial" pitchFamily="34" charset="0"/>
                <a:cs typeface="Arial" pitchFamily="34" charset="0"/>
              </a:rPr>
              <a:t>Признаки наличия системы профилактики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антивитального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поведения несовершеннолетних в образовательной организации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714488"/>
            <a:ext cx="7643866" cy="440056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Действующий комплексный план по суицидальной превенции несовершеннолетних (составленный с учетом рекомендаций актуальных нормативно-правовых документов, скорректированный в соответствии с собственными ресурсами)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Диагностические исследования на выявление обучающихся с высоким уровнем суицидального риска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Алгоритм действий в ситуации угрозы суицида в ОО (конкретизированный в своих условиях)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Организация мероприятий для повышения компетентности педагогов в вопросах предупреждения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антивитального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поведения несовершеннолетних и действий в условиях угрозы совершения суицида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Проведение мероприятий для родителей (законных представителей) по формированию культуры профилактики суицидального поведения и обращения за психологической и психиатрической помощью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Наличие информации по вопросам профилактики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антивитального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(суицидального) поведения и получения психологической помощи для обучающихся, их родителей (законных представителей) и педагогов на сайте образовательной организации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643050"/>
            <a:ext cx="8215338" cy="521495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обучающие семинары, тренинги для педагогов, педагогов-психологов, социальных педагогов образовательных организаций Брянской области;</a:t>
            </a:r>
          </a:p>
          <a:p>
            <a:pPr>
              <a:lnSpc>
                <a:spcPct val="17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мастер-классы, практические занятия в рамках межведомственной областной «Школы психологии»;</a:t>
            </a:r>
          </a:p>
          <a:p>
            <a:pPr>
              <a:lnSpc>
                <a:spcPct val="17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обобщение и распространение лучшего опыта в рамках конкурса профессионального мастерства «Педагог-психолог»;</a:t>
            </a:r>
          </a:p>
          <a:p>
            <a:pPr>
              <a:lnSpc>
                <a:spcPct val="17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обучение на курсах повышения квалификации,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вебинары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в режиме ВКС, самообразование;</a:t>
            </a:r>
          </a:p>
          <a:p>
            <a:pPr>
              <a:lnSpc>
                <a:spcPct val="17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индивидуальные и групповые методические консультации педагогов;</a:t>
            </a:r>
          </a:p>
          <a:p>
            <a:pPr>
              <a:lnSpc>
                <a:spcPct val="17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выступление специалистов на заседаниях педагогических советов и методических объединений;</a:t>
            </a:r>
          </a:p>
          <a:p>
            <a:pPr>
              <a:lnSpc>
                <a:spcPct val="17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Размещение методических материалов на сайте ГАУ «ЦППМСП», сайтах ОУ</a:t>
            </a:r>
          </a:p>
          <a:p>
            <a:pPr>
              <a:lnSpc>
                <a:spcPct val="170000"/>
              </a:lnSpc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0100" y="357166"/>
            <a:ext cx="79296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ПРОФЕССИОНАЛЬНОЙ КОМПЕТЕНТНОСТИ ПЕДАГОГОВ В ВОПРОСАХ ВЫЯВЛЕНИЯ И ПРЕДУПРЕЖДЕНИЯ СУИЦИДАЛЬНОГО ПОВЕДЕНИЯ  </a:t>
            </a:r>
          </a:p>
          <a:p>
            <a:pPr algn="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 НЕСОВЕРШЕННОЛЕТНИХ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/>
          <p:cNvPicPr>
            <a:picLocks noGrp="1"/>
          </p:cNvPicPr>
          <p:nvPr>
            <p:ph idx="1"/>
          </p:nvPr>
        </p:nvPicPr>
        <p:blipFill>
          <a:blip r:embed="rId2"/>
          <a:srcRect l="4444" t="3303" r="6760" b="4707"/>
          <a:stretch>
            <a:fillRect/>
          </a:stretch>
        </p:blipFill>
        <p:spPr bwMode="auto">
          <a:xfrm>
            <a:off x="1131430" y="1285860"/>
            <a:ext cx="7655107" cy="446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31430" y="5929330"/>
            <a:ext cx="7655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ПЕДАГОГАМ             МЕТОДИЧЕСКАЯ КОПИЛКА          ПРОФИЛАКТИКА                       АНТИВИТАЛЬНОГО  (СУИЦИДАЛЬНОГО ПОВЕДЕНИЯ)</a:t>
            </a:r>
            <a:endParaRPr lang="ru-RU" b="1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2786050" y="6072206"/>
            <a:ext cx="28575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6300192" y="6056916"/>
            <a:ext cx="285752" cy="71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57884" y="1571612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brn</a:t>
            </a: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-</a:t>
            </a:r>
            <a:r>
              <a:rPr lang="en-US" b="1" u="sng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bocpss</a:t>
            </a: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.</a:t>
            </a:r>
            <a:r>
              <a:rPr lang="en-US" b="1" u="sng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sch</a:t>
            </a: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.</a:t>
            </a:r>
            <a:r>
              <a:rPr lang="en-US" b="1" u="sng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b</a:t>
            </a: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-</a:t>
            </a:r>
            <a:r>
              <a:rPr lang="en-US" b="1" u="sng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edu</a:t>
            </a: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.</a:t>
            </a:r>
            <a:r>
              <a:rPr lang="en-US" b="1" u="sng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ru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214414" y="214290"/>
            <a:ext cx="7572428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МЕТОДИЧЕСКАЯ ПОМОЩЬ ПЕДАГОГАМ ПО ВОПРОСАМ ПРОФИЛАКТИКИ  СУИЦИДАЛЬНОГО ПОВЕДЕНИЯ У ДЕТЕЙ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947</TotalTime>
  <Words>548</Words>
  <Application>Microsoft Office PowerPoint</Application>
  <PresentationFormat>Экран (4:3)</PresentationFormat>
  <Paragraphs>73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Солнцестояние</vt:lpstr>
      <vt:lpstr>   ПРОФИЛАКТИКА АНТИВИТАЛЬНОГО (СУИЦИДАЛЬНОГО) ПОВЕДЕНИЯ НЕСОВЕРШЕННОЛЕТНИХ  В ОБРАЗОВАТЕЛЬНЫХ ОРГАНИЗАЦИЯХ   Брянск, 2022   </vt:lpstr>
      <vt:lpstr>СТАТИСТИЧЕСКИЕ ДАННЫЕ  ПО КОЛИЧЕСТВУ СУИЦИДАЛЬНЫХ ПОПЫТОК,  СОВЕРШЕННЫХ НЕСОВЕРШЕННОЛЕТНИМИ   В БРЯНСКОЙ ОБЛАСТИ</vt:lpstr>
      <vt:lpstr>ОСНОВНЫЕ ПРИЧИНЫ  ПОДРОСТКОВЫХ СУИЦИДОВ</vt:lpstr>
      <vt:lpstr>ДОКУМЕНТЫ, РЕГЛАМЕНТИРУЮЩИЕ РАБОТУ ПО ПРОФИЛАКТИКЕ СУИЦИДОВ НЕСОВЕРШЕННОЛЕТНИХ</vt:lpstr>
      <vt:lpstr> УРОВНИ ПРОФИЛАКТИКИ СУИЦИДА  В ПОДРОСТКОВОЙ СРЕДЕ </vt:lpstr>
      <vt:lpstr>Презентация PowerPoint</vt:lpstr>
      <vt:lpstr>Признаки наличия системы профилактики антивитального поведения несовершеннолетних в образовательной организации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ВИДЕОЛЕКЦИИ ДЛЯ РОДИТЕЛЕЙ в рамках «НЕДЕЛИ РОДИТЕЛЬСКОЙ КОМПЕТЕНТНОСТИ»</vt:lpstr>
      <vt:lpstr>Презентация PowerPoint</vt:lpstr>
      <vt:lpstr>https://telefon-doveria.ru/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106</cp:revision>
  <dcterms:created xsi:type="dcterms:W3CDTF">2021-10-28T13:31:36Z</dcterms:created>
  <dcterms:modified xsi:type="dcterms:W3CDTF">2022-07-29T11:42:10Z</dcterms:modified>
</cp:coreProperties>
</file>