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4"/>
  </p:notesMasterIdLst>
  <p:sldIdLst>
    <p:sldId id="396" r:id="rId2"/>
    <p:sldId id="395" r:id="rId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D9F"/>
    <a:srgbClr val="FFCC99"/>
    <a:srgbClr val="FDFFE7"/>
    <a:srgbClr val="6C3E00"/>
    <a:srgbClr val="000000"/>
    <a:srgbClr val="CCFFCC"/>
    <a:srgbClr val="FF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>
      <p:cViewPr varScale="1">
        <p:scale>
          <a:sx n="92" d="100"/>
          <a:sy n="92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 ли Вы с поправками в 273 ФЗ о снижении документационной нагрузки на педагогических работников?</a:t>
            </a:r>
          </a:p>
        </c:rich>
      </c:tx>
      <c:layout>
        <c:manualLayout>
          <c:xMode val="edge"/>
          <c:yMode val="edge"/>
          <c:x val="0.19323103732897004"/>
          <c:y val="2.71337469389964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41237984511895"/>
          <c:y val="0.35621375267910144"/>
          <c:w val="0.71436235913653923"/>
          <c:h val="0.461880741252057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D5-40DD-ACEA-29D440B47BC2}"/>
              </c:ext>
            </c:extLst>
          </c:dPt>
          <c:dPt>
            <c:idx val="1"/>
            <c:bubble3D val="0"/>
            <c:spPr>
              <a:solidFill>
                <a:schemeClr val="accent5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D5-40DD-ACEA-29D440B47BC2}"/>
              </c:ext>
            </c:extLst>
          </c:dPt>
          <c:dLbls>
            <c:spPr>
              <a:solidFill>
                <a:schemeClr val="accent6">
                  <a:lumMod val="50000"/>
                </a:schemeClr>
              </a:solidFill>
              <a:ln w="3175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Лист1!$C$71:$C$72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Лист1!$D$71:$D$72</c:f>
              <c:numCache>
                <c:formatCode>0.00%</c:formatCode>
                <c:ptCount val="2"/>
                <c:pt idx="0">
                  <c:v>0.92642382191384798</c:v>
                </c:pt>
                <c:pt idx="1">
                  <c:v>7.3576178086152022E-2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D5-40DD-ACEA-29D440B47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31474593589759"/>
          <c:y val="0.81866929980333369"/>
          <c:w val="0.23178545389792127"/>
          <c:h val="9.288568624394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 ли Вы с приказом Министерства просвещения Российской Федерации от 21.07.2022 № 582 "Об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программ?"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41683559976085272"/>
          <c:w val="1"/>
          <c:h val="0.484924568539595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4A-4174-BAAA-763F707D518D}"/>
              </c:ext>
            </c:extLst>
          </c:dPt>
          <c:dPt>
            <c:idx val="1"/>
            <c:bubble3D val="0"/>
            <c:spPr>
              <a:solidFill>
                <a:schemeClr val="accent5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4A-4174-BAAA-763F707D518D}"/>
              </c:ext>
            </c:extLst>
          </c:dPt>
          <c:dLbls>
            <c:spPr>
              <a:solidFill>
                <a:schemeClr val="accent6">
                  <a:lumMod val="50000"/>
                </a:schemeClr>
              </a:solidFill>
              <a:ln w="3175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Лист1!$C$71:$C$72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Лист1!$E$71:$E$72</c:f>
              <c:numCache>
                <c:formatCode>0.00%</c:formatCode>
                <c:ptCount val="2"/>
                <c:pt idx="0">
                  <c:v>0.94637178375252962</c:v>
                </c:pt>
                <c:pt idx="1">
                  <c:v>5.3628216247470384E-2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4A-4174-BAAA-763F707D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918438491819216"/>
          <c:y val="0.57332218547019898"/>
          <c:w val="0.17467428543975594"/>
          <c:h val="9.6550560105344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ли изменения в Ваши должностные инструкции в соответствии с приказом Министерства просвещения Российской Федерации от 21.07.2022 №582 "Об утверждении перечня документации, подготовка которой осуществляется педагогическими работниками при реализаци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4349247643868504"/>
          <c:w val="1"/>
          <c:h val="0.435179365818102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BF-442C-809A-92EE6815C1CF}"/>
              </c:ext>
            </c:extLst>
          </c:dPt>
          <c:dPt>
            <c:idx val="1"/>
            <c:bubble3D val="0"/>
            <c:spPr>
              <a:solidFill>
                <a:schemeClr val="accent5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BF-442C-809A-92EE6815C1CF}"/>
              </c:ext>
            </c:extLst>
          </c:dPt>
          <c:dLbls>
            <c:spPr>
              <a:solidFill>
                <a:schemeClr val="accent6">
                  <a:lumMod val="5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Лист1!$C$71:$C$72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Лист1!$F$71:$F$72</c:f>
              <c:numCache>
                <c:formatCode>0.00%</c:formatCode>
                <c:ptCount val="2"/>
                <c:pt idx="0">
                  <c:v>0.88609424689216532</c:v>
                </c:pt>
                <c:pt idx="1">
                  <c:v>0.11390575310783468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BF-442C-809A-92EE6815C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/>
              <a:t>Приходится ли Вам осуществлять подготовку иных документов (в том числе и вносить сведения в информационных системах), не указанных в приказе Министерства просвещения Российской Федерации от 21.07.2022 № 582 "Об утверждении перечня документации, подготовка</a:t>
            </a:r>
          </a:p>
        </c:rich>
      </c:tx>
      <c:layout>
        <c:manualLayout>
          <c:xMode val="edge"/>
          <c:yMode val="edge"/>
          <c:x val="0.10826274730974668"/>
          <c:y val="0.1653474054529463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150490983554229"/>
          <c:y val="0.53564027451713658"/>
          <c:w val="0.75103665748945869"/>
          <c:h val="0.40239724651832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E1-4D45-861D-7AD4DB0F574B}"/>
              </c:ext>
            </c:extLst>
          </c:dPt>
          <c:dPt>
            <c:idx val="1"/>
            <c:bubble3D val="0"/>
            <c:spPr>
              <a:solidFill>
                <a:schemeClr val="accent5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E1-4D45-861D-7AD4DB0F574B}"/>
              </c:ext>
            </c:extLst>
          </c:dPt>
          <c:dLbls>
            <c:spPr>
              <a:solidFill>
                <a:srgbClr val="B4B392">
                  <a:lumMod val="50000"/>
                </a:srgbClr>
              </a:solidFill>
              <a:ln w="3175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Лист1!$C$71:$C$72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Лист1!$G$71:$G$72</c:f>
              <c:numCache>
                <c:formatCode>0.00%</c:formatCode>
                <c:ptCount val="2"/>
                <c:pt idx="0">
                  <c:v>0.38956345764671868</c:v>
                </c:pt>
                <c:pt idx="1">
                  <c:v>0.61043654235328138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E1-4D45-861D-7AD4DB0F5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ли Вам готовить фотоотчеты о проводимых мероприятиях?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A8-4954-A4F6-ADC274921AC6}"/>
              </c:ext>
            </c:extLst>
          </c:dPt>
          <c:dPt>
            <c:idx val="1"/>
            <c:bubble3D val="0"/>
            <c:spPr>
              <a:solidFill>
                <a:schemeClr val="accent5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A8-4954-A4F6-ADC274921AC6}"/>
              </c:ext>
            </c:extLst>
          </c:dPt>
          <c:dLbls>
            <c:spPr>
              <a:solidFill>
                <a:schemeClr val="accent6">
                  <a:lumMod val="50000"/>
                </a:schemeClr>
              </a:solidFill>
              <a:ln w="3175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Лист1!$C$71:$C$72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Лист1!$H$71:$H$72</c:f>
              <c:numCache>
                <c:formatCode>0.00%</c:formatCode>
                <c:ptCount val="2"/>
                <c:pt idx="0">
                  <c:v>0.75281873373807462</c:v>
                </c:pt>
                <c:pt idx="1">
                  <c:v>0.24718126626192538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A8-4954-A4F6-ADC274921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ли Вам заполнять и бумажный и электронный журналы?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14-4E82-817D-7FF47F3E3CC1}"/>
              </c:ext>
            </c:extLst>
          </c:dPt>
          <c:dPt>
            <c:idx val="1"/>
            <c:bubble3D val="0"/>
            <c:spPr>
              <a:solidFill>
                <a:schemeClr val="accent5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14-4E82-817D-7FF47F3E3CC1}"/>
              </c:ext>
            </c:extLst>
          </c:dPt>
          <c:dLbls>
            <c:spPr>
              <a:solidFill>
                <a:schemeClr val="accent6">
                  <a:lumMod val="50000"/>
                </a:schemeClr>
              </a:solidFill>
              <a:ln w="3175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Лист1!$C$71:$C$72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Лист1!$I$71:$I$72</c:f>
              <c:numCache>
                <c:formatCode>0.00%</c:formatCode>
                <c:ptCount val="2"/>
                <c:pt idx="0">
                  <c:v>0.33188782885226942</c:v>
                </c:pt>
                <c:pt idx="1">
                  <c:v>0.66811217114773058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14-4E82-817D-7FF47F3E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ли Вы сказать, что в 2023-2024 учебном году Ваша документационная нагрузка снизилась?</a:t>
            </a:r>
          </a:p>
        </c:rich>
      </c:tx>
      <c:layout>
        <c:manualLayout>
          <c:xMode val="edge"/>
          <c:yMode val="edge"/>
          <c:x val="0.12157997499033787"/>
          <c:y val="7.923446886563692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ED-4AB3-A2CB-1FC71BF459E8}"/>
              </c:ext>
            </c:extLst>
          </c:dPt>
          <c:dPt>
            <c:idx val="1"/>
            <c:bubble3D val="0"/>
            <c:spPr>
              <a:solidFill>
                <a:schemeClr val="accent5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ED-4AB3-A2CB-1FC71BF459E8}"/>
              </c:ext>
            </c:extLst>
          </c:dPt>
          <c:dLbls>
            <c:spPr>
              <a:solidFill>
                <a:schemeClr val="accent6">
                  <a:lumMod val="50000"/>
                </a:schemeClr>
              </a:solidFill>
              <a:ln w="3175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Лист1!$C$71:$C$72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Лист1!$J$71:$J$72</c:f>
              <c:numCache>
                <c:formatCode>0.00%</c:formatCode>
                <c:ptCount val="2"/>
                <c:pt idx="0">
                  <c:v>0.51286498988146867</c:v>
                </c:pt>
                <c:pt idx="1">
                  <c:v>0.48713501011853133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ED-4AB3-A2CB-1FC71BF45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ли в вашем муниципальном образовании «Горячая линия» по вопросам снижения документационной нагрузки на учителей?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481177348832246"/>
          <c:w val="1"/>
          <c:h val="0.467981941630229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B9-4555-898E-1467D90AB5BE}"/>
              </c:ext>
            </c:extLst>
          </c:dPt>
          <c:dPt>
            <c:idx val="1"/>
            <c:bubble3D val="0"/>
            <c:spPr>
              <a:solidFill>
                <a:schemeClr val="accent5">
                  <a:satMod val="11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B9-4555-898E-1467D90AB5BE}"/>
              </c:ext>
            </c:extLst>
          </c:dPt>
          <c:dLbls>
            <c:spPr>
              <a:solidFill>
                <a:schemeClr val="accent6">
                  <a:lumMod val="50000"/>
                </a:schemeClr>
              </a:solidFill>
              <a:ln w="3175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Лист1!$C$71:$C$72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Лист1!$K$71:$K$72</c:f>
              <c:numCache>
                <c:formatCode>0.00%</c:formatCode>
                <c:ptCount val="2"/>
                <c:pt idx="0">
                  <c:v>0.53975137322925704</c:v>
                </c:pt>
                <c:pt idx="1">
                  <c:v>0.46024862677074296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B9-4555-898E-1467D90AB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589494-76F9-42FE-9EBF-5F0CFFB4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720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в 2024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AE56DF-89C7-4C2E-A824-63BC45B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6B0F2B83-F01F-4DBF-AC5D-1716A9E8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445958"/>
              </p:ext>
            </p:extLst>
          </p:nvPr>
        </p:nvGraphicFramePr>
        <p:xfrm>
          <a:off x="-684583" y="1340768"/>
          <a:ext cx="4464495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6B0F2B83-F01F-4DBF-AC5D-1716A9E8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582111"/>
              </p:ext>
            </p:extLst>
          </p:nvPr>
        </p:nvGraphicFramePr>
        <p:xfrm>
          <a:off x="3635896" y="1268761"/>
          <a:ext cx="532859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6B0F2B83-F01F-4DBF-AC5D-1716A9E8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64110"/>
              </p:ext>
            </p:extLst>
          </p:nvPr>
        </p:nvGraphicFramePr>
        <p:xfrm>
          <a:off x="-333209" y="4006043"/>
          <a:ext cx="496855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6B0F2B83-F01F-4DBF-AC5D-1716A9E8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129492"/>
              </p:ext>
            </p:extLst>
          </p:nvPr>
        </p:nvGraphicFramePr>
        <p:xfrm>
          <a:off x="3706568" y="3204379"/>
          <a:ext cx="5122473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015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C7A22C3-304D-4D59-831D-CD33C3BC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DC122F2-A358-4FA5-8A5B-EFA1C6B1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6480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по  снижению документационной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педагогических работников в 2024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6B0F2B83-F01F-4DBF-AC5D-1716A9E8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39425"/>
              </p:ext>
            </p:extLst>
          </p:nvPr>
        </p:nvGraphicFramePr>
        <p:xfrm>
          <a:off x="-468560" y="886420"/>
          <a:ext cx="5760640" cy="268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6B0F2B83-F01F-4DBF-AC5D-1716A9E8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393075"/>
              </p:ext>
            </p:extLst>
          </p:nvPr>
        </p:nvGraphicFramePr>
        <p:xfrm>
          <a:off x="4649180" y="886420"/>
          <a:ext cx="4177084" cy="28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6B0F2B83-F01F-4DBF-AC5D-1716A9E8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843878"/>
              </p:ext>
            </p:extLst>
          </p:nvPr>
        </p:nvGraphicFramePr>
        <p:xfrm>
          <a:off x="-181148" y="3573016"/>
          <a:ext cx="5185196" cy="288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6B0F2B83-F01F-4DBF-AC5D-1716A9E8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909573"/>
              </p:ext>
            </p:extLst>
          </p:nvPr>
        </p:nvGraphicFramePr>
        <p:xfrm>
          <a:off x="4409952" y="3749228"/>
          <a:ext cx="4492872" cy="287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5929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7511</TotalTime>
  <Words>187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Главная</vt:lpstr>
      <vt:lpstr>Результаты опроса по  снижению документационной нагрузки на педагогических работников в 2024 году</vt:lpstr>
      <vt:lpstr>Результаты опроса по  снижению документационной нагрузки  на педагогических работников в 2024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OGAiL5</cp:lastModifiedBy>
  <cp:revision>471</cp:revision>
  <cp:lastPrinted>2024-01-29T09:19:30Z</cp:lastPrinted>
  <dcterms:created xsi:type="dcterms:W3CDTF">2022-03-22T13:05:19Z</dcterms:created>
  <dcterms:modified xsi:type="dcterms:W3CDTF">2024-05-08T07:42:58Z</dcterms:modified>
</cp:coreProperties>
</file>