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19"/>
  </p:notesMasterIdLst>
  <p:sldIdLst>
    <p:sldId id="256" r:id="rId2"/>
    <p:sldId id="403" r:id="rId3"/>
    <p:sldId id="773" r:id="rId4"/>
    <p:sldId id="407" r:id="rId5"/>
    <p:sldId id="783" r:id="rId6"/>
    <p:sldId id="777" r:id="rId7"/>
    <p:sldId id="774" r:id="rId8"/>
    <p:sldId id="776" r:id="rId9"/>
    <p:sldId id="397" r:id="rId10"/>
    <p:sldId id="409" r:id="rId11"/>
    <p:sldId id="784" r:id="rId12"/>
    <p:sldId id="785" r:id="rId13"/>
    <p:sldId id="787" r:id="rId14"/>
    <p:sldId id="788" r:id="rId15"/>
    <p:sldId id="781" r:id="rId16"/>
    <p:sldId id="786" r:id="rId17"/>
    <p:sldId id="770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9948046-E8A6-40CF-9E7E-25FC92FBBB11}">
          <p14:sldIdLst>
            <p14:sldId id="256"/>
            <p14:sldId id="403"/>
            <p14:sldId id="773"/>
            <p14:sldId id="407"/>
            <p14:sldId id="783"/>
            <p14:sldId id="777"/>
            <p14:sldId id="774"/>
            <p14:sldId id="776"/>
            <p14:sldId id="397"/>
            <p14:sldId id="409"/>
            <p14:sldId id="784"/>
            <p14:sldId id="785"/>
            <p14:sldId id="787"/>
            <p14:sldId id="788"/>
          </p14:sldIdLst>
        </p14:section>
        <p14:section name="Раздел без заголовка" id="{FBF76964-1320-4C46-B5C8-87F3E75E7266}">
          <p14:sldIdLst>
            <p14:sldId id="781"/>
            <p14:sldId id="786"/>
            <p14:sldId id="7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395"/>
    <a:srgbClr val="EEA4A6"/>
    <a:srgbClr val="E47275"/>
    <a:srgbClr val="F4C8CA"/>
    <a:srgbClr val="F8DED3"/>
    <a:srgbClr val="FFCCCC"/>
    <a:srgbClr val="FFFFCC"/>
    <a:srgbClr val="FF9999"/>
    <a:srgbClr val="F5F9A1"/>
    <a:srgbClr val="FAF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>
      <p:cViewPr varScale="1">
        <p:scale>
          <a:sx n="114" d="100"/>
          <a:sy n="114" d="100"/>
        </p:scale>
        <p:origin x="15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 ли анализ ЛНА ОО на предмет их целесообразности и соответствия требованиям законодательства об образовании в части, касающейся СБН на педагогических работников?</a:t>
            </a:r>
          </a:p>
        </c:rich>
      </c:tx>
      <c:layout>
        <c:manualLayout>
          <c:xMode val="edge"/>
          <c:yMode val="edge"/>
          <c:x val="0.1165671890108752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731588004017131E-2"/>
          <c:y val="0.40975439225338367"/>
          <c:w val="0.93991652970912087"/>
          <c:h val="0.45039055042586351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6A3-4FAF-B645-17EA6778D796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6A3-4FAF-B645-17EA6778D796}"/>
              </c:ext>
            </c:extLst>
          </c:dPt>
          <c:dPt>
            <c:idx val="2"/>
            <c:bubble3D val="0"/>
            <c:spPr>
              <a:solidFill>
                <a:srgbClr val="989AAC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6A3-4FAF-B645-17EA6778D796}"/>
              </c:ext>
            </c:extLst>
          </c:dPt>
          <c:dLbls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Sheet1!$C$13:$E$13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Sheet1!$C$14:$E$14</c:f>
              <c:numCache>
                <c:formatCode>0%</c:formatCode>
                <c:ptCount val="3"/>
                <c:pt idx="0">
                  <c:v>0.86</c:v>
                </c:pt>
                <c:pt idx="1">
                  <c:v>0.04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A3-4FAF-B645-17EA6778D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 ли у Вас в образовательной организации педагогический совет по вопросу снижения бюрократической нагрузки педагогических работников?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333333333333333E-2"/>
          <c:y val="0.37489865850102072"/>
          <c:w val="0.92222222222222228"/>
          <c:h val="0.45784193642461357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98-43C0-B884-3206848F921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98-43C0-B884-3206848F921E}"/>
              </c:ext>
            </c:extLst>
          </c:dPt>
          <c:dPt>
            <c:idx val="2"/>
            <c:bubble3D val="0"/>
            <c:spPr>
              <a:solidFill>
                <a:srgbClr val="989AAC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E98-43C0-B884-3206848F921E}"/>
              </c:ext>
            </c:extLst>
          </c:dPt>
          <c:dLbls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Проценты!$B$47:$D$47</c:f>
              <c:strCache>
                <c:ptCount val="3"/>
                <c:pt idx="0">
                  <c:v>да 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Проценты!$B$48:$D$48</c:f>
              <c:numCache>
                <c:formatCode>0%</c:formatCode>
                <c:ptCount val="3"/>
                <c:pt idx="0">
                  <c:v>0.89</c:v>
                </c:pt>
                <c:pt idx="1">
                  <c:v>0.08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98-43C0-B884-3206848F9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 ли анализ ЛНА ОО на предмет их целесообразности и соответствия требованиям законодательства об образовании в части, касающейся СБН на педагогических работников?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555555555555552E-2"/>
          <c:y val="0.35638013998250218"/>
          <c:w val="0.9194444444444444"/>
          <c:h val="0.45321230679498398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798-4774-A8B6-A2A199467DF9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798-4774-A8B6-A2A199467DF9}"/>
              </c:ext>
            </c:extLst>
          </c:dPt>
          <c:dPt>
            <c:idx val="2"/>
            <c:bubble3D val="0"/>
            <c:spPr>
              <a:solidFill>
                <a:srgbClr val="989AAC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798-4774-A8B6-A2A199467DF9}"/>
              </c:ext>
            </c:extLst>
          </c:dPt>
          <c:dLbls>
            <c:dLbl>
              <c:idx val="2"/>
              <c:layout>
                <c:manualLayout>
                  <c:x val="5.9575678040244967E-3"/>
                  <c:y val="-3.39457567804024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98-4774-A8B6-A2A199467DF9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Проценты!$B$51:$D$51</c:f>
              <c:strCache>
                <c:ptCount val="3"/>
                <c:pt idx="0">
                  <c:v>да 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Проценты!$B$52:$D$52</c:f>
              <c:numCache>
                <c:formatCode>0%</c:formatCode>
                <c:ptCount val="3"/>
                <c:pt idx="0">
                  <c:v>0.85</c:v>
                </c:pt>
                <c:pt idx="1">
                  <c:v>0.08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98-4774-A8B6-A2A199467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Внесены ли изменения в Ваши должностные инструкции  в соответствии с приказом Минпросвещения России от 06.11.2024 № 779 «Об утверждении перечня документов, подготовка которых осуществляется педработниками при реализации основных общеобразовательных програ</a:t>
            </a:r>
          </a:p>
        </c:rich>
      </c:tx>
      <c:layout>
        <c:manualLayout>
          <c:xMode val="edge"/>
          <c:yMode val="edge"/>
          <c:x val="0.12632200294025928"/>
          <c:y val="2.05419261762860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656136939462147"/>
          <c:y val="0.46339827429593927"/>
          <c:w val="0.612388342786514"/>
          <c:h val="0.4155771474636307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6D9-41F4-B5C4-57C29FEFFA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D9-41F4-B5C4-57C29FEFFAE6}"/>
              </c:ext>
            </c:extLst>
          </c:dPt>
          <c:dPt>
            <c:idx val="2"/>
            <c:bubble3D val="0"/>
            <c:spPr>
              <a:solidFill>
                <a:srgbClr val="989AAC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6D9-41F4-B5C4-57C29FEFFAE6}"/>
              </c:ext>
            </c:extLst>
          </c:dPt>
          <c:dLbls>
            <c:dLbl>
              <c:idx val="1"/>
              <c:layout>
                <c:manualLayout>
                  <c:x val="-6.3199536686416896E-2"/>
                  <c:y val="-1.82447751437128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D9-41F4-B5C4-57C29FEFFAE6}"/>
                </c:ext>
              </c:extLst>
            </c:dLbl>
            <c:dLbl>
              <c:idx val="2"/>
              <c:layout>
                <c:manualLayout>
                  <c:x val="3.7727617381160691E-2"/>
                  <c:y val="-7.58265684500536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D9-41F4-B5C4-57C29FEFFAE6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Проценты!$B$53:$D$53</c:f>
              <c:strCache>
                <c:ptCount val="3"/>
                <c:pt idx="0">
                  <c:v>да 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Проценты!$B$54:$D$54</c:f>
              <c:numCache>
                <c:formatCode>0%</c:formatCode>
                <c:ptCount val="3"/>
                <c:pt idx="0">
                  <c:v>0.87</c:v>
                </c:pt>
                <c:pt idx="1">
                  <c:v>0.06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D9-41F4-B5C4-57C29FEFF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Ведется ли работа в Вашей ОО</a:t>
            </a:r>
          </a:p>
          <a:p>
            <a:pPr>
              <a:defRPr lang="ru-RU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внедрению электронного документооборота?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972222222222223"/>
          <c:y val="0.27362532808398948"/>
          <c:w val="0.79722222222222228"/>
          <c:h val="0.50483304170312049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B4B-449C-AE15-BAAA9EB99A51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B4B-449C-AE15-BAAA9EB99A51}"/>
              </c:ext>
            </c:extLst>
          </c:dPt>
          <c:dPt>
            <c:idx val="2"/>
            <c:bubble3D val="0"/>
            <c:spPr>
              <a:solidFill>
                <a:srgbClr val="989AAC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B4B-449C-AE15-BAAA9EB99A51}"/>
              </c:ext>
            </c:extLst>
          </c:dPt>
          <c:dLbls>
            <c:dLbl>
              <c:idx val="1"/>
              <c:layout>
                <c:manualLayout>
                  <c:x val="4.2742782152230971E-2"/>
                  <c:y val="-6.701151939340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4B-449C-AE15-BAAA9EB99A51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Проценты!$B$57:$D$57</c:f>
              <c:strCache>
                <c:ptCount val="3"/>
                <c:pt idx="0">
                  <c:v>да 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Проценты!$B$58:$D$58</c:f>
              <c:numCache>
                <c:formatCode>0%</c:formatCode>
                <c:ptCount val="3"/>
                <c:pt idx="0">
                  <c:v>0.77</c:v>
                </c:pt>
                <c:pt idx="1">
                  <c:v>0.15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4B-449C-AE15-BAAA9EB99A5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Приходится ли Вам дублировать документы (отчеты), имеющиеся в электронном виде, на бумажном носителе?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333333333333329E-2"/>
          <c:y val="0.29648439778361035"/>
          <c:w val="0.88611111111111107"/>
          <c:h val="0.49985564304461944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B1-48EE-896C-A4047D94597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B1-48EE-896C-A4047D945978}"/>
              </c:ext>
            </c:extLst>
          </c:dPt>
          <c:dPt>
            <c:idx val="2"/>
            <c:bubble3D val="0"/>
            <c:spPr>
              <a:solidFill>
                <a:srgbClr val="989AAC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B1-48EE-896C-A4047D945978}"/>
              </c:ext>
            </c:extLst>
          </c:dPt>
          <c:dLbls>
            <c:dLbl>
              <c:idx val="0"/>
              <c:layout>
                <c:manualLayout>
                  <c:x val="-6.214588801399825E-2"/>
                  <c:y val="-8.97127442403033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B1-48EE-896C-A4047D945978}"/>
                </c:ext>
              </c:extLst>
            </c:dLbl>
            <c:dLbl>
              <c:idx val="2"/>
              <c:layout>
                <c:manualLayout>
                  <c:x val="-2.3729221347332094E-3"/>
                  <c:y val="-1.3232720909886264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B1-48EE-896C-A4047D945978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Проценты!$S$43:$U$43</c:f>
              <c:strCache>
                <c:ptCount val="3"/>
                <c:pt idx="0">
                  <c:v>да 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Проценты!$S$44:$U$44</c:f>
              <c:numCache>
                <c:formatCode>0%</c:formatCode>
                <c:ptCount val="3"/>
                <c:pt idx="0">
                  <c:v>0.35</c:v>
                </c:pt>
                <c:pt idx="1">
                  <c:v>0.62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B1-48EE-896C-A4047D94597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Требует ли от Вас администрация образовательной организации написания подробного конспекта занятия?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333333333333333E-2"/>
          <c:y val="0.25018810148731407"/>
          <c:w val="0.91111111111111109"/>
          <c:h val="0.51374453193350822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96F-4A71-AF1A-D42C9D90671A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96F-4A71-AF1A-D42C9D90671A}"/>
              </c:ext>
            </c:extLst>
          </c:dPt>
          <c:dLbls>
            <c:dLbl>
              <c:idx val="0"/>
              <c:layout>
                <c:manualLayout>
                  <c:x val="9.9665354330708666E-2"/>
                  <c:y val="3.31022163896179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6F-4A71-AF1A-D42C9D90671A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Проценты!$S$47:$T$47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Проценты!$S$48:$T$48</c:f>
              <c:numCache>
                <c:formatCode>0%</c:formatCode>
                <c:ptCount val="2"/>
                <c:pt idx="0">
                  <c:v>0.11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6F-4A71-AF1A-D42C9D90671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Осуществляется ли в Вашей организации работа по правовому просвещению?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066322854435808E-3"/>
          <c:y val="0.29198550715449523"/>
          <c:w val="0.95605992696354036"/>
          <c:h val="0.5682545821102749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809-43BC-BC4B-6935800A9B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809-43BC-BC4B-6935800A9BE2}"/>
              </c:ext>
            </c:extLst>
          </c:dPt>
          <c:dLbls>
            <c:dLbl>
              <c:idx val="1"/>
              <c:layout>
                <c:manualLayout>
                  <c:x val="5.2207972358858268E-2"/>
                  <c:y val="-3.67072045798913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09-43BC-BC4B-6935800A9BE2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Проценты!$S$51:$T$51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Проценты!$S$52:$T$52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09-43BC-BC4B-6935800A9BE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Знаете ли Вы, какие документы преподаватель, мастер производственного обучения обязан готовить при реализации образовательных программ среднего профессионального образования»?</a:t>
            </a:r>
          </a:p>
        </c:rich>
      </c:tx>
      <c:layout>
        <c:manualLayout>
          <c:xMode val="edge"/>
          <c:yMode val="edge"/>
          <c:x val="0.11615643443948991"/>
          <c:y val="3.019342813488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13675836060773E-2"/>
          <c:y val="0.45795282151190797"/>
          <c:w val="0.91408038924451573"/>
          <c:h val="0.396026037671254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455-468F-9DD5-CAF835B67A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455-468F-9DD5-CAF835B67A97}"/>
              </c:ext>
            </c:extLst>
          </c:dPt>
          <c:dPt>
            <c:idx val="2"/>
            <c:bubble3D val="0"/>
            <c:spPr>
              <a:solidFill>
                <a:srgbClr val="989AAC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455-468F-9DD5-CAF835B67A97}"/>
              </c:ext>
            </c:extLst>
          </c:dPt>
          <c:dLbls>
            <c:dLbl>
              <c:idx val="1"/>
              <c:layout>
                <c:manualLayout>
                  <c:x val="-3.2865094890456657E-2"/>
                  <c:y val="4.05233844534756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55-468F-9DD5-CAF835B67A97}"/>
                </c:ext>
              </c:extLst>
            </c:dLbl>
            <c:dLbl>
              <c:idx val="2"/>
              <c:layout>
                <c:manualLayout>
                  <c:x val="4.8831255648241464E-2"/>
                  <c:y val="-7.597094457088831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55-468F-9DD5-CAF835B67A97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Проценты!$B$26:$D$26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Проценты!$B$27:$D$27</c:f>
              <c:numCache>
                <c:formatCode>0%</c:formatCode>
                <c:ptCount val="3"/>
                <c:pt idx="0">
                  <c:v>0.98</c:v>
                </c:pt>
                <c:pt idx="1">
                  <c:v>0.01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55-468F-9DD5-CAF835B67A9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 ли у Вас в образовательной организации педагогический совет по вопросу снижения бюрократической нагрузки педагогических работников?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754923037990375E-3"/>
          <c:y val="0.42325129211284662"/>
          <c:w val="0.92518334703167471"/>
          <c:h val="0.44840769631426308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B3D-4392-8179-D6593DD0372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B3D-4392-8179-D6593DD0372E}"/>
              </c:ext>
            </c:extLst>
          </c:dPt>
          <c:dPt>
            <c:idx val="2"/>
            <c:bubble3D val="0"/>
            <c:spPr>
              <a:solidFill>
                <a:srgbClr val="989AAC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B3D-4392-8179-D6593DD0372E}"/>
              </c:ext>
            </c:extLst>
          </c:dPt>
          <c:dLbls>
            <c:dLbl>
              <c:idx val="2"/>
              <c:layout>
                <c:manualLayout>
                  <c:x val="3.6434991841393115E-2"/>
                  <c:y val="-2.30156523896716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3D-4392-8179-D6593DD0372E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Проценты!$B$30:$D$30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Проценты!$B$31:$D$31</c:f>
              <c:numCache>
                <c:formatCode>0%</c:formatCode>
                <c:ptCount val="3"/>
                <c:pt idx="0">
                  <c:v>0.92</c:v>
                </c:pt>
                <c:pt idx="1">
                  <c:v>0.05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3D-4392-8179-D6593DD0372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 ли анализ локальных нормативных актов образовательной организации на предмет их целесообразности и соответствия требованиям законодательства об образовании, в части, касающейся СБН на педагогических работников?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52963246809262043"/>
          <c:w val="1"/>
          <c:h val="0.31527552228523126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BA9-499A-8BA7-9466A0768B5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BA9-499A-8BA7-9466A0768B53}"/>
              </c:ext>
            </c:extLst>
          </c:dPt>
          <c:dPt>
            <c:idx val="2"/>
            <c:bubble3D val="0"/>
            <c:spPr>
              <a:solidFill>
                <a:srgbClr val="989AAC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BA9-499A-8BA7-9466A0768B53}"/>
              </c:ext>
            </c:extLst>
          </c:dPt>
          <c:dLbls>
            <c:dLbl>
              <c:idx val="0"/>
              <c:layout>
                <c:manualLayout>
                  <c:x val="-4.7560455541750112E-2"/>
                  <c:y val="-0.1597192671651425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A9-499A-8BA7-9466A0768B53}"/>
                </c:ext>
              </c:extLst>
            </c:dLbl>
            <c:dLbl>
              <c:idx val="1"/>
              <c:layout>
                <c:manualLayout>
                  <c:x val="-4.5985831456360621E-2"/>
                  <c:y val="2.08736819453410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A9-499A-8BA7-9466A0768B53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Проценты!$B$34:$D$34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Проценты!$B$35:$D$35</c:f>
              <c:numCache>
                <c:formatCode>0%</c:formatCode>
                <c:ptCount val="3"/>
                <c:pt idx="0">
                  <c:v>0.92</c:v>
                </c:pt>
                <c:pt idx="1">
                  <c:v>0.05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A9-499A-8BA7-9466A0768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Знаете ли Вы, какие документы учитель обязан готовить при реализации основных общеобразовательных программ НОО, ООО, СОО?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203311851729714E-2"/>
          <c:y val="0.40082974212971739"/>
          <c:w val="0.84208332249700346"/>
          <c:h val="0.4745961921920706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E9B-44D9-9FE8-75C925202384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E9B-44D9-9FE8-75C925202384}"/>
              </c:ext>
            </c:extLst>
          </c:dPt>
          <c:dLbls>
            <c:dLbl>
              <c:idx val="1"/>
              <c:layout>
                <c:manualLayout>
                  <c:x val="-1.105799750734846E-3"/>
                  <c:y val="-4.377176685179157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9B-44D9-9FE8-75C925202384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Sheet1!$C$4:$D$4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Sheet1!$C$5:$D$5</c:f>
              <c:numCache>
                <c:formatCode>0%</c:formatCode>
                <c:ptCount val="2"/>
                <c:pt idx="0">
                  <c:v>0.99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9B-44D9-9FE8-75C92520238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0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Внесены ли изменения в Ваши </a:t>
            </a:r>
          </a:p>
          <a:p>
            <a:pPr algn="ctr" rtl="0">
              <a:defRPr lang="ru-RU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0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должностные инструкции </a:t>
            </a:r>
          </a:p>
          <a:p>
            <a:pPr algn="ctr" rtl="0">
              <a:defRPr lang="ru-RU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0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соответствии с приказом Минпросвещения России от 06.11.2024 </a:t>
            </a:r>
          </a:p>
          <a:p>
            <a:pPr algn="ctr" rtl="0">
              <a:defRPr lang="ru-RU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0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779 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259985521608645E-2"/>
          <c:y val="0.38551445493308784"/>
          <c:w val="0.88842501809798924"/>
          <c:h val="0.4277231634983630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F83-48F1-B9AF-FD27D08926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F83-48F1-B9AF-FD27D08926A1}"/>
              </c:ext>
            </c:extLst>
          </c:dPt>
          <c:dPt>
            <c:idx val="2"/>
            <c:bubble3D val="0"/>
            <c:spPr>
              <a:solidFill>
                <a:srgbClr val="989AAC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F83-48F1-B9AF-FD27D08926A1}"/>
              </c:ext>
            </c:extLst>
          </c:dPt>
          <c:dLbls>
            <c:dLbl>
              <c:idx val="0"/>
              <c:layout>
                <c:manualLayout>
                  <c:x val="-5.4702799563323863E-2"/>
                  <c:y val="-0.1490814235221578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83-48F1-B9AF-FD27D08926A1}"/>
                </c:ext>
              </c:extLst>
            </c:dLbl>
            <c:dLbl>
              <c:idx val="1"/>
              <c:layout>
                <c:manualLayout>
                  <c:x val="-3.993750255129009E-2"/>
                  <c:y val="1.18807768350542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83-48F1-B9AF-FD27D08926A1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Проценты!$B$34:$D$34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Проценты!$B$35:$D$35</c:f>
              <c:numCache>
                <c:formatCode>0%</c:formatCode>
                <c:ptCount val="3"/>
                <c:pt idx="0">
                  <c:v>0.92</c:v>
                </c:pt>
                <c:pt idx="1">
                  <c:v>0.05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83-48F1-B9AF-FD27D0892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Ведется ли работа в Вашей образовательной организации по внедрению электронного документооборота? </a:t>
            </a:r>
          </a:p>
        </c:rich>
      </c:tx>
      <c:layout>
        <c:manualLayout>
          <c:xMode val="edge"/>
          <c:yMode val="edge"/>
          <c:x val="0.14245679869790062"/>
          <c:y val="5.6722011752119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096202979745124E-2"/>
          <c:y val="0.35690228341554303"/>
          <c:w val="0.80780759404050972"/>
          <c:h val="0.43718865039014188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62-4A2B-A996-562D1E2BD46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62-4A2B-A996-562D1E2BD46E}"/>
              </c:ext>
            </c:extLst>
          </c:dPt>
          <c:dPt>
            <c:idx val="2"/>
            <c:bubble3D val="0"/>
            <c:spPr>
              <a:solidFill>
                <a:srgbClr val="989AAC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E62-4A2B-A996-562D1E2BD46E}"/>
              </c:ext>
            </c:extLst>
          </c:dPt>
          <c:dLbls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Проценты!$B$43:$D$43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Проценты!$B$44:$D$44</c:f>
              <c:numCache>
                <c:formatCode>0%</c:formatCode>
                <c:ptCount val="3"/>
                <c:pt idx="0">
                  <c:v>0.78</c:v>
                </c:pt>
                <c:pt idx="1">
                  <c:v>0.12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62-4A2B-A996-562D1E2BD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Приходится ли Вам дублировать документы (журналы, отчеты и др.), имеющиеся в электронном виде, на бумажном носителе?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6424491703197698"/>
          <c:w val="0.91102680760187771"/>
          <c:h val="0.4425543931366484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9CA-484C-9C44-BE31811FDA4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9CA-484C-9C44-BE31811FDA48}"/>
              </c:ext>
            </c:extLst>
          </c:dPt>
          <c:dPt>
            <c:idx val="2"/>
            <c:bubble3D val="0"/>
            <c:spPr>
              <a:solidFill>
                <a:srgbClr val="989AAC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9CA-484C-9C44-BE31811FDA48}"/>
              </c:ext>
            </c:extLst>
          </c:dPt>
          <c:dLbls>
            <c:dLbl>
              <c:idx val="0"/>
              <c:layout>
                <c:manualLayout>
                  <c:x val="-3.2408968048455188E-2"/>
                  <c:y val="-8.6483574482962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CA-484C-9C44-BE31811FDA48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Проценты!$B$47:$D$47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Проценты!$B$48:$D$48</c:f>
              <c:numCache>
                <c:formatCode>0%</c:formatCode>
                <c:ptCount val="3"/>
                <c:pt idx="0">
                  <c:v>0.37</c:v>
                </c:pt>
                <c:pt idx="1">
                  <c:v>0.6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CA-484C-9C44-BE31811FD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Приходилось ли Вам обращаться</a:t>
            </a:r>
          </a:p>
          <a:p>
            <a:pPr>
              <a:def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администрацию ОО по вопросу СБН в связи с изданием приказа Минпросвещения России от 06.11.2024 № 779?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431289863689775E-2"/>
          <c:y val="0.43478221002466177"/>
          <c:w val="0.93234714564312582"/>
          <c:h val="0.4096823481160745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8D0-4C34-8D03-29CF5A1799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8D0-4C34-8D03-29CF5A179984}"/>
              </c:ext>
            </c:extLst>
          </c:dPt>
          <c:dPt>
            <c:idx val="2"/>
            <c:bubble3D val="0"/>
            <c:spPr>
              <a:solidFill>
                <a:srgbClr val="989AAC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8D0-4C34-8D03-29CF5A179984}"/>
              </c:ext>
            </c:extLst>
          </c:dPt>
          <c:dLbls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Проценты!$B$52:$D$52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Проценты!$B$53:$D$53</c:f>
              <c:numCache>
                <c:formatCode>0%</c:formatCode>
                <c:ptCount val="3"/>
                <c:pt idx="0">
                  <c:v>0.78</c:v>
                </c:pt>
                <c:pt idx="1">
                  <c:v>0.12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D0-4C34-8D03-29CF5A179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Приходилось ли Вам пользоваться муниципальной «горячей линией» по снижению бюрократической нагрузки?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7D0-42C6-8C83-11EBA639035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7D0-42C6-8C83-11EBA6390353}"/>
              </c:ext>
            </c:extLst>
          </c:dPt>
          <c:dLbls>
            <c:dLbl>
              <c:idx val="0"/>
              <c:layout>
                <c:manualLayout>
                  <c:x val="-2.6827865266841645E-2"/>
                  <c:y val="-1.94955347562686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D0-42C6-8C83-11EBA6390353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Проценты!$B$56:$C$56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Проценты!$B$57:$C$57</c:f>
              <c:numCache>
                <c:formatCode>0%</c:formatCode>
                <c:ptCount val="2"/>
                <c:pt idx="0">
                  <c:v>0.02</c:v>
                </c:pt>
                <c:pt idx="1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D0-42C6-8C83-11EBA639035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400" b="0" i="0" u="none" strike="noStrik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Осуществляется ли в Вашей организации работа по правовому просвещению?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62497685442356"/>
          <c:y val="0.27776688381128711"/>
          <c:w val="0.70806044698737169"/>
          <c:h val="0.44055400223769658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893-4B79-B56E-76597D229EA1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893-4B79-B56E-76597D229EA1}"/>
              </c:ext>
            </c:extLst>
          </c:dPt>
          <c:dPt>
            <c:idx val="2"/>
            <c:bubble3D val="0"/>
            <c:explosion val="1"/>
            <c:spPr>
              <a:solidFill>
                <a:srgbClr val="989AAC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893-4B79-B56E-76597D229EA1}"/>
              </c:ext>
            </c:extLst>
          </c:dPt>
          <c:dLbls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Проценты!$B$27:$D$27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Проценты!$B$28:$D$28</c:f>
              <c:numCache>
                <c:formatCode>0%</c:formatCode>
                <c:ptCount val="3"/>
                <c:pt idx="0">
                  <c:v>0.78</c:v>
                </c:pt>
                <c:pt idx="1">
                  <c:v>0.12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93-4B79-B56E-76597D229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 ли у Вас в общеобразовательной организации педагогический совет по вопросу СБН педагогических работников?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 dirty="0" smtClean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927542935864228E-2"/>
          <c:y val="0.36563675643461097"/>
          <c:w val="0.9037986164170565"/>
          <c:h val="0.49260746484507223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EAF-4930-BAD5-9B3AFB81E0A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AF-4930-BAD5-9B3AFB81E0A8}"/>
              </c:ext>
            </c:extLst>
          </c:dPt>
          <c:dLbls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Sheet1!$C$10:$D$10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Sheet1!$C$11:$D$11</c:f>
              <c:numCache>
                <c:formatCode>0%</c:formatCode>
                <c:ptCount val="2"/>
                <c:pt idx="0">
                  <c:v>0.98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AF-4930-BAD5-9B3AFB81E0A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Внесены ли изменения в Ваши </a:t>
            </a:r>
          </a:p>
          <a:p>
            <a:pPr>
              <a:def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должностные инструкции в соответствии с приказом</a:t>
            </a:r>
            <a:r>
              <a:rPr lang="en-US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Минпросвещения России </a:t>
            </a:r>
            <a:r>
              <a:rPr lang="en-US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от </a:t>
            </a:r>
            <a:r>
              <a:rPr lang="en-US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06.11.2024  № 779 ?</a:t>
            </a:r>
          </a:p>
        </c:rich>
      </c:tx>
      <c:layout>
        <c:manualLayout>
          <c:xMode val="edge"/>
          <c:yMode val="edge"/>
          <c:x val="0.16550163488665504"/>
          <c:y val="5.4644053386604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263994302121124"/>
          <c:y val="0.39785331646945499"/>
          <c:w val="0.70698576987804385"/>
          <c:h val="0.45053668482694492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039-4B9D-A44C-A79918AF5FEF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039-4B9D-A44C-A79918AF5FEF}"/>
              </c:ext>
            </c:extLst>
          </c:dPt>
          <c:dPt>
            <c:idx val="2"/>
            <c:bubble3D val="0"/>
            <c:spPr>
              <a:solidFill>
                <a:srgbClr val="989AAC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039-4B9D-A44C-A79918AF5FEF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039-4B9D-A44C-A79918AF5FEF}"/>
                </c:ext>
              </c:extLst>
            </c:dLbl>
            <c:dLbl>
              <c:idx val="2"/>
              <c:layout>
                <c:manualLayout>
                  <c:x val="9.0459172805265498E-2"/>
                  <c:y val="-1.85520081371482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39-4B9D-A44C-A79918AF5FEF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Sheet1!$C$21:$E$21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Sheet1!$C$22:$E$22</c:f>
              <c:numCache>
                <c:formatCode>0%</c:formatCode>
                <c:ptCount val="3"/>
                <c:pt idx="0">
                  <c:v>0.84</c:v>
                </c:pt>
                <c:pt idx="1">
                  <c:v>0.03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39-4B9D-A44C-A79918AF5FE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000" b="1" i="0" u="none" strike="noStrike" kern="1200" spc="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Приходится ли Вам дублировать документы (классные журналы, отчеты и др.), имеющиеся в электронном виде, на бумажном носителе?</a:t>
            </a:r>
          </a:p>
        </c:rich>
      </c:tx>
      <c:layout>
        <c:manualLayout>
          <c:xMode val="edge"/>
          <c:yMode val="edge"/>
          <c:x val="0.10999616580519457"/>
          <c:y val="4.575851036232092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1" i="0" u="none" strike="noStrike" kern="1200" spc="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583817411816631E-2"/>
          <c:y val="0.37622503098607785"/>
          <c:w val="0.86745563776972623"/>
          <c:h val="0.48434770703023666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96A-425A-9BAF-9CF8A5DA2DCC}"/>
              </c:ext>
            </c:extLst>
          </c:dPt>
          <c:dPt>
            <c:idx val="1"/>
            <c:bubble3D val="0"/>
            <c:explosion val="1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96A-425A-9BAF-9CF8A5DA2DCC}"/>
              </c:ext>
            </c:extLst>
          </c:dPt>
          <c:dPt>
            <c:idx val="2"/>
            <c:bubble3D val="0"/>
            <c:spPr>
              <a:solidFill>
                <a:srgbClr val="989AAC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96A-425A-9BAF-9CF8A5DA2DCC}"/>
              </c:ext>
            </c:extLst>
          </c:dPt>
          <c:dLbls>
            <c:dLbl>
              <c:idx val="0"/>
              <c:layout>
                <c:manualLayout>
                  <c:x val="-2.6071779208028799E-2"/>
                  <c:y val="-2.87504081653262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6A-425A-9BAF-9CF8A5DA2DCC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Sheet1!$C$30:$E$30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Sheet1!$C$31:$E$31</c:f>
              <c:numCache>
                <c:formatCode>0%</c:formatCode>
                <c:ptCount val="3"/>
                <c:pt idx="0">
                  <c:v>0.26</c:v>
                </c:pt>
                <c:pt idx="1">
                  <c:v>0.72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6A-425A-9BAF-9CF8A5DA2DC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Требует ли от Вас администрация образовательной организации написания подробного конспекта урока?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450744155999131E-2"/>
          <c:y val="0.37587502317819393"/>
          <c:w val="0.84221480535084581"/>
          <c:h val="0.49059707027628408"/>
        </c:manualLayout>
      </c:layout>
      <c:pie3DChart>
        <c:varyColors val="1"/>
        <c:ser>
          <c:idx val="0"/>
          <c:order val="0"/>
          <c:spPr>
            <a:solidFill>
              <a:srgbClr val="C8C8B1">
                <a:lumMod val="75000"/>
              </a:srgbClr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9F8-48F4-B73B-5095B0D46FC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9F8-48F4-B73B-5095B0D46FC3}"/>
              </c:ext>
            </c:extLst>
          </c:dPt>
          <c:dLbls>
            <c:dLbl>
              <c:idx val="0"/>
              <c:layout>
                <c:manualLayout>
                  <c:x val="1.0482640599027274E-2"/>
                  <c:y val="-1.00076890546307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F8-48F4-B73B-5095B0D46FC3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Sheet1!$C$34:$D$34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Sheet1!$C$35:$D$35</c:f>
              <c:numCache>
                <c:formatCode>0%</c:formatCode>
                <c:ptCount val="2"/>
                <c:pt idx="0">
                  <c:v>0.09</c:v>
                </c:pt>
                <c:pt idx="1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F8-48F4-B73B-5095B0D46FC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Осуществляется ли в Вашей организации работа по правовому просвещению?</a:t>
            </a:r>
          </a:p>
        </c:rich>
      </c:tx>
      <c:layout>
        <c:manualLayout>
          <c:xMode val="edge"/>
          <c:yMode val="edge"/>
          <c:x val="0.14920839783942094"/>
          <c:y val="6.56126330519395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463607002731044E-2"/>
          <c:y val="0.38018719896791109"/>
          <c:w val="0.87447888623735059"/>
          <c:h val="0.48482458768844255"/>
        </c:manualLayout>
      </c:layout>
      <c:pie3DChart>
        <c:varyColors val="1"/>
        <c:ser>
          <c:idx val="0"/>
          <c:order val="0"/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D6D-49CF-8D6B-90B15B3279DA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D6D-49CF-8D6B-90B15B3279DA}"/>
              </c:ext>
            </c:extLst>
          </c:dPt>
          <c:dLbls>
            <c:dLbl>
              <c:idx val="1"/>
              <c:layout>
                <c:manualLayout>
                  <c:x val="-2.478302967877026E-2"/>
                  <c:y val="1.07976695337443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6D-49CF-8D6B-90B15B3279DA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Sheet1!$C$39:$D$39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Sheet1!$C$40:$D$40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6D-49CF-8D6B-90B15B3279D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ru-RU"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Ведется ли работа в Вашей ОО</a:t>
            </a:r>
          </a:p>
          <a:p>
            <a:pPr algn="ctr">
              <a:defRPr lang="ru-RU" sz="1200"/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внедрению электронного документооборота?</a:t>
            </a:r>
          </a:p>
        </c:rich>
      </c:tx>
      <c:layout>
        <c:manualLayout>
          <c:xMode val="edge"/>
          <c:yMode val="edge"/>
          <c:x val="0.1697857956891618"/>
          <c:y val="3.96024574130140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RU"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513842830053877E-2"/>
          <c:y val="0.33177266239470954"/>
          <c:w val="0.87883750502720137"/>
          <c:h val="0.5072691678906846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249-4AA2-A6B3-C8A784AD665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249-4AA2-A6B3-C8A784AD665E}"/>
              </c:ext>
            </c:extLst>
          </c:dPt>
          <c:dPt>
            <c:idx val="2"/>
            <c:bubble3D val="0"/>
            <c:spPr>
              <a:solidFill>
                <a:srgbClr val="989AAC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249-4AA2-A6B3-C8A784AD665E}"/>
              </c:ext>
            </c:extLst>
          </c:dPt>
          <c:dLbls>
            <c:dLbl>
              <c:idx val="2"/>
              <c:layout>
                <c:manualLayout>
                  <c:x val="5.1141011015166035E-2"/>
                  <c:y val="-1.57826514375572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49-4AA2-A6B3-C8A784AD665E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Sheet1!$C$27:$E$27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Sheet1!$C$28:$E$28</c:f>
              <c:numCache>
                <c:formatCode>0%</c:formatCode>
                <c:ptCount val="3"/>
                <c:pt idx="0">
                  <c:v>0.87</c:v>
                </c:pt>
                <c:pt idx="1">
                  <c:v>0.06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49-4AA2-A6B3-C8A784AD665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200" b="1" i="0" u="none" strike="noStrike" kern="1200" spc="0" baseline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Знаете ли Вы, какие документы воспитатель обязан готовить при реализации основных общеобразовательных программ-образовательных программ дошкольного образования?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38415791776027997"/>
          <c:w val="0.90416666666666656"/>
          <c:h val="0.4578419364246135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8C8B1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450-4D97-9056-D57F73035B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450-4D97-9056-D57F73035BFE}"/>
              </c:ext>
            </c:extLst>
          </c:dPt>
          <c:dPt>
            <c:idx val="2"/>
            <c:bubble3D val="0"/>
            <c:spPr>
              <a:solidFill>
                <a:srgbClr val="989AAC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450-4D97-9056-D57F73035BFE}"/>
              </c:ext>
            </c:extLst>
          </c:dPt>
          <c:dLbls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Проценты!$B$43:$D$43</c:f>
              <c:strCache>
                <c:ptCount val="3"/>
                <c:pt idx="0">
                  <c:v>да 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Проценты!$B$44:$D$44</c:f>
              <c:numCache>
                <c:formatCode>0%</c:formatCode>
                <c:ptCount val="3"/>
                <c:pt idx="0">
                  <c:v>0.97</c:v>
                </c:pt>
                <c:pt idx="1">
                  <c:v>0.01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50-4D97-9056-D57F73035BF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89102-97C8-43E0-837F-27F4AF0DDAD9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6DD5E5-B55A-4F9D-A0A3-D7C19FFB4B46}">
      <dgm:prSet phldrT="[Текст]" custT="1"/>
      <dgm:spPr>
        <a:xfrm>
          <a:off x="796" y="883226"/>
          <a:ext cx="3106617" cy="1863970"/>
        </a:xfrm>
        <a:prstGeom prst="rect">
          <a:avLst/>
        </a:prstGeom>
        <a:solidFill>
          <a:srgbClr val="CDCDE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«Горячая линия» департамента</a:t>
          </a:r>
          <a:endParaRPr lang="ru-RU" sz="16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F27D8A6-FFCA-424E-B2E1-BFB184E99082}" type="parTrans" cxnId="{D7E12B88-8F66-487B-B284-8EEA9FA4D075}">
      <dgm:prSet/>
      <dgm:spPr/>
      <dgm:t>
        <a:bodyPr/>
        <a:lstStyle/>
        <a:p>
          <a:endParaRPr lang="ru-RU"/>
        </a:p>
      </dgm:t>
    </dgm:pt>
    <dgm:pt modelId="{BA34CBD8-DE0B-4836-987B-A8286A5AA43C}" type="sibTrans" cxnId="{D7E12B88-8F66-487B-B284-8EEA9FA4D075}">
      <dgm:prSet/>
      <dgm:spPr/>
      <dgm:t>
        <a:bodyPr/>
        <a:lstStyle/>
        <a:p>
          <a:endParaRPr lang="ru-RU"/>
        </a:p>
      </dgm:t>
    </dgm:pt>
    <dgm:pt modelId="{5A6F815D-B203-4ADF-AB95-E7163B08CD8A}">
      <dgm:prSet phldrT="[Текст]" custT="1"/>
      <dgm:spPr>
        <a:xfrm>
          <a:off x="3418075" y="883226"/>
          <a:ext cx="3106617" cy="1863970"/>
        </a:xfrm>
        <a:prstGeom prst="rect">
          <a:avLst/>
        </a:prstGeom>
        <a:solidFill>
          <a:srgbClr val="CDCDE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Опрос педагогов региона по вопросу снижения бюрократической нагрузки</a:t>
          </a:r>
        </a:p>
      </dgm:t>
    </dgm:pt>
    <dgm:pt modelId="{DE7D8B1B-21C0-4F48-960B-C4C747AB0E26}" type="parTrans" cxnId="{C1F1897B-EDD2-4421-A917-9FD4CCCB09D0}">
      <dgm:prSet/>
      <dgm:spPr/>
      <dgm:t>
        <a:bodyPr/>
        <a:lstStyle/>
        <a:p>
          <a:endParaRPr lang="ru-RU"/>
        </a:p>
      </dgm:t>
    </dgm:pt>
    <dgm:pt modelId="{731E6E13-FD55-45DA-A74D-611B0329A309}" type="sibTrans" cxnId="{C1F1897B-EDD2-4421-A917-9FD4CCCB09D0}">
      <dgm:prSet/>
      <dgm:spPr/>
      <dgm:t>
        <a:bodyPr/>
        <a:lstStyle/>
        <a:p>
          <a:endParaRPr lang="ru-RU"/>
        </a:p>
      </dgm:t>
    </dgm:pt>
    <dgm:pt modelId="{DC1B9BD1-A17E-4830-B0AE-BEECB3F46E80}">
      <dgm:prSet phldrT="[Текст]" custT="1"/>
      <dgm:spPr>
        <a:xfrm>
          <a:off x="796" y="3057858"/>
          <a:ext cx="3106617" cy="1863970"/>
        </a:xfrm>
        <a:prstGeom prst="rect">
          <a:avLst/>
        </a:prstGeom>
        <a:solidFill>
          <a:srgbClr val="CDCDE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Чат-бот – Помощник Рособрнадзора </a:t>
          </a:r>
        </a:p>
      </dgm:t>
    </dgm:pt>
    <dgm:pt modelId="{8DEFAB1E-0142-4A57-9F01-E7D53E68FEC0}" type="parTrans" cxnId="{3F85810A-8166-4779-859E-C66704234530}">
      <dgm:prSet/>
      <dgm:spPr/>
      <dgm:t>
        <a:bodyPr/>
        <a:lstStyle/>
        <a:p>
          <a:endParaRPr lang="ru-RU"/>
        </a:p>
      </dgm:t>
    </dgm:pt>
    <dgm:pt modelId="{12774AFF-78F3-4680-A884-2457667E9799}" type="sibTrans" cxnId="{3F85810A-8166-4779-859E-C66704234530}">
      <dgm:prSet/>
      <dgm:spPr/>
      <dgm:t>
        <a:bodyPr/>
        <a:lstStyle/>
        <a:p>
          <a:endParaRPr lang="ru-RU"/>
        </a:p>
      </dgm:t>
    </dgm:pt>
    <dgm:pt modelId="{2F60CA45-594F-4EC6-8B19-F6D65ED1ECA3}">
      <dgm:prSet phldrT="[Текст]" custT="1"/>
      <dgm:spPr>
        <a:xfrm>
          <a:off x="3418075" y="3057858"/>
          <a:ext cx="3106617" cy="1863970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ru-RU" sz="1600" b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Департамент образования и науки Брянской области</a:t>
          </a:r>
          <a:r>
            <a:rPr lang="ru-RU" sz="1600" b="1" baseline="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1600" b="1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260CF35-F0B9-41BE-9E18-258E90FD5731}" type="parTrans" cxnId="{2D7E7B5F-6F1A-416A-88DA-7FFE588E9E3E}">
      <dgm:prSet/>
      <dgm:spPr/>
      <dgm:t>
        <a:bodyPr/>
        <a:lstStyle/>
        <a:p>
          <a:endParaRPr lang="ru-RU"/>
        </a:p>
      </dgm:t>
    </dgm:pt>
    <dgm:pt modelId="{00311E0F-9BA2-4371-8089-EC6A773242C1}" type="sibTrans" cxnId="{2D7E7B5F-6F1A-416A-88DA-7FFE588E9E3E}">
      <dgm:prSet/>
      <dgm:spPr/>
      <dgm:t>
        <a:bodyPr/>
        <a:lstStyle/>
        <a:p>
          <a:endParaRPr lang="ru-RU"/>
        </a:p>
      </dgm:t>
    </dgm:pt>
    <dgm:pt modelId="{7E9C96BC-43F3-4337-89FA-3633DF096A85}" type="pres">
      <dgm:prSet presAssocID="{66889102-97C8-43E0-837F-27F4AF0DDAD9}" presName="diagram" presStyleCnt="0">
        <dgm:presLayoutVars>
          <dgm:dir/>
          <dgm:resizeHandles val="exact"/>
        </dgm:presLayoutVars>
      </dgm:prSet>
      <dgm:spPr/>
    </dgm:pt>
    <dgm:pt modelId="{8562A218-8385-41CF-881B-F22F85DC012D}" type="pres">
      <dgm:prSet presAssocID="{CF6DD5E5-B55A-4F9D-A0A3-D7C19FFB4B46}" presName="node" presStyleLbl="node1" presStyleIdx="0" presStyleCnt="4">
        <dgm:presLayoutVars>
          <dgm:bulletEnabled val="1"/>
        </dgm:presLayoutVars>
      </dgm:prSet>
      <dgm:spPr/>
    </dgm:pt>
    <dgm:pt modelId="{265EA491-F3DB-415C-8D9B-A20BB1B8FF7C}" type="pres">
      <dgm:prSet presAssocID="{BA34CBD8-DE0B-4836-987B-A8286A5AA43C}" presName="sibTrans" presStyleCnt="0"/>
      <dgm:spPr/>
    </dgm:pt>
    <dgm:pt modelId="{8DB90C68-C8E1-4739-B9CF-CADF48E617EC}" type="pres">
      <dgm:prSet presAssocID="{5A6F815D-B203-4ADF-AB95-E7163B08CD8A}" presName="node" presStyleLbl="node1" presStyleIdx="1" presStyleCnt="4">
        <dgm:presLayoutVars>
          <dgm:bulletEnabled val="1"/>
        </dgm:presLayoutVars>
      </dgm:prSet>
      <dgm:spPr/>
    </dgm:pt>
    <dgm:pt modelId="{D7A0CDF5-F011-49E6-9A3D-0466962E5438}" type="pres">
      <dgm:prSet presAssocID="{731E6E13-FD55-45DA-A74D-611B0329A309}" presName="sibTrans" presStyleCnt="0"/>
      <dgm:spPr/>
    </dgm:pt>
    <dgm:pt modelId="{AD19EE3E-118B-4EE9-AC05-A0206A66AB3A}" type="pres">
      <dgm:prSet presAssocID="{DC1B9BD1-A17E-4830-B0AE-BEECB3F46E80}" presName="node" presStyleLbl="node1" presStyleIdx="2" presStyleCnt="4">
        <dgm:presLayoutVars>
          <dgm:bulletEnabled val="1"/>
        </dgm:presLayoutVars>
      </dgm:prSet>
      <dgm:spPr/>
    </dgm:pt>
    <dgm:pt modelId="{1F3E3509-E7E2-42A1-B53B-EDFB71FF389A}" type="pres">
      <dgm:prSet presAssocID="{12774AFF-78F3-4680-A884-2457667E9799}" presName="sibTrans" presStyleCnt="0"/>
      <dgm:spPr/>
    </dgm:pt>
    <dgm:pt modelId="{086821A6-ED05-4AFB-8E19-D45193BEB0B5}" type="pres">
      <dgm:prSet presAssocID="{2F60CA45-594F-4EC6-8B19-F6D65ED1ECA3}" presName="node" presStyleLbl="node1" presStyleIdx="3" presStyleCnt="4">
        <dgm:presLayoutVars>
          <dgm:bulletEnabled val="1"/>
        </dgm:presLayoutVars>
      </dgm:prSet>
      <dgm:spPr/>
    </dgm:pt>
  </dgm:ptLst>
  <dgm:cxnLst>
    <dgm:cxn modelId="{3F85810A-8166-4779-859E-C66704234530}" srcId="{66889102-97C8-43E0-837F-27F4AF0DDAD9}" destId="{DC1B9BD1-A17E-4830-B0AE-BEECB3F46E80}" srcOrd="2" destOrd="0" parTransId="{8DEFAB1E-0142-4A57-9F01-E7D53E68FEC0}" sibTransId="{12774AFF-78F3-4680-A884-2457667E9799}"/>
    <dgm:cxn modelId="{C34C450D-EEE3-479F-B89C-18AE79ADC488}" type="presOf" srcId="{2F60CA45-594F-4EC6-8B19-F6D65ED1ECA3}" destId="{086821A6-ED05-4AFB-8E19-D45193BEB0B5}" srcOrd="0" destOrd="0" presId="urn:microsoft.com/office/officeart/2005/8/layout/default"/>
    <dgm:cxn modelId="{53764F3A-8D74-4FB2-B109-7F54A0DF4E7D}" type="presOf" srcId="{DC1B9BD1-A17E-4830-B0AE-BEECB3F46E80}" destId="{AD19EE3E-118B-4EE9-AC05-A0206A66AB3A}" srcOrd="0" destOrd="0" presId="urn:microsoft.com/office/officeart/2005/8/layout/default"/>
    <dgm:cxn modelId="{2D7E7B5F-6F1A-416A-88DA-7FFE588E9E3E}" srcId="{66889102-97C8-43E0-837F-27F4AF0DDAD9}" destId="{2F60CA45-594F-4EC6-8B19-F6D65ED1ECA3}" srcOrd="3" destOrd="0" parTransId="{9260CF35-F0B9-41BE-9E18-258E90FD5731}" sibTransId="{00311E0F-9BA2-4371-8089-EC6A773242C1}"/>
    <dgm:cxn modelId="{1ACC9561-BA06-49F2-896C-679E0CFBAB6F}" type="presOf" srcId="{CF6DD5E5-B55A-4F9D-A0A3-D7C19FFB4B46}" destId="{8562A218-8385-41CF-881B-F22F85DC012D}" srcOrd="0" destOrd="0" presId="urn:microsoft.com/office/officeart/2005/8/layout/default"/>
    <dgm:cxn modelId="{25BA1175-5F70-4B52-8283-5330762D710E}" type="presOf" srcId="{66889102-97C8-43E0-837F-27F4AF0DDAD9}" destId="{7E9C96BC-43F3-4337-89FA-3633DF096A85}" srcOrd="0" destOrd="0" presId="urn:microsoft.com/office/officeart/2005/8/layout/default"/>
    <dgm:cxn modelId="{C1F1897B-EDD2-4421-A917-9FD4CCCB09D0}" srcId="{66889102-97C8-43E0-837F-27F4AF0DDAD9}" destId="{5A6F815D-B203-4ADF-AB95-E7163B08CD8A}" srcOrd="1" destOrd="0" parTransId="{DE7D8B1B-21C0-4F48-960B-C4C747AB0E26}" sibTransId="{731E6E13-FD55-45DA-A74D-611B0329A309}"/>
    <dgm:cxn modelId="{3850357C-99EF-434D-AD13-3417FD016FA7}" type="presOf" srcId="{5A6F815D-B203-4ADF-AB95-E7163B08CD8A}" destId="{8DB90C68-C8E1-4739-B9CF-CADF48E617EC}" srcOrd="0" destOrd="0" presId="urn:microsoft.com/office/officeart/2005/8/layout/default"/>
    <dgm:cxn modelId="{D7E12B88-8F66-487B-B284-8EEA9FA4D075}" srcId="{66889102-97C8-43E0-837F-27F4AF0DDAD9}" destId="{CF6DD5E5-B55A-4F9D-A0A3-D7C19FFB4B46}" srcOrd="0" destOrd="0" parTransId="{FF27D8A6-FFCA-424E-B2E1-BFB184E99082}" sibTransId="{BA34CBD8-DE0B-4836-987B-A8286A5AA43C}"/>
    <dgm:cxn modelId="{F8D9304E-DEBE-4F43-AE5B-4940677E94F8}" type="presParOf" srcId="{7E9C96BC-43F3-4337-89FA-3633DF096A85}" destId="{8562A218-8385-41CF-881B-F22F85DC012D}" srcOrd="0" destOrd="0" presId="urn:microsoft.com/office/officeart/2005/8/layout/default"/>
    <dgm:cxn modelId="{5AD173EB-8B58-4553-8211-32DB5CA30395}" type="presParOf" srcId="{7E9C96BC-43F3-4337-89FA-3633DF096A85}" destId="{265EA491-F3DB-415C-8D9B-A20BB1B8FF7C}" srcOrd="1" destOrd="0" presId="urn:microsoft.com/office/officeart/2005/8/layout/default"/>
    <dgm:cxn modelId="{4D9374D7-30EE-4A23-8A85-EF18D2FFB697}" type="presParOf" srcId="{7E9C96BC-43F3-4337-89FA-3633DF096A85}" destId="{8DB90C68-C8E1-4739-B9CF-CADF48E617EC}" srcOrd="2" destOrd="0" presId="urn:microsoft.com/office/officeart/2005/8/layout/default"/>
    <dgm:cxn modelId="{8B18D657-CD53-4AF9-9472-05909CC18C01}" type="presParOf" srcId="{7E9C96BC-43F3-4337-89FA-3633DF096A85}" destId="{D7A0CDF5-F011-49E6-9A3D-0466962E5438}" srcOrd="3" destOrd="0" presId="urn:microsoft.com/office/officeart/2005/8/layout/default"/>
    <dgm:cxn modelId="{3AFDFE99-37E4-4029-BA0B-B8427AABC054}" type="presParOf" srcId="{7E9C96BC-43F3-4337-89FA-3633DF096A85}" destId="{AD19EE3E-118B-4EE9-AC05-A0206A66AB3A}" srcOrd="4" destOrd="0" presId="urn:microsoft.com/office/officeart/2005/8/layout/default"/>
    <dgm:cxn modelId="{2BDB917E-290A-4C79-9DCF-0DDA58AE11C7}" type="presParOf" srcId="{7E9C96BC-43F3-4337-89FA-3633DF096A85}" destId="{1F3E3509-E7E2-42A1-B53B-EDFB71FF389A}" srcOrd="5" destOrd="0" presId="urn:microsoft.com/office/officeart/2005/8/layout/default"/>
    <dgm:cxn modelId="{4EF56A50-A51B-46D1-8C84-12253BFC54D3}" type="presParOf" srcId="{7E9C96BC-43F3-4337-89FA-3633DF096A85}" destId="{086821A6-ED05-4AFB-8E19-D45193BEB0B5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4ED7E2-83C6-48AC-BE28-D3A0C021CB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72A684-D131-4118-92DD-5A651700F814}">
      <dgm:prSet phldrT="[Текст]"/>
      <dgm:spPr>
        <a:xfrm>
          <a:off x="784" y="1048318"/>
          <a:ext cx="3060447" cy="1836268"/>
        </a:xfrm>
        <a:prstGeom prst="rect">
          <a:avLst/>
        </a:prstGeom>
        <a:solidFill>
          <a:srgbClr val="70AD47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b="1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Региональная</a:t>
          </a:r>
          <a:r>
            <a:rPr lang="ru-RU" b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b="1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межведомственная рабочая группа при департаменте образования и науки Брянской области</a:t>
          </a:r>
        </a:p>
        <a:p>
          <a:pPr>
            <a:buNone/>
          </a:pPr>
          <a:r>
            <a:rPr lang="ru-RU" b="1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</a:p>
      </dgm:t>
    </dgm:pt>
    <dgm:pt modelId="{91542BD3-59AB-4182-A03E-6B5387125778}" type="parTrans" cxnId="{53F6A8CC-4010-4445-B45F-C5399D720B9F}">
      <dgm:prSet/>
      <dgm:spPr/>
      <dgm:t>
        <a:bodyPr/>
        <a:lstStyle/>
        <a:p>
          <a:endParaRPr lang="ru-RU"/>
        </a:p>
      </dgm:t>
    </dgm:pt>
    <dgm:pt modelId="{A9EE9F02-53AD-47E1-A880-8A9A09DA13CA}" type="sibTrans" cxnId="{53F6A8CC-4010-4445-B45F-C5399D720B9F}">
      <dgm:prSet/>
      <dgm:spPr/>
      <dgm:t>
        <a:bodyPr/>
        <a:lstStyle/>
        <a:p>
          <a:endParaRPr lang="ru-RU"/>
        </a:p>
      </dgm:t>
    </dgm:pt>
    <dgm:pt modelId="{094CC7AE-BA87-4757-AE51-30CA362494EA}">
      <dgm:prSet phldrT="[Текст]" custT="1"/>
      <dgm:spPr>
        <a:xfrm>
          <a:off x="3367276" y="1048318"/>
          <a:ext cx="3060447" cy="1836268"/>
        </a:xfrm>
        <a:prstGeom prst="rect">
          <a:avLst/>
        </a:prstGeom>
        <a:solidFill>
          <a:srgbClr val="70AD47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0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      </a:t>
          </a:r>
          <a:r>
            <a:rPr lang="ru-RU" sz="10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Межведомственная</a:t>
          </a:r>
          <a:r>
            <a:rPr lang="en-US" sz="10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0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комиссия</a:t>
          </a:r>
        </a:p>
        <a:p>
          <a:pPr>
            <a:buNone/>
          </a:pPr>
          <a:r>
            <a:rPr lang="ru-RU" sz="10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снижению бюрократической нагрузки на педагогических работников в системе образования Брянской области</a:t>
          </a:r>
        </a:p>
        <a:p>
          <a:pPr>
            <a:buNone/>
          </a:pPr>
          <a:endParaRPr lang="ru-RU" sz="1000" b="1" kern="1200" dirty="0">
            <a:solidFill>
              <a:srgbClr val="575086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3C66CAC-3F6B-42FA-B3DC-872DC84F13AB}" type="parTrans" cxnId="{5B837228-1350-46D2-993D-79133FD5FD7F}">
      <dgm:prSet/>
      <dgm:spPr/>
      <dgm:t>
        <a:bodyPr/>
        <a:lstStyle/>
        <a:p>
          <a:endParaRPr lang="ru-RU"/>
        </a:p>
      </dgm:t>
    </dgm:pt>
    <dgm:pt modelId="{6C7FCB7C-73BC-4060-B49D-738B63B0C06B}" type="sibTrans" cxnId="{5B837228-1350-46D2-993D-79133FD5FD7F}">
      <dgm:prSet/>
      <dgm:spPr/>
      <dgm:t>
        <a:bodyPr/>
        <a:lstStyle/>
        <a:p>
          <a:endParaRPr lang="ru-RU"/>
        </a:p>
      </dgm:t>
    </dgm:pt>
    <dgm:pt modelId="{3E513786-0BB6-4A69-BD45-1016FB95223E}">
      <dgm:prSet/>
      <dgm:spPr>
        <a:xfrm>
          <a:off x="3367276" y="3190631"/>
          <a:ext cx="3060447" cy="1836268"/>
        </a:xfrm>
        <a:prstGeom prst="rect">
          <a:avLst/>
        </a:prstGeom>
        <a:solidFill>
          <a:srgbClr val="70AD47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b="1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Ответственные заместители руководителя департамента образования и науки Брянской области</a:t>
          </a:r>
        </a:p>
      </dgm:t>
    </dgm:pt>
    <dgm:pt modelId="{A113EEE8-473F-4CD1-85C8-87AF2CE7F360}" type="parTrans" cxnId="{D4CA7AB1-CC6B-4B83-B7A3-52332354CA52}">
      <dgm:prSet/>
      <dgm:spPr/>
      <dgm:t>
        <a:bodyPr/>
        <a:lstStyle/>
        <a:p>
          <a:endParaRPr lang="ru-RU"/>
        </a:p>
      </dgm:t>
    </dgm:pt>
    <dgm:pt modelId="{55086944-C3E5-4DF6-8EC0-8D3671529AFA}" type="sibTrans" cxnId="{D4CA7AB1-CC6B-4B83-B7A3-52332354CA52}">
      <dgm:prSet/>
      <dgm:spPr/>
      <dgm:t>
        <a:bodyPr/>
        <a:lstStyle/>
        <a:p>
          <a:endParaRPr lang="ru-RU"/>
        </a:p>
      </dgm:t>
    </dgm:pt>
    <dgm:pt modelId="{50E2AEB2-C365-4DDE-B164-05C91A129102}" type="pres">
      <dgm:prSet presAssocID="{504ED7E2-83C6-48AC-BE28-D3A0C021CB84}" presName="diagram" presStyleCnt="0">
        <dgm:presLayoutVars>
          <dgm:dir/>
          <dgm:resizeHandles val="exact"/>
        </dgm:presLayoutVars>
      </dgm:prSet>
      <dgm:spPr/>
    </dgm:pt>
    <dgm:pt modelId="{ACA15E3E-46A2-41FA-A230-F00782A5ACD3}" type="pres">
      <dgm:prSet presAssocID="{4872A684-D131-4118-92DD-5A651700F814}" presName="node" presStyleLbl="node1" presStyleIdx="0" presStyleCnt="3">
        <dgm:presLayoutVars>
          <dgm:bulletEnabled val="1"/>
        </dgm:presLayoutVars>
      </dgm:prSet>
      <dgm:spPr/>
    </dgm:pt>
    <dgm:pt modelId="{61C731D9-8128-4D1D-BCBD-00849EE197AA}" type="pres">
      <dgm:prSet presAssocID="{A9EE9F02-53AD-47E1-A880-8A9A09DA13CA}" presName="sibTrans" presStyleCnt="0"/>
      <dgm:spPr/>
    </dgm:pt>
    <dgm:pt modelId="{81E4F8C3-3AC3-4BC8-992D-0FFBB99D958D}" type="pres">
      <dgm:prSet presAssocID="{094CC7AE-BA87-4757-AE51-30CA362494EA}" presName="node" presStyleLbl="node1" presStyleIdx="1" presStyleCnt="3">
        <dgm:presLayoutVars>
          <dgm:bulletEnabled val="1"/>
        </dgm:presLayoutVars>
      </dgm:prSet>
      <dgm:spPr/>
    </dgm:pt>
    <dgm:pt modelId="{BA6808DF-0E16-498C-AC48-A213B896CE3C}" type="pres">
      <dgm:prSet presAssocID="{6C7FCB7C-73BC-4060-B49D-738B63B0C06B}" presName="sibTrans" presStyleCnt="0"/>
      <dgm:spPr/>
    </dgm:pt>
    <dgm:pt modelId="{D51F5702-1392-4254-8C7C-39F5D5812AB0}" type="pres">
      <dgm:prSet presAssocID="{3E513786-0BB6-4A69-BD45-1016FB95223E}" presName="node" presStyleLbl="node1" presStyleIdx="2" presStyleCnt="3" custScaleX="166572">
        <dgm:presLayoutVars>
          <dgm:bulletEnabled val="1"/>
        </dgm:presLayoutVars>
      </dgm:prSet>
      <dgm:spPr/>
    </dgm:pt>
  </dgm:ptLst>
  <dgm:cxnLst>
    <dgm:cxn modelId="{EB85AB0C-60EA-4695-BA51-0E6D6D70B46B}" type="presOf" srcId="{3E513786-0BB6-4A69-BD45-1016FB95223E}" destId="{D51F5702-1392-4254-8C7C-39F5D5812AB0}" srcOrd="0" destOrd="0" presId="urn:microsoft.com/office/officeart/2005/8/layout/default"/>
    <dgm:cxn modelId="{5B837228-1350-46D2-993D-79133FD5FD7F}" srcId="{504ED7E2-83C6-48AC-BE28-D3A0C021CB84}" destId="{094CC7AE-BA87-4757-AE51-30CA362494EA}" srcOrd="1" destOrd="0" parTransId="{D3C66CAC-3F6B-42FA-B3DC-872DC84F13AB}" sibTransId="{6C7FCB7C-73BC-4060-B49D-738B63B0C06B}"/>
    <dgm:cxn modelId="{8517F75C-96A8-4204-8E2B-D8EA6811EBF5}" type="presOf" srcId="{094CC7AE-BA87-4757-AE51-30CA362494EA}" destId="{81E4F8C3-3AC3-4BC8-992D-0FFBB99D958D}" srcOrd="0" destOrd="0" presId="urn:microsoft.com/office/officeart/2005/8/layout/default"/>
    <dgm:cxn modelId="{D7B3D549-1A91-42B8-A870-77F38F204776}" type="presOf" srcId="{4872A684-D131-4118-92DD-5A651700F814}" destId="{ACA15E3E-46A2-41FA-A230-F00782A5ACD3}" srcOrd="0" destOrd="0" presId="urn:microsoft.com/office/officeart/2005/8/layout/default"/>
    <dgm:cxn modelId="{A7C70491-7A04-428D-8182-D52D72274C95}" type="presOf" srcId="{504ED7E2-83C6-48AC-BE28-D3A0C021CB84}" destId="{50E2AEB2-C365-4DDE-B164-05C91A129102}" srcOrd="0" destOrd="0" presId="urn:microsoft.com/office/officeart/2005/8/layout/default"/>
    <dgm:cxn modelId="{D4CA7AB1-CC6B-4B83-B7A3-52332354CA52}" srcId="{504ED7E2-83C6-48AC-BE28-D3A0C021CB84}" destId="{3E513786-0BB6-4A69-BD45-1016FB95223E}" srcOrd="2" destOrd="0" parTransId="{A113EEE8-473F-4CD1-85C8-87AF2CE7F360}" sibTransId="{55086944-C3E5-4DF6-8EC0-8D3671529AFA}"/>
    <dgm:cxn modelId="{53F6A8CC-4010-4445-B45F-C5399D720B9F}" srcId="{504ED7E2-83C6-48AC-BE28-D3A0C021CB84}" destId="{4872A684-D131-4118-92DD-5A651700F814}" srcOrd="0" destOrd="0" parTransId="{91542BD3-59AB-4182-A03E-6B5387125778}" sibTransId="{A9EE9F02-53AD-47E1-A880-8A9A09DA13CA}"/>
    <dgm:cxn modelId="{4F473982-91E0-4813-985E-866A245BA0A0}" type="presParOf" srcId="{50E2AEB2-C365-4DDE-B164-05C91A129102}" destId="{ACA15E3E-46A2-41FA-A230-F00782A5ACD3}" srcOrd="0" destOrd="0" presId="urn:microsoft.com/office/officeart/2005/8/layout/default"/>
    <dgm:cxn modelId="{BBEE2326-AE5B-4C9D-8892-8CED782EC9A6}" type="presParOf" srcId="{50E2AEB2-C365-4DDE-B164-05C91A129102}" destId="{61C731D9-8128-4D1D-BCBD-00849EE197AA}" srcOrd="1" destOrd="0" presId="urn:microsoft.com/office/officeart/2005/8/layout/default"/>
    <dgm:cxn modelId="{A6C2F810-B4C0-430B-81BA-057DCC547BAD}" type="presParOf" srcId="{50E2AEB2-C365-4DDE-B164-05C91A129102}" destId="{81E4F8C3-3AC3-4BC8-992D-0FFBB99D958D}" srcOrd="2" destOrd="0" presId="urn:microsoft.com/office/officeart/2005/8/layout/default"/>
    <dgm:cxn modelId="{8E020DA0-5F00-45D3-BDD4-989D47DB77E0}" type="presParOf" srcId="{50E2AEB2-C365-4DDE-B164-05C91A129102}" destId="{BA6808DF-0E16-498C-AC48-A213B896CE3C}" srcOrd="3" destOrd="0" presId="urn:microsoft.com/office/officeart/2005/8/layout/default"/>
    <dgm:cxn modelId="{E90932C0-0E1F-40D1-A10F-F365E42E69F6}" type="presParOf" srcId="{50E2AEB2-C365-4DDE-B164-05C91A129102}" destId="{D51F5702-1392-4254-8C7C-39F5D5812AB0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4ED7E2-83C6-48AC-BE28-D3A0C021CB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72A684-D131-4118-92DD-5A651700F814}">
      <dgm:prSet phldrT="[Текст]" custT="1"/>
      <dgm:spPr>
        <a:xfrm>
          <a:off x="0" y="575193"/>
          <a:ext cx="2581849" cy="1549109"/>
        </a:xfrm>
        <a:prstGeom prst="rect">
          <a:avLst/>
        </a:prstGeom>
        <a:solidFill>
          <a:srgbClr val="FFC000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100" b="1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Семинары-совещания с руководителями образовательных организаций региона, руководителями ОМС</a:t>
          </a:r>
        </a:p>
      </dgm:t>
    </dgm:pt>
    <dgm:pt modelId="{91542BD3-59AB-4182-A03E-6B5387125778}" type="parTrans" cxnId="{53F6A8CC-4010-4445-B45F-C5399D720B9F}">
      <dgm:prSet/>
      <dgm:spPr/>
      <dgm:t>
        <a:bodyPr/>
        <a:lstStyle/>
        <a:p>
          <a:endParaRPr lang="ru-RU"/>
        </a:p>
      </dgm:t>
    </dgm:pt>
    <dgm:pt modelId="{A9EE9F02-53AD-47E1-A880-8A9A09DA13CA}" type="sibTrans" cxnId="{53F6A8CC-4010-4445-B45F-C5399D720B9F}">
      <dgm:prSet/>
      <dgm:spPr/>
      <dgm:t>
        <a:bodyPr/>
        <a:lstStyle/>
        <a:p>
          <a:endParaRPr lang="ru-RU"/>
        </a:p>
      </dgm:t>
    </dgm:pt>
    <dgm:pt modelId="{094CC7AE-BA87-4757-AE51-30CA362494EA}">
      <dgm:prSet phldrT="[Текст]" custT="1"/>
      <dgm:spPr>
        <a:xfrm>
          <a:off x="2844803" y="576262"/>
          <a:ext cx="2581849" cy="1549109"/>
        </a:xfrm>
        <a:prstGeom prst="rect">
          <a:avLst/>
        </a:prstGeom>
        <a:solidFill>
          <a:srgbClr val="FFC000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100" b="1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Ежемесячный «Час департамента по вопросам снижения бюрократической нагрузки»</a:t>
          </a:r>
        </a:p>
      </dgm:t>
    </dgm:pt>
    <dgm:pt modelId="{D3C66CAC-3F6B-42FA-B3DC-872DC84F13AB}" type="parTrans" cxnId="{5B837228-1350-46D2-993D-79133FD5FD7F}">
      <dgm:prSet/>
      <dgm:spPr/>
      <dgm:t>
        <a:bodyPr/>
        <a:lstStyle/>
        <a:p>
          <a:endParaRPr lang="ru-RU"/>
        </a:p>
      </dgm:t>
    </dgm:pt>
    <dgm:pt modelId="{6C7FCB7C-73BC-4060-B49D-738B63B0C06B}" type="sibTrans" cxnId="{5B837228-1350-46D2-993D-79133FD5FD7F}">
      <dgm:prSet/>
      <dgm:spPr/>
      <dgm:t>
        <a:bodyPr/>
        <a:lstStyle/>
        <a:p>
          <a:endParaRPr lang="ru-RU"/>
        </a:p>
      </dgm:t>
    </dgm:pt>
    <dgm:pt modelId="{C9DC2CDA-2DBE-4298-8D92-45AAAC77093E}">
      <dgm:prSet custT="1"/>
      <dgm:spPr>
        <a:xfrm>
          <a:off x="8524872" y="576262"/>
          <a:ext cx="2581849" cy="1549109"/>
        </a:xfrm>
        <a:prstGeom prst="rect">
          <a:avLst/>
        </a:prstGeom>
        <a:solidFill>
          <a:srgbClr val="FFC000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100" b="1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Профилактические мероприятия</a:t>
          </a:r>
        </a:p>
      </dgm:t>
    </dgm:pt>
    <dgm:pt modelId="{60F3DDCA-D53D-48B5-BF33-976556FBEE0F}" type="parTrans" cxnId="{35025991-CD1F-4316-A505-60BF4A15E29A}">
      <dgm:prSet/>
      <dgm:spPr/>
      <dgm:t>
        <a:bodyPr/>
        <a:lstStyle/>
        <a:p>
          <a:endParaRPr lang="ru-RU"/>
        </a:p>
      </dgm:t>
    </dgm:pt>
    <dgm:pt modelId="{F4FB84C8-4B95-42F8-A8C0-53C7469DC9C8}" type="sibTrans" cxnId="{35025991-CD1F-4316-A505-60BF4A15E29A}">
      <dgm:prSet/>
      <dgm:spPr/>
      <dgm:t>
        <a:bodyPr/>
        <a:lstStyle/>
        <a:p>
          <a:endParaRPr lang="ru-RU"/>
        </a:p>
      </dgm:t>
    </dgm:pt>
    <dgm:pt modelId="{09BC64BF-B2D7-410F-95DB-0A7C5A8DF829}">
      <dgm:prSet custT="1"/>
      <dgm:spPr>
        <a:xfrm>
          <a:off x="11364907" y="576262"/>
          <a:ext cx="2581849" cy="1549109"/>
        </a:xfrm>
        <a:prstGeom prst="rect">
          <a:avLst/>
        </a:prstGeom>
        <a:solidFill>
          <a:srgbClr val="FFC000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100" b="1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Индивидуальные собеседования с руководителями ОМС по вопросу снижения бюрократической нагрузки</a:t>
          </a:r>
        </a:p>
      </dgm:t>
    </dgm:pt>
    <dgm:pt modelId="{0A9BA312-74F2-4FE5-922B-6E25854C3562}" type="parTrans" cxnId="{5F108F77-D06F-4ED8-A665-A5D7C8476D38}">
      <dgm:prSet/>
      <dgm:spPr/>
      <dgm:t>
        <a:bodyPr/>
        <a:lstStyle/>
        <a:p>
          <a:endParaRPr lang="ru-RU"/>
        </a:p>
      </dgm:t>
    </dgm:pt>
    <dgm:pt modelId="{12125A24-CBEA-4F74-A7E1-FDDC8D157DF0}" type="sibTrans" cxnId="{5F108F77-D06F-4ED8-A665-A5D7C8476D38}">
      <dgm:prSet/>
      <dgm:spPr/>
      <dgm:t>
        <a:bodyPr/>
        <a:lstStyle/>
        <a:p>
          <a:endParaRPr lang="ru-RU"/>
        </a:p>
      </dgm:t>
    </dgm:pt>
    <dgm:pt modelId="{3A6CE496-DC0F-4E64-8C91-8C1F73DF9CF1}">
      <dgm:prSet phldrT="[Текст]" custT="1"/>
      <dgm:spPr>
        <a:xfrm>
          <a:off x="5684838" y="576262"/>
          <a:ext cx="2581849" cy="1549109"/>
        </a:xfrm>
        <a:solidFill>
          <a:srgbClr val="FFC000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ru-RU" sz="1100" b="1" dirty="0">
            <a:solidFill>
              <a:srgbClr val="575086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>
            <a:buNone/>
          </a:pPr>
          <a:r>
            <a:rPr lang="ru-RU" sz="1100" b="1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Анализ запросов, направленных департаментом образования и науки Брянской области, в ОМС, ОО</a:t>
          </a:r>
        </a:p>
        <a:p>
          <a:pPr>
            <a:buNone/>
          </a:pPr>
          <a:endParaRPr lang="ru-RU" sz="1100" b="1" dirty="0">
            <a:solidFill>
              <a:srgbClr val="575086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343D5AF-3ED0-4093-BF1D-9B0DB2342FD2}" type="parTrans" cxnId="{E5A19E65-B2F8-4E03-94A0-74DB88B3E1E4}">
      <dgm:prSet/>
      <dgm:spPr/>
      <dgm:t>
        <a:bodyPr/>
        <a:lstStyle/>
        <a:p>
          <a:endParaRPr lang="ru-RU"/>
        </a:p>
      </dgm:t>
    </dgm:pt>
    <dgm:pt modelId="{7E6CEE10-4B66-49A6-8054-E52ED6B2B50F}" type="sibTrans" cxnId="{E5A19E65-B2F8-4E03-94A0-74DB88B3E1E4}">
      <dgm:prSet/>
      <dgm:spPr/>
      <dgm:t>
        <a:bodyPr/>
        <a:lstStyle/>
        <a:p>
          <a:endParaRPr lang="ru-RU"/>
        </a:p>
      </dgm:t>
    </dgm:pt>
    <dgm:pt modelId="{50E2AEB2-C365-4DDE-B164-05C91A129102}" type="pres">
      <dgm:prSet presAssocID="{504ED7E2-83C6-48AC-BE28-D3A0C021CB84}" presName="diagram" presStyleCnt="0">
        <dgm:presLayoutVars>
          <dgm:dir/>
          <dgm:resizeHandles val="exact"/>
        </dgm:presLayoutVars>
      </dgm:prSet>
      <dgm:spPr/>
    </dgm:pt>
    <dgm:pt modelId="{ACA15E3E-46A2-41FA-A230-F00782A5ACD3}" type="pres">
      <dgm:prSet presAssocID="{4872A684-D131-4118-92DD-5A651700F814}" presName="node" presStyleLbl="node1" presStyleIdx="0" presStyleCnt="5" custLinFactNeighborX="-413" custLinFactNeighborY="-69">
        <dgm:presLayoutVars>
          <dgm:bulletEnabled val="1"/>
        </dgm:presLayoutVars>
      </dgm:prSet>
      <dgm:spPr/>
    </dgm:pt>
    <dgm:pt modelId="{61C731D9-8128-4D1D-BCBD-00849EE197AA}" type="pres">
      <dgm:prSet presAssocID="{A9EE9F02-53AD-47E1-A880-8A9A09DA13CA}" presName="sibTrans" presStyleCnt="0"/>
      <dgm:spPr/>
    </dgm:pt>
    <dgm:pt modelId="{81E4F8C3-3AC3-4BC8-992D-0FFBB99D958D}" type="pres">
      <dgm:prSet presAssocID="{094CC7AE-BA87-4757-AE51-30CA362494EA}" presName="node" presStyleLbl="node1" presStyleIdx="1" presStyleCnt="5">
        <dgm:presLayoutVars>
          <dgm:bulletEnabled val="1"/>
        </dgm:presLayoutVars>
      </dgm:prSet>
      <dgm:spPr/>
    </dgm:pt>
    <dgm:pt modelId="{BA6808DF-0E16-498C-AC48-A213B896CE3C}" type="pres">
      <dgm:prSet presAssocID="{6C7FCB7C-73BC-4060-B49D-738B63B0C06B}" presName="sibTrans" presStyleCnt="0"/>
      <dgm:spPr/>
    </dgm:pt>
    <dgm:pt modelId="{48DBAAA2-AE54-4322-8F44-CC237DE0D4F0}" type="pres">
      <dgm:prSet presAssocID="{3A6CE496-DC0F-4E64-8C91-8C1F73DF9CF1}" presName="node" presStyleLbl="node1" presStyleIdx="2" presStyleCnt="5">
        <dgm:presLayoutVars>
          <dgm:bulletEnabled val="1"/>
        </dgm:presLayoutVars>
      </dgm:prSet>
      <dgm:spPr>
        <a:prstGeom prst="rect">
          <a:avLst/>
        </a:prstGeom>
      </dgm:spPr>
    </dgm:pt>
    <dgm:pt modelId="{6CB7E6A0-61C1-44BB-9C06-445187DEEF18}" type="pres">
      <dgm:prSet presAssocID="{7E6CEE10-4B66-49A6-8054-E52ED6B2B50F}" presName="sibTrans" presStyleCnt="0"/>
      <dgm:spPr/>
    </dgm:pt>
    <dgm:pt modelId="{3528B979-F72E-4F9F-8FCB-12B00DC025CE}" type="pres">
      <dgm:prSet presAssocID="{C9DC2CDA-2DBE-4298-8D92-45AAAC77093E}" presName="node" presStyleLbl="node1" presStyleIdx="3" presStyleCnt="5">
        <dgm:presLayoutVars>
          <dgm:bulletEnabled val="1"/>
        </dgm:presLayoutVars>
      </dgm:prSet>
      <dgm:spPr/>
    </dgm:pt>
    <dgm:pt modelId="{7A6205B8-982B-4CC1-B9C2-2DE3962F1038}" type="pres">
      <dgm:prSet presAssocID="{F4FB84C8-4B95-42F8-A8C0-53C7469DC9C8}" presName="sibTrans" presStyleCnt="0"/>
      <dgm:spPr/>
    </dgm:pt>
    <dgm:pt modelId="{F6007920-820B-46B2-9825-8977D3B528E3}" type="pres">
      <dgm:prSet presAssocID="{09BC64BF-B2D7-410F-95DB-0A7C5A8DF829}" presName="node" presStyleLbl="node1" presStyleIdx="4" presStyleCnt="5">
        <dgm:presLayoutVars>
          <dgm:bulletEnabled val="1"/>
        </dgm:presLayoutVars>
      </dgm:prSet>
      <dgm:spPr/>
    </dgm:pt>
  </dgm:ptLst>
  <dgm:cxnLst>
    <dgm:cxn modelId="{05A55909-477D-4715-8026-0F8F1A06320F}" type="presOf" srcId="{C9DC2CDA-2DBE-4298-8D92-45AAAC77093E}" destId="{3528B979-F72E-4F9F-8FCB-12B00DC025CE}" srcOrd="0" destOrd="0" presId="urn:microsoft.com/office/officeart/2005/8/layout/default"/>
    <dgm:cxn modelId="{5B837228-1350-46D2-993D-79133FD5FD7F}" srcId="{504ED7E2-83C6-48AC-BE28-D3A0C021CB84}" destId="{094CC7AE-BA87-4757-AE51-30CA362494EA}" srcOrd="1" destOrd="0" parTransId="{D3C66CAC-3F6B-42FA-B3DC-872DC84F13AB}" sibTransId="{6C7FCB7C-73BC-4060-B49D-738B63B0C06B}"/>
    <dgm:cxn modelId="{9DE61B2D-8E17-4473-83C6-AF6D77DE62D7}" type="presOf" srcId="{09BC64BF-B2D7-410F-95DB-0A7C5A8DF829}" destId="{F6007920-820B-46B2-9825-8977D3B528E3}" srcOrd="0" destOrd="0" presId="urn:microsoft.com/office/officeart/2005/8/layout/default"/>
    <dgm:cxn modelId="{C43C5C63-8ABB-4550-B5E6-DA6D1E0D6EB9}" type="presOf" srcId="{3A6CE496-DC0F-4E64-8C91-8C1F73DF9CF1}" destId="{48DBAAA2-AE54-4322-8F44-CC237DE0D4F0}" srcOrd="0" destOrd="0" presId="urn:microsoft.com/office/officeart/2005/8/layout/default"/>
    <dgm:cxn modelId="{E5A19E65-B2F8-4E03-94A0-74DB88B3E1E4}" srcId="{504ED7E2-83C6-48AC-BE28-D3A0C021CB84}" destId="{3A6CE496-DC0F-4E64-8C91-8C1F73DF9CF1}" srcOrd="2" destOrd="0" parTransId="{1343D5AF-3ED0-4093-BF1D-9B0DB2342FD2}" sibTransId="{7E6CEE10-4B66-49A6-8054-E52ED6B2B50F}"/>
    <dgm:cxn modelId="{5F108F77-D06F-4ED8-A665-A5D7C8476D38}" srcId="{504ED7E2-83C6-48AC-BE28-D3A0C021CB84}" destId="{09BC64BF-B2D7-410F-95DB-0A7C5A8DF829}" srcOrd="4" destOrd="0" parTransId="{0A9BA312-74F2-4FE5-922B-6E25854C3562}" sibTransId="{12125A24-CBEA-4F74-A7E1-FDDC8D157DF0}"/>
    <dgm:cxn modelId="{9894A558-0F6C-44BB-86BE-943F940A411B}" type="presOf" srcId="{504ED7E2-83C6-48AC-BE28-D3A0C021CB84}" destId="{50E2AEB2-C365-4DDE-B164-05C91A129102}" srcOrd="0" destOrd="0" presId="urn:microsoft.com/office/officeart/2005/8/layout/default"/>
    <dgm:cxn modelId="{35025991-CD1F-4316-A505-60BF4A15E29A}" srcId="{504ED7E2-83C6-48AC-BE28-D3A0C021CB84}" destId="{C9DC2CDA-2DBE-4298-8D92-45AAAC77093E}" srcOrd="3" destOrd="0" parTransId="{60F3DDCA-D53D-48B5-BF33-976556FBEE0F}" sibTransId="{F4FB84C8-4B95-42F8-A8C0-53C7469DC9C8}"/>
    <dgm:cxn modelId="{53F6A8CC-4010-4445-B45F-C5399D720B9F}" srcId="{504ED7E2-83C6-48AC-BE28-D3A0C021CB84}" destId="{4872A684-D131-4118-92DD-5A651700F814}" srcOrd="0" destOrd="0" parTransId="{91542BD3-59AB-4182-A03E-6B5387125778}" sibTransId="{A9EE9F02-53AD-47E1-A880-8A9A09DA13CA}"/>
    <dgm:cxn modelId="{2B7B5EED-334A-454F-9007-0A8DFC13D70B}" type="presOf" srcId="{094CC7AE-BA87-4757-AE51-30CA362494EA}" destId="{81E4F8C3-3AC3-4BC8-992D-0FFBB99D958D}" srcOrd="0" destOrd="0" presId="urn:microsoft.com/office/officeart/2005/8/layout/default"/>
    <dgm:cxn modelId="{12A316FA-DB80-4A54-A9C2-9BE6BFC1B889}" type="presOf" srcId="{4872A684-D131-4118-92DD-5A651700F814}" destId="{ACA15E3E-46A2-41FA-A230-F00782A5ACD3}" srcOrd="0" destOrd="0" presId="urn:microsoft.com/office/officeart/2005/8/layout/default"/>
    <dgm:cxn modelId="{388B4718-B627-4F2E-A8C7-CFC8DFAD3BEF}" type="presParOf" srcId="{50E2AEB2-C365-4DDE-B164-05C91A129102}" destId="{ACA15E3E-46A2-41FA-A230-F00782A5ACD3}" srcOrd="0" destOrd="0" presId="urn:microsoft.com/office/officeart/2005/8/layout/default"/>
    <dgm:cxn modelId="{4E930217-21CF-4589-BD33-68928C33FB32}" type="presParOf" srcId="{50E2AEB2-C365-4DDE-B164-05C91A129102}" destId="{61C731D9-8128-4D1D-BCBD-00849EE197AA}" srcOrd="1" destOrd="0" presId="urn:microsoft.com/office/officeart/2005/8/layout/default"/>
    <dgm:cxn modelId="{BDD4CBAC-3D81-4F84-A0DC-30A9C99F9E88}" type="presParOf" srcId="{50E2AEB2-C365-4DDE-B164-05C91A129102}" destId="{81E4F8C3-3AC3-4BC8-992D-0FFBB99D958D}" srcOrd="2" destOrd="0" presId="urn:microsoft.com/office/officeart/2005/8/layout/default"/>
    <dgm:cxn modelId="{43FDAD83-29D6-4CBF-AAA4-701A4CDF673A}" type="presParOf" srcId="{50E2AEB2-C365-4DDE-B164-05C91A129102}" destId="{BA6808DF-0E16-498C-AC48-A213B896CE3C}" srcOrd="3" destOrd="0" presId="urn:microsoft.com/office/officeart/2005/8/layout/default"/>
    <dgm:cxn modelId="{808CFB34-B5C1-47F7-BD89-8A2C35259AF8}" type="presParOf" srcId="{50E2AEB2-C365-4DDE-B164-05C91A129102}" destId="{48DBAAA2-AE54-4322-8F44-CC237DE0D4F0}" srcOrd="4" destOrd="0" presId="urn:microsoft.com/office/officeart/2005/8/layout/default"/>
    <dgm:cxn modelId="{EFC17EF8-1DF6-4CC4-A0D5-E9591E34D316}" type="presParOf" srcId="{50E2AEB2-C365-4DDE-B164-05C91A129102}" destId="{6CB7E6A0-61C1-44BB-9C06-445187DEEF18}" srcOrd="5" destOrd="0" presId="urn:microsoft.com/office/officeart/2005/8/layout/default"/>
    <dgm:cxn modelId="{FB0A4244-8359-44AE-863A-37CE71EC6887}" type="presParOf" srcId="{50E2AEB2-C365-4DDE-B164-05C91A129102}" destId="{3528B979-F72E-4F9F-8FCB-12B00DC025CE}" srcOrd="6" destOrd="0" presId="urn:microsoft.com/office/officeart/2005/8/layout/default"/>
    <dgm:cxn modelId="{730FD4BF-6B87-4593-B7FF-8D801D5D1444}" type="presParOf" srcId="{50E2AEB2-C365-4DDE-B164-05C91A129102}" destId="{7A6205B8-982B-4CC1-B9C2-2DE3962F1038}" srcOrd="7" destOrd="0" presId="urn:microsoft.com/office/officeart/2005/8/layout/default"/>
    <dgm:cxn modelId="{27A921D1-821C-4CDC-8D72-EC62B99036C6}" type="presParOf" srcId="{50E2AEB2-C365-4DDE-B164-05C91A129102}" destId="{F6007920-820B-46B2-9825-8977D3B528E3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2A218-8385-41CF-881B-F22F85DC012D}">
      <dsp:nvSpPr>
        <dsp:cNvPr id="0" name=""/>
        <dsp:cNvSpPr/>
      </dsp:nvSpPr>
      <dsp:spPr>
        <a:xfrm>
          <a:off x="507" y="513615"/>
          <a:ext cx="1979360" cy="1187616"/>
        </a:xfrm>
        <a:prstGeom prst="rect">
          <a:avLst/>
        </a:prstGeom>
        <a:solidFill>
          <a:srgbClr val="CDCDE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«Горячая линия» департамента</a:t>
          </a:r>
          <a:endParaRPr lang="ru-RU" sz="16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07" y="513615"/>
        <a:ext cx="1979360" cy="1187616"/>
      </dsp:txXfrm>
    </dsp:sp>
    <dsp:sp modelId="{8DB90C68-C8E1-4739-B9CF-CADF48E617EC}">
      <dsp:nvSpPr>
        <dsp:cNvPr id="0" name=""/>
        <dsp:cNvSpPr/>
      </dsp:nvSpPr>
      <dsp:spPr>
        <a:xfrm>
          <a:off x="2177804" y="513615"/>
          <a:ext cx="1979360" cy="1187616"/>
        </a:xfrm>
        <a:prstGeom prst="rect">
          <a:avLst/>
        </a:prstGeom>
        <a:solidFill>
          <a:srgbClr val="CDCDE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Опрос педагогов региона по вопросу снижения бюрократической нагрузки</a:t>
          </a:r>
        </a:p>
      </dsp:txBody>
      <dsp:txXfrm>
        <a:off x="2177804" y="513615"/>
        <a:ext cx="1979360" cy="1187616"/>
      </dsp:txXfrm>
    </dsp:sp>
    <dsp:sp modelId="{AD19EE3E-118B-4EE9-AC05-A0206A66AB3A}">
      <dsp:nvSpPr>
        <dsp:cNvPr id="0" name=""/>
        <dsp:cNvSpPr/>
      </dsp:nvSpPr>
      <dsp:spPr>
        <a:xfrm>
          <a:off x="507" y="1899168"/>
          <a:ext cx="1979360" cy="1187616"/>
        </a:xfrm>
        <a:prstGeom prst="rect">
          <a:avLst/>
        </a:prstGeom>
        <a:solidFill>
          <a:srgbClr val="CDCDE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Чат-бот – Помощник Рособрнадзора </a:t>
          </a:r>
        </a:p>
      </dsp:txBody>
      <dsp:txXfrm>
        <a:off x="507" y="1899168"/>
        <a:ext cx="1979360" cy="1187616"/>
      </dsp:txXfrm>
    </dsp:sp>
    <dsp:sp modelId="{086821A6-ED05-4AFB-8E19-D45193BEB0B5}">
      <dsp:nvSpPr>
        <dsp:cNvPr id="0" name=""/>
        <dsp:cNvSpPr/>
      </dsp:nvSpPr>
      <dsp:spPr>
        <a:xfrm>
          <a:off x="2177804" y="1899168"/>
          <a:ext cx="1979360" cy="1187616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Департамент образования и науки Брянской области</a:t>
          </a:r>
          <a:r>
            <a:rPr lang="ru-RU" sz="1600" b="1" kern="1200" baseline="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1600" b="1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177804" y="1899168"/>
        <a:ext cx="1979360" cy="1187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15E3E-46A2-41FA-A230-F00782A5ACD3}">
      <dsp:nvSpPr>
        <dsp:cNvPr id="0" name=""/>
        <dsp:cNvSpPr/>
      </dsp:nvSpPr>
      <dsp:spPr>
        <a:xfrm>
          <a:off x="507" y="513616"/>
          <a:ext cx="1979360" cy="1187616"/>
        </a:xfrm>
        <a:prstGeom prst="rect">
          <a:avLst/>
        </a:prstGeom>
        <a:solidFill>
          <a:srgbClr val="70AD47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Региональная</a:t>
          </a:r>
          <a:r>
            <a:rPr lang="ru-RU" sz="12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2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межведомственная рабочая группа при департаменте образования и науки Брянской области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</a:p>
      </dsp:txBody>
      <dsp:txXfrm>
        <a:off x="507" y="513616"/>
        <a:ext cx="1979360" cy="1187616"/>
      </dsp:txXfrm>
    </dsp:sp>
    <dsp:sp modelId="{81E4F8C3-3AC3-4BC8-992D-0FFBB99D958D}">
      <dsp:nvSpPr>
        <dsp:cNvPr id="0" name=""/>
        <dsp:cNvSpPr/>
      </dsp:nvSpPr>
      <dsp:spPr>
        <a:xfrm>
          <a:off x="2177804" y="513616"/>
          <a:ext cx="1979360" cy="1187616"/>
        </a:xfrm>
        <a:prstGeom prst="rect">
          <a:avLst/>
        </a:prstGeom>
        <a:solidFill>
          <a:srgbClr val="70AD47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      </a:t>
          </a:r>
          <a:r>
            <a:rPr lang="ru-RU" sz="10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Межведомственная</a:t>
          </a:r>
          <a:r>
            <a:rPr lang="en-US" sz="10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0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комиссия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снижению бюрократической нагрузки на педагогических работников в системе образования Брянской области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kern="1200" dirty="0">
            <a:solidFill>
              <a:srgbClr val="575086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177804" y="513616"/>
        <a:ext cx="1979360" cy="1187616"/>
      </dsp:txXfrm>
    </dsp:sp>
    <dsp:sp modelId="{D51F5702-1392-4254-8C7C-39F5D5812AB0}">
      <dsp:nvSpPr>
        <dsp:cNvPr id="0" name=""/>
        <dsp:cNvSpPr/>
      </dsp:nvSpPr>
      <dsp:spPr>
        <a:xfrm>
          <a:off x="430305" y="1899168"/>
          <a:ext cx="3297060" cy="1187616"/>
        </a:xfrm>
        <a:prstGeom prst="rect">
          <a:avLst/>
        </a:prstGeom>
        <a:solidFill>
          <a:srgbClr val="70AD47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Ответственные заместители руководителя департамента образования и науки Брянской области</a:t>
          </a:r>
        </a:p>
      </dsp:txBody>
      <dsp:txXfrm>
        <a:off x="430305" y="1899168"/>
        <a:ext cx="3297060" cy="1187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15E3E-46A2-41FA-A230-F00782A5ACD3}">
      <dsp:nvSpPr>
        <dsp:cNvPr id="0" name=""/>
        <dsp:cNvSpPr/>
      </dsp:nvSpPr>
      <dsp:spPr>
        <a:xfrm>
          <a:off x="0" y="153266"/>
          <a:ext cx="1616048" cy="969628"/>
        </a:xfrm>
        <a:prstGeom prst="rect">
          <a:avLst/>
        </a:prstGeom>
        <a:solidFill>
          <a:srgbClr val="FFC000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Семинары-совещания с руководителями образовательных организаций региона, руководителями ОМС</a:t>
          </a:r>
        </a:p>
      </dsp:txBody>
      <dsp:txXfrm>
        <a:off x="0" y="153266"/>
        <a:ext cx="1616048" cy="969628"/>
      </dsp:txXfrm>
    </dsp:sp>
    <dsp:sp modelId="{81E4F8C3-3AC3-4BC8-992D-0FFBB99D958D}">
      <dsp:nvSpPr>
        <dsp:cNvPr id="0" name=""/>
        <dsp:cNvSpPr/>
      </dsp:nvSpPr>
      <dsp:spPr>
        <a:xfrm>
          <a:off x="1780637" y="153935"/>
          <a:ext cx="1616048" cy="969628"/>
        </a:xfrm>
        <a:prstGeom prst="rect">
          <a:avLst/>
        </a:prstGeom>
        <a:solidFill>
          <a:srgbClr val="FFC000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Ежемесячный «Час департамента по вопросам снижения бюрократической нагрузки»</a:t>
          </a:r>
        </a:p>
      </dsp:txBody>
      <dsp:txXfrm>
        <a:off x="1780637" y="153935"/>
        <a:ext cx="1616048" cy="969628"/>
      </dsp:txXfrm>
    </dsp:sp>
    <dsp:sp modelId="{48DBAAA2-AE54-4322-8F44-CC237DE0D4F0}">
      <dsp:nvSpPr>
        <dsp:cNvPr id="0" name=""/>
        <dsp:cNvSpPr/>
      </dsp:nvSpPr>
      <dsp:spPr>
        <a:xfrm>
          <a:off x="3558290" y="153935"/>
          <a:ext cx="1616048" cy="969628"/>
        </a:xfrm>
        <a:prstGeom prst="rect">
          <a:avLst/>
        </a:prstGeom>
        <a:solidFill>
          <a:srgbClr val="FFC000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 dirty="0">
            <a:solidFill>
              <a:srgbClr val="575086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Анализ запросов, направленных департаментом образования и науки Брянской области, в ОМС, ОО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 dirty="0">
            <a:solidFill>
              <a:srgbClr val="575086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558290" y="153935"/>
        <a:ext cx="1616048" cy="969628"/>
      </dsp:txXfrm>
    </dsp:sp>
    <dsp:sp modelId="{3528B979-F72E-4F9F-8FCB-12B00DC025CE}">
      <dsp:nvSpPr>
        <dsp:cNvPr id="0" name=""/>
        <dsp:cNvSpPr/>
      </dsp:nvSpPr>
      <dsp:spPr>
        <a:xfrm>
          <a:off x="5335943" y="153935"/>
          <a:ext cx="1616048" cy="969628"/>
        </a:xfrm>
        <a:prstGeom prst="rect">
          <a:avLst/>
        </a:prstGeom>
        <a:solidFill>
          <a:srgbClr val="FFC000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Профилактические мероприятия</a:t>
          </a:r>
        </a:p>
      </dsp:txBody>
      <dsp:txXfrm>
        <a:off x="5335943" y="153935"/>
        <a:ext cx="1616048" cy="969628"/>
      </dsp:txXfrm>
    </dsp:sp>
    <dsp:sp modelId="{F6007920-820B-46B2-9825-8977D3B528E3}">
      <dsp:nvSpPr>
        <dsp:cNvPr id="0" name=""/>
        <dsp:cNvSpPr/>
      </dsp:nvSpPr>
      <dsp:spPr>
        <a:xfrm>
          <a:off x="7113596" y="153935"/>
          <a:ext cx="1616048" cy="969628"/>
        </a:xfrm>
        <a:prstGeom prst="rect">
          <a:avLst/>
        </a:prstGeom>
        <a:solidFill>
          <a:srgbClr val="FFC000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57508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Индивидуальные собеседования с руководителями ОМС по вопросу снижения бюрократической нагрузки</a:t>
          </a:r>
        </a:p>
      </dsp:txBody>
      <dsp:txXfrm>
        <a:off x="7113596" y="153935"/>
        <a:ext cx="1616048" cy="969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80985-1287-4A8D-B91D-2102F236F650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113BA-7A8E-4C85-8C7B-4DBFE5C64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4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4763-AEFA-4770-B812-A1B50981E587}" type="datetime1">
              <a:rPr lang="ru-RU" smtClean="0"/>
              <a:t>29.12.2025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5426-8B68-42B3-9FBB-A3891EE0F75B}" type="datetime1">
              <a:rPr lang="ru-RU" smtClean="0"/>
              <a:t>29.12.2025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6E8A-7A6A-4FA9-9252-79DF6868F2EE}" type="datetime1">
              <a:rPr lang="ru-RU" smtClean="0"/>
              <a:t>29.12.2025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CB3-3AAC-43DE-9B8B-1D21E58F1D07}" type="datetime1">
              <a:rPr lang="ru-RU" smtClean="0"/>
              <a:t>29.12.2025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242F-5088-4460-93FD-AFA4E5E04405}" type="datetime1">
              <a:rPr lang="ru-RU" smtClean="0"/>
              <a:t>29.12.2025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04AA-4D2E-4B89-B18B-8E4A911CB6EB}" type="datetime1">
              <a:rPr lang="ru-RU" smtClean="0"/>
              <a:t>29.12.2025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4D-2C93-47D8-B508-7341BC2CD235}" type="datetime1">
              <a:rPr lang="ru-RU" smtClean="0"/>
              <a:t>29.12.2025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4BCE-979B-4A7A-B453-263EDC9FF313}" type="datetime1">
              <a:rPr lang="ru-RU" smtClean="0"/>
              <a:t>29.12.2025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4CF3-DED1-4C40-B959-33ACB0216F25}" type="datetime1">
              <a:rPr lang="ru-RU" smtClean="0"/>
              <a:t>29.12.2025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C27E-A646-4ED8-8075-53B994D18833}" type="datetime1">
              <a:rPr lang="ru-RU" smtClean="0"/>
              <a:t>29.12.2025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8F7C-907A-49D4-9497-3F23F11A569E}" type="datetime1">
              <a:rPr lang="ru-RU" smtClean="0"/>
              <a:t>29.12.2025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521">
              <a:srgbClr val="FAFBEA"/>
            </a:gs>
            <a:gs pos="0">
              <a:srgbClr val="FDFFE7"/>
            </a:gs>
            <a:gs pos="99000">
              <a:schemeClr val="bg2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6641FED-26D8-4A10-BCE4-ECACACF9AF85}" type="datetime1">
              <a:rPr lang="ru-RU" smtClean="0"/>
              <a:t>29.12.2025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du@hq.b-edu.r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diagramDrawing" Target="../diagrams/drawing2.xml"/><Relationship Id="rId18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21" Type="http://schemas.openxmlformats.org/officeDocument/2006/relationships/image" Target="../media/image11.jpeg"/><Relationship Id="rId7" Type="http://schemas.openxmlformats.org/officeDocument/2006/relationships/image" Target="../media/image7.jpeg"/><Relationship Id="rId12" Type="http://schemas.openxmlformats.org/officeDocument/2006/relationships/diagramColors" Target="../diagrams/colors2.xml"/><Relationship Id="rId17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6" Type="http://schemas.openxmlformats.org/officeDocument/2006/relationships/diagramLayout" Target="../diagrams/layout3.xml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5" Type="http://schemas.openxmlformats.org/officeDocument/2006/relationships/diagramData" Target="../diagrams/data3.xml"/><Relationship Id="rId10" Type="http://schemas.openxmlformats.org/officeDocument/2006/relationships/diagramLayout" Target="../diagrams/layout2.xml"/><Relationship Id="rId19" Type="http://schemas.microsoft.com/office/2007/relationships/diagramDrawing" Target="../diagrams/drawing3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Relationship Id="rId14" Type="http://schemas.openxmlformats.org/officeDocument/2006/relationships/image" Target="../media/image9.jpeg"/><Relationship Id="rId2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163"/>
            <a:ext cx="1017587" cy="108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08" y="836712"/>
            <a:ext cx="9000492" cy="4320480"/>
          </a:xfrm>
        </p:spPr>
        <p:txBody>
          <a:bodyPr/>
          <a:lstStyle/>
          <a:p>
            <a:pPr algn="ctr"/>
            <a:br>
              <a:rPr lang="ru-RU" sz="3200" b="1" dirty="0">
                <a:effectLst/>
                <a:latin typeface="Arial" pitchFamily="34" charset="0"/>
                <a:cs typeface="Arial" pitchFamily="34" charset="0"/>
              </a:rPr>
            </a:br>
            <a:br>
              <a:rPr lang="ru-RU" sz="3200" b="1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kumimoji="0" lang="ru-RU" sz="2800" b="1" i="0" u="none" strike="noStrike" kern="1200" cap="all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Снижении</a:t>
            </a:r>
            <a:b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бюрократической НАГРУЗКИ</a:t>
            </a:r>
            <a:b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 педагогических работников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образовательных организациях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Брянской ОБЛАСТИ</a:t>
            </a:r>
            <a:endParaRPr lang="ru-RU" sz="2800" b="1" dirty="0"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332656"/>
            <a:ext cx="82089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ДЕПАРТАМЕНТ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  И  НАУКИ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БРЯНСКОЙ  ОБЛАСТИ                                  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7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E87CF-7219-C720-8FB8-A72E2BEA3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0657-1C3B-92D6-0752-4044D1F5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89836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опроса по  снижению документационной нагрузки на педагогических работников общеобразовательных организаций (ОКТЯБРЬ 2025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132D91-79E3-0C30-4419-45B86A63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49D5D6B0-DBCB-08FA-7827-3257207C8E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465348"/>
              </p:ext>
            </p:extLst>
          </p:nvPr>
        </p:nvGraphicFramePr>
        <p:xfrm>
          <a:off x="457200" y="1268760"/>
          <a:ext cx="4024313" cy="277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C40C4C4-6AC5-9FD3-655C-BA589E0C9D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54657"/>
              </p:ext>
            </p:extLst>
          </p:nvPr>
        </p:nvGraphicFramePr>
        <p:xfrm>
          <a:off x="5076056" y="1308230"/>
          <a:ext cx="3888432" cy="269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7984DAB-BDDD-97E2-C25C-A83E44FCED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007123"/>
              </p:ext>
            </p:extLst>
          </p:nvPr>
        </p:nvGraphicFramePr>
        <p:xfrm>
          <a:off x="696590" y="3954748"/>
          <a:ext cx="3545531" cy="270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E067C1A3-CD21-BFCE-B4F0-142E047C9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663216"/>
              </p:ext>
            </p:extLst>
          </p:nvPr>
        </p:nvGraphicFramePr>
        <p:xfrm>
          <a:off x="5364088" y="4044200"/>
          <a:ext cx="3330823" cy="26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42154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5CC9A-006F-79CE-0CE6-B03984113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D41FA-8F65-F680-CFA5-A0F38AB6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4" y="136270"/>
            <a:ext cx="8363272" cy="900018"/>
          </a:xfrm>
        </p:spPr>
        <p:txBody>
          <a:bodyPr>
            <a:noAutofit/>
          </a:bodyPr>
          <a:lstStyle/>
          <a:p>
            <a:pPr algn="ctr"/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опроса по  снижению документационной нагрузки на педагогических работников </a:t>
            </a:r>
            <a:r>
              <a:rPr kumimoji="0" lang="ru-RU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организаций </a:t>
            </a:r>
            <a:br>
              <a:rPr kumimoji="0" lang="ru-RU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Дошкольного Образования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(октябрь  2025 года)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BC99FD-08AD-695E-21F1-569D2779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794B0-8DC9-4372-93DD-572F8AE7CFD3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D128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4CE2033-5B59-B442-F131-E0DDA52D9764}"/>
              </a:ext>
            </a:extLst>
          </p:cNvPr>
          <p:cNvGraphicFramePr>
            <a:graphicFrameLocks/>
          </p:cNvGraphicFramePr>
          <p:nvPr/>
        </p:nvGraphicFramePr>
        <p:xfrm>
          <a:off x="366524" y="1122186"/>
          <a:ext cx="4565516" cy="2674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0F7A351-C771-66AC-D81E-147AFB79E5E4}"/>
              </a:ext>
            </a:extLst>
          </p:cNvPr>
          <p:cNvGraphicFramePr>
            <a:graphicFrameLocks/>
          </p:cNvGraphicFramePr>
          <p:nvPr/>
        </p:nvGraphicFramePr>
        <p:xfrm>
          <a:off x="4791266" y="1208083"/>
          <a:ext cx="4133468" cy="2674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4B91286-C91C-8EBA-2382-7EA97FE087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189040"/>
              </p:ext>
            </p:extLst>
          </p:nvPr>
        </p:nvGraphicFramePr>
        <p:xfrm>
          <a:off x="219266" y="38138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9C04201C-55A1-5D66-3577-63BFC03D7732}"/>
              </a:ext>
            </a:extLst>
          </p:cNvPr>
          <p:cNvGraphicFramePr>
            <a:graphicFrameLocks/>
          </p:cNvGraphicFramePr>
          <p:nvPr/>
        </p:nvGraphicFramePr>
        <p:xfrm>
          <a:off x="4435334" y="3779862"/>
          <a:ext cx="4489400" cy="2839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18346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672B2-8C9D-C8C2-70F0-2D9B190EA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E5347-0DF0-C64D-C0A1-D19C931E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4" y="136270"/>
            <a:ext cx="8363272" cy="900018"/>
          </a:xfrm>
        </p:spPr>
        <p:txBody>
          <a:bodyPr>
            <a:noAutofit/>
          </a:bodyPr>
          <a:lstStyle/>
          <a:p>
            <a:pPr algn="ctr"/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опроса по  снижению документационной нагрузки на педагогических работников </a:t>
            </a:r>
            <a:r>
              <a:rPr kumimoji="0" lang="ru-RU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организаций </a:t>
            </a:r>
            <a:br>
              <a:rPr kumimoji="0" lang="ru-RU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Дошкольного Образования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(октябрь  2025 года)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7153A7-0133-A705-2DA9-5AEC06C68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794B0-8DC9-4372-93DD-572F8AE7CFD3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D128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9F170AF-FA6F-8B36-018E-4067D57EE6CC}"/>
              </a:ext>
            </a:extLst>
          </p:cNvPr>
          <p:cNvGraphicFramePr>
            <a:graphicFrameLocks/>
          </p:cNvGraphicFramePr>
          <p:nvPr/>
        </p:nvGraphicFramePr>
        <p:xfrm>
          <a:off x="179512" y="1124744"/>
          <a:ext cx="4427984" cy="266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AB08C498-A85D-38FB-E3A0-89885B2B9BD1}"/>
              </a:ext>
            </a:extLst>
          </p:cNvPr>
          <p:cNvGraphicFramePr>
            <a:graphicFrameLocks/>
          </p:cNvGraphicFramePr>
          <p:nvPr/>
        </p:nvGraphicFramePr>
        <p:xfrm>
          <a:off x="4181636" y="10362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24603191-C52B-925C-6877-07DD44480970}"/>
              </a:ext>
            </a:extLst>
          </p:cNvPr>
          <p:cNvGraphicFramePr>
            <a:graphicFrameLocks/>
          </p:cNvGraphicFramePr>
          <p:nvPr/>
        </p:nvGraphicFramePr>
        <p:xfrm>
          <a:off x="35496" y="37846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5C27EE91-D35D-2E42-AD33-75D127F05343}"/>
              </a:ext>
            </a:extLst>
          </p:cNvPr>
          <p:cNvGraphicFramePr>
            <a:graphicFrameLocks/>
          </p:cNvGraphicFramePr>
          <p:nvPr/>
        </p:nvGraphicFramePr>
        <p:xfrm>
          <a:off x="4607496" y="3772155"/>
          <a:ext cx="4230216" cy="252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226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9C554-9321-2330-5EA9-E494C50CA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34DB8-F1C9-EC0D-9680-8E5A03F1E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4" y="136270"/>
            <a:ext cx="8363272" cy="900018"/>
          </a:xfrm>
        </p:spPr>
        <p:txBody>
          <a:bodyPr>
            <a:noAutofit/>
          </a:bodyPr>
          <a:lstStyle/>
          <a:p>
            <a:pPr algn="ctr"/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опроса по  снижению документационной нагрузки на педагогических работников</a:t>
            </a:r>
            <a:br>
              <a:rPr kumimoji="0" lang="en-US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организаций </a:t>
            </a:r>
            <a:r>
              <a:rPr kumimoji="0" lang="ru-RU" sz="1800" b="1" i="0" u="none" strike="noStrike" kern="1200" cap="all" spc="-60" normalizeH="0" baseline="0" noProof="0" dirty="0" err="1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спо</a:t>
            </a:r>
            <a:r>
              <a:rPr kumimoji="0" lang="ru-RU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(октябрь  2025 года)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98C909-567D-5B9B-FB58-A877DF5A4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794B0-8DC9-4372-93DD-572F8AE7CFD3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D128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B8376DC-62E2-0581-6E88-BC52442DDB50}"/>
              </a:ext>
            </a:extLst>
          </p:cNvPr>
          <p:cNvGraphicFramePr>
            <a:graphicFrameLocks/>
          </p:cNvGraphicFramePr>
          <p:nvPr/>
        </p:nvGraphicFramePr>
        <p:xfrm>
          <a:off x="86687" y="1340768"/>
          <a:ext cx="4323041" cy="2611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963485ED-D411-B241-B95B-26AE37344E0B}"/>
              </a:ext>
            </a:extLst>
          </p:cNvPr>
          <p:cNvGraphicFramePr>
            <a:graphicFrameLocks/>
          </p:cNvGraphicFramePr>
          <p:nvPr/>
        </p:nvGraphicFramePr>
        <p:xfrm>
          <a:off x="4572001" y="1340768"/>
          <a:ext cx="4323042" cy="2611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F24DA43-D7B3-67C4-0AA0-F733ECA582EE}"/>
              </a:ext>
            </a:extLst>
          </p:cNvPr>
          <p:cNvGraphicFramePr>
            <a:graphicFrameLocks/>
          </p:cNvGraphicFramePr>
          <p:nvPr/>
        </p:nvGraphicFramePr>
        <p:xfrm>
          <a:off x="248957" y="3952382"/>
          <a:ext cx="4323043" cy="2763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F24DA43-D7B3-67C4-0AA0-F733ECA582EE}"/>
              </a:ext>
            </a:extLst>
          </p:cNvPr>
          <p:cNvGraphicFramePr>
            <a:graphicFrameLocks/>
          </p:cNvGraphicFramePr>
          <p:nvPr/>
        </p:nvGraphicFramePr>
        <p:xfrm>
          <a:off x="4718807" y="3952382"/>
          <a:ext cx="3983868" cy="2763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42721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B8D6C-BBC0-4C19-40D7-55C42482F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9BCCF-73C5-22F7-8FC4-0FBC75C7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4" y="136270"/>
            <a:ext cx="8363272" cy="900018"/>
          </a:xfrm>
        </p:spPr>
        <p:txBody>
          <a:bodyPr>
            <a:noAutofit/>
          </a:bodyPr>
          <a:lstStyle/>
          <a:p>
            <a:pPr algn="ctr"/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опроса по  снижению документационной нагрузки на педагогических работников</a:t>
            </a:r>
            <a:br>
              <a:rPr kumimoji="0" lang="en-US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организаций </a:t>
            </a:r>
            <a:r>
              <a:rPr kumimoji="0" lang="ru-RU" sz="1800" b="1" i="0" u="none" strike="noStrike" kern="1200" cap="all" spc="-60" normalizeH="0" baseline="0" noProof="0" dirty="0" err="1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спо</a:t>
            </a:r>
            <a:r>
              <a:rPr kumimoji="0" lang="ru-RU" sz="1800" b="1" i="0" u="none" strike="noStrike" kern="1200" cap="all" spc="-60" normalizeH="0" baseline="0" noProof="0" dirty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(октябрь  2025 года)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578598-014B-CEDC-0763-8D3E0DC3B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794B0-8DC9-4372-93DD-572F8AE7CFD3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D128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D128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6DD3615-4C74-59DE-F0E7-2C6D3DD2A162}"/>
              </a:ext>
            </a:extLst>
          </p:cNvPr>
          <p:cNvGraphicFramePr>
            <a:graphicFrameLocks/>
          </p:cNvGraphicFramePr>
          <p:nvPr/>
        </p:nvGraphicFramePr>
        <p:xfrm>
          <a:off x="4963923" y="1029038"/>
          <a:ext cx="4158208" cy="2611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28E031AE-4E77-1651-02D0-F080072079B9}"/>
              </a:ext>
            </a:extLst>
          </p:cNvPr>
          <p:cNvGraphicFramePr>
            <a:graphicFrameLocks/>
          </p:cNvGraphicFramePr>
          <p:nvPr/>
        </p:nvGraphicFramePr>
        <p:xfrm>
          <a:off x="0" y="4122020"/>
          <a:ext cx="4230218" cy="237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CC8B3C6-0978-BD31-149F-8AAE585536C8}"/>
              </a:ext>
            </a:extLst>
          </p:cNvPr>
          <p:cNvGraphicFramePr>
            <a:graphicFrameLocks/>
          </p:cNvGraphicFramePr>
          <p:nvPr/>
        </p:nvGraphicFramePr>
        <p:xfrm>
          <a:off x="5098090" y="4111642"/>
          <a:ext cx="3938406" cy="2577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7F33E8EB-37EC-2822-D3E7-3A071422D194}"/>
              </a:ext>
            </a:extLst>
          </p:cNvPr>
          <p:cNvGraphicFramePr>
            <a:graphicFrameLocks/>
          </p:cNvGraphicFramePr>
          <p:nvPr/>
        </p:nvGraphicFramePr>
        <p:xfrm>
          <a:off x="2699792" y="2542574"/>
          <a:ext cx="4014192" cy="250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FEE68267-1421-143E-0021-AA431556AEEC}"/>
              </a:ext>
            </a:extLst>
          </p:cNvPr>
          <p:cNvGraphicFramePr>
            <a:graphicFrameLocks/>
          </p:cNvGraphicFramePr>
          <p:nvPr/>
        </p:nvGraphicFramePr>
        <p:xfrm>
          <a:off x="-252536" y="1121940"/>
          <a:ext cx="4320480" cy="2611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18876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B94AB-C51C-34F8-82E7-489111564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50E2329-8643-4A23-AFBC-2AE68354A3AD}"/>
              </a:ext>
            </a:extLst>
          </p:cNvPr>
          <p:cNvSpPr/>
          <p:nvPr/>
        </p:nvSpPr>
        <p:spPr>
          <a:xfrm>
            <a:off x="6612015" y="1317453"/>
            <a:ext cx="2042443" cy="275916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70F9EE9-C306-247A-54FC-2D65EAFA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15</a:t>
            </a:fld>
            <a:endParaRPr lang="ru-RU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404D05D5-5383-6F36-CF83-DF3FC80928AE}"/>
              </a:ext>
            </a:extLst>
          </p:cNvPr>
          <p:cNvSpPr txBox="1">
            <a:spLocks/>
          </p:cNvSpPr>
          <p:nvPr/>
        </p:nvSpPr>
        <p:spPr>
          <a:xfrm>
            <a:off x="827585" y="97917"/>
            <a:ext cx="7632847" cy="1140824"/>
          </a:xfrm>
          <a:prstGeom prst="rect">
            <a:avLst/>
          </a:prstGeom>
        </p:spPr>
        <p:txBody>
          <a:bodyPr vert="horz" wrap="square" lIns="0" tIns="398271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algn="ctr">
              <a:spcBef>
                <a:spcPts val="105"/>
              </a:spcBef>
            </a:pPr>
            <a:r>
              <a:rPr lang="ru-RU" sz="16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Региональный этап федерального отбор предложений, направленных на снижение бюрократической нагрузки в системе образования, «образование без бюрократии»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B23540F-BF73-6F4D-F3C1-2277C92FCB86}"/>
              </a:ext>
            </a:extLst>
          </p:cNvPr>
          <p:cNvSpPr/>
          <p:nvPr/>
        </p:nvSpPr>
        <p:spPr>
          <a:xfrm>
            <a:off x="634455" y="1484784"/>
            <a:ext cx="5718175" cy="1140824"/>
          </a:xfrm>
          <a:prstGeom prst="roundRect">
            <a:avLst/>
          </a:prstGeom>
          <a:solidFill>
            <a:srgbClr val="FFCCCC"/>
          </a:solidFill>
          <a:ln>
            <a:solidFill>
              <a:srgbClr val="FF99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Департаментом образования и науки Брянской области, ГАУ ДПО «БИПКРО» с 3 октября 2025 г. по 1 декабря 2025 г. проведен региональный этап федерального отбора предложений, направленных на снижение бюрократической нагрузки в системе образования Брянской области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B23B41-240B-3837-E127-A81F075F9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151" y="1387987"/>
            <a:ext cx="1721836" cy="249525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74C431B-DBD2-EB4A-F29A-E3B1B9D1CA4D}"/>
              </a:ext>
            </a:extLst>
          </p:cNvPr>
          <p:cNvSpPr/>
          <p:nvPr/>
        </p:nvSpPr>
        <p:spPr>
          <a:xfrm>
            <a:off x="634455" y="2720224"/>
            <a:ext cx="5718175" cy="1140824"/>
          </a:xfrm>
          <a:prstGeom prst="roundRect">
            <a:avLst/>
          </a:prstGeom>
          <a:solidFill>
            <a:srgbClr val="FFCCCC"/>
          </a:solidFill>
          <a:ln>
            <a:solidFill>
              <a:srgbClr val="FF99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департамента образования и науки Брянской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01.10.2025 № 1074 «О проведении регионального этапа федерального отбора предложений, направленных на снижение бюрократической нагрузки в системе образования,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«Образование без бюрократии»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3197E01-38BC-6D15-7E5F-DD9B52C3539B}"/>
              </a:ext>
            </a:extLst>
          </p:cNvPr>
          <p:cNvSpPr/>
          <p:nvPr/>
        </p:nvSpPr>
        <p:spPr>
          <a:xfrm>
            <a:off x="634455" y="4076618"/>
            <a:ext cx="3888431" cy="86647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работа по подготовке и проведению регионального этапа Отбора проведена отделом государственного надзора в сфере образования департамента образования и науки Брянской области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9406F80-0E2E-DD8A-74EC-5437D1D621FC}"/>
              </a:ext>
            </a:extLst>
          </p:cNvPr>
          <p:cNvSpPr/>
          <p:nvPr/>
        </p:nvSpPr>
        <p:spPr>
          <a:xfrm>
            <a:off x="634454" y="5085183"/>
            <a:ext cx="3888431" cy="71619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Положение о проведении в Брянской области регионального отбора предложений, направленных на снижение бюрократической нагрузки в системе образования, «Образование без бюрократии»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</a:t>
            </a:r>
            <a:r>
              <a:rPr lang="en-US" sz="10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-mail</a:t>
            </a:r>
            <a:r>
              <a:rPr lang="ru-RU" sz="10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US" sz="10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edu@hq.b-edu.ru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5B5F4838-64C9-CA46-9846-063C75201C59}"/>
              </a:ext>
            </a:extLst>
          </p:cNvPr>
          <p:cNvSpPr/>
          <p:nvPr/>
        </p:nvSpPr>
        <p:spPr>
          <a:xfrm>
            <a:off x="634454" y="5874744"/>
            <a:ext cx="3888431" cy="86647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регионального Отбора обеспечивали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отделы департамента образования и науки Брянской области совместно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ГАУ ДПО «БИПКРО»</a:t>
            </a: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C7E03AFF-5336-C39A-C2B7-C977ADF13794}"/>
              </a:ext>
            </a:extLst>
          </p:cNvPr>
          <p:cNvSpPr/>
          <p:nvPr/>
        </p:nvSpPr>
        <p:spPr>
          <a:xfrm>
            <a:off x="620607" y="4719337"/>
            <a:ext cx="288032" cy="45972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99928D69-E2EA-6B46-5983-1EC2840F62F7}"/>
              </a:ext>
            </a:extLst>
          </p:cNvPr>
          <p:cNvSpPr/>
          <p:nvPr/>
        </p:nvSpPr>
        <p:spPr>
          <a:xfrm>
            <a:off x="606895" y="5612148"/>
            <a:ext cx="288032" cy="45972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B87DCFD0-8D1D-5751-E390-142F8C8C0DB1}"/>
              </a:ext>
            </a:extLst>
          </p:cNvPr>
          <p:cNvSpPr/>
          <p:nvPr/>
        </p:nvSpPr>
        <p:spPr>
          <a:xfrm>
            <a:off x="5148065" y="4255450"/>
            <a:ext cx="2806112" cy="100142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региональная экспертная комиссия, которая обеспечивает проведение экспертизы материалов, представленных </a:t>
            </a:r>
            <a:r>
              <a:rPr lang="ru-RU" sz="1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регионального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 Отбора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E48353B-5E8A-8953-7C9F-10BB9E86AF9A}"/>
              </a:ext>
            </a:extLst>
          </p:cNvPr>
          <p:cNvSpPr/>
          <p:nvPr/>
        </p:nvSpPr>
        <p:spPr>
          <a:xfrm>
            <a:off x="5148065" y="5507704"/>
            <a:ext cx="2806112" cy="86647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информационно-аналитического сопровождения и координации проектов в сфере образования департамента обеспечивал информационное сопровождение проведения Отбора </a:t>
            </a: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254ADD03-2328-7742-B38D-C72CE1987F9A}"/>
              </a:ext>
            </a:extLst>
          </p:cNvPr>
          <p:cNvSpPr/>
          <p:nvPr/>
        </p:nvSpPr>
        <p:spPr>
          <a:xfrm>
            <a:off x="5271383" y="5152428"/>
            <a:ext cx="288032" cy="45972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30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B94AB-C51C-34F8-82E7-489111564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70F9EE9-C306-247A-54FC-2D65EAFA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16</a:t>
            </a:fld>
            <a:endParaRPr lang="ru-RU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404D05D5-5383-6F36-CF83-DF3FC80928AE}"/>
              </a:ext>
            </a:extLst>
          </p:cNvPr>
          <p:cNvSpPr txBox="1">
            <a:spLocks/>
          </p:cNvSpPr>
          <p:nvPr/>
        </p:nvSpPr>
        <p:spPr>
          <a:xfrm>
            <a:off x="827585" y="97917"/>
            <a:ext cx="7632847" cy="1140824"/>
          </a:xfrm>
          <a:prstGeom prst="rect">
            <a:avLst/>
          </a:prstGeom>
        </p:spPr>
        <p:txBody>
          <a:bodyPr vert="horz" wrap="square" lIns="0" tIns="398271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algn="ctr">
              <a:spcBef>
                <a:spcPts val="105"/>
              </a:spcBef>
            </a:pPr>
            <a:r>
              <a:rPr lang="ru-RU" sz="16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Регионального этапа федерального </a:t>
            </a:r>
            <a:r>
              <a:rPr lang="ru-RU" sz="1600" cap="all" spc="-8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отборА</a:t>
            </a:r>
            <a:r>
              <a:rPr lang="ru-RU" sz="16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предложений, направленных на снижение бюрократической нагрузки в системе образования, «образование без бюрократии»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966685-FF6A-0714-2581-6EC52FE9C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0" y="1314326"/>
            <a:ext cx="3823212" cy="54764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82E0DC-EA79-8E0B-00D1-A60561110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45" y="1309422"/>
            <a:ext cx="3908486" cy="547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70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229600" cy="64807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499868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Отдел государственного надзора в сфере образования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департамента образования и науки Брянской области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8(4832)505 188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1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6D97C6-3F88-ED50-BDA9-50127523B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2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681F22-DE0D-DE17-5C1C-93396B24E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76" y="1379424"/>
            <a:ext cx="3797984" cy="5073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D04F68-2CF1-CBE2-58EF-52A74CD5C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842" y="1379424"/>
            <a:ext cx="3688400" cy="50739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0BECD-FD98-4B39-38ED-E42123D69B0C}"/>
              </a:ext>
            </a:extLst>
          </p:cNvPr>
          <p:cNvSpPr txBox="1"/>
          <p:nvPr/>
        </p:nvSpPr>
        <p:spPr>
          <a:xfrm>
            <a:off x="539552" y="188640"/>
            <a:ext cx="79928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819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spc="-8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НОРМАТИВНЫЕ ПРАВОВЫЕ АКТЫ, РЕГЛАМЕНТИРУЮЩИЕ ОБЪЕМ БЮРОКРАТИЧЕСКОЙ НАГРУЗКИ НА ПЕДАГОГОВ ШКОЛ, ДЕТСКИХ САДОВ, СПО</a:t>
            </a:r>
          </a:p>
        </p:txBody>
      </p:sp>
    </p:spTree>
    <p:extLst>
      <p:ext uri="{BB962C8B-B14F-4D97-AF65-F5344CB8AC3E}">
        <p14:creationId xmlns:p14="http://schemas.microsoft.com/office/powerpoint/2010/main" val="385707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42A41-B139-C316-951A-4308D6F76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668212D-B643-7AEA-9542-4F1BFC8B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3</a:t>
            </a:fld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37EDECD8-6EDF-4F53-1E23-A0EE1A69BED4}"/>
              </a:ext>
            </a:extLst>
          </p:cNvPr>
          <p:cNvSpPr txBox="1">
            <a:spLocks/>
          </p:cNvSpPr>
          <p:nvPr/>
        </p:nvSpPr>
        <p:spPr>
          <a:xfrm>
            <a:off x="179513" y="149097"/>
            <a:ext cx="8784975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ПЕРЕЧНИ ДОКУМЕНТОВ </a:t>
            </a:r>
          </a:p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ПЕДАГОГИЧЕСКИХ  РАБОТНИКОВ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CE53590-02E5-99DF-BB7D-6C075736DDDC}"/>
              </a:ext>
            </a:extLst>
          </p:cNvPr>
          <p:cNvSpPr/>
          <p:nvPr/>
        </p:nvSpPr>
        <p:spPr>
          <a:xfrm>
            <a:off x="6169465" y="948595"/>
            <a:ext cx="2533210" cy="43360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2850" marR="346710" lvl="0" indent="-856615" algn="ctr" fontAlgn="auto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</a:p>
          <a:p>
            <a:pPr marL="1212850" marR="346710" lvl="0" indent="-856615" algn="ctr" fontAlgn="auto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</a:t>
            </a:r>
          </a:p>
          <a:p>
            <a:pPr marR="440055" lvl="0" indent="-1800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Рабочая программа дисциплины, модуля, курса, практики</a:t>
            </a:r>
          </a:p>
          <a:p>
            <a:pPr marR="440055" lvl="0" indent="-1800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Журнал учета успеваемости</a:t>
            </a:r>
            <a:endParaRPr lang="ru-RU" sz="1400" kern="0" dirty="0">
              <a:solidFill>
                <a:srgbClr val="423C67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R="440055" lvl="0" indent="-1800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Журнал практики</a:t>
            </a:r>
          </a:p>
          <a:p>
            <a:pPr marR="440055" lvl="0" indent="-1800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Экзаменационная/ зачетная ведомости</a:t>
            </a:r>
          </a:p>
          <a:p>
            <a:pPr marR="440055" lvl="0" indent="-1800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План воспитательной работы (для куратора)</a:t>
            </a:r>
          </a:p>
          <a:p>
            <a:pPr marR="440055" lvl="0" indent="-1800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Характеристика</a:t>
            </a:r>
          </a:p>
          <a:p>
            <a:pPr marR="440055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на обучающегося</a:t>
            </a:r>
          </a:p>
          <a:p>
            <a:pPr marR="440055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517525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(по запросу, для куратора)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E81A438-1AF4-6869-7D20-0A9663A81D30}"/>
              </a:ext>
            </a:extLst>
          </p:cNvPr>
          <p:cNvSpPr/>
          <p:nvPr/>
        </p:nvSpPr>
        <p:spPr>
          <a:xfrm>
            <a:off x="467545" y="948595"/>
            <a:ext cx="2533210" cy="43360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212850" marR="346710" lvl="0" indent="-856615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25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marL="1212850" marR="346710" lvl="0" indent="-856615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500" b="1" kern="0" spc="-25" dirty="0">
              <a:solidFill>
                <a:srgbClr val="423C67"/>
              </a:solidFill>
              <a:latin typeface="Calibri"/>
              <a:cs typeface="Calibri"/>
            </a:endParaRPr>
          </a:p>
          <a:p>
            <a:pPr marL="1212850" marR="346710" lvl="0" indent="-856615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Журнал посещаемости</a:t>
            </a: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423C67"/>
              </a:solidFill>
              <a:effectLst/>
              <a:uLnTx/>
              <a:uFillTx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Календарно-тематический план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B0F8728-57BE-B33A-B849-3F5A230DB93D}"/>
              </a:ext>
            </a:extLst>
          </p:cNvPr>
          <p:cNvSpPr/>
          <p:nvPr/>
        </p:nvSpPr>
        <p:spPr>
          <a:xfrm>
            <a:off x="3305395" y="948595"/>
            <a:ext cx="2533210" cy="4336001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212850" marR="346710" indent="-856615" algn="ctr">
              <a:spcBef>
                <a:spcPts val="5"/>
              </a:spcBef>
              <a:defRPr/>
            </a:pPr>
            <a:r>
              <a:rPr lang="ru-RU" sz="1600" b="1" kern="0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</a:p>
          <a:p>
            <a:pPr marL="1212850" marR="346710" lvl="0" indent="-856615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500" b="1" kern="0" spc="-25" dirty="0">
              <a:solidFill>
                <a:srgbClr val="423C67"/>
              </a:solidFill>
              <a:latin typeface="Calibri"/>
              <a:cs typeface="Calibri"/>
            </a:endParaRP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Рабочая программа</a:t>
            </a: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Журнал учета успеваемости</a:t>
            </a:r>
            <a:endParaRPr lang="ru-RU" sz="1400" kern="0" dirty="0">
              <a:solidFill>
                <a:srgbClr val="423C67"/>
              </a:solidFill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Журнал внеурочной деятельности</a:t>
            </a: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План воспитательной работы </a:t>
            </a:r>
          </a:p>
          <a:p>
            <a:pPr marR="440055" lvl="0" indent="-2286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AutoNum type="arabicPeriod"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Характеристика на обучающегося</a:t>
            </a:r>
          </a:p>
          <a:p>
            <a:pPr marR="440055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517525" algn="l"/>
              </a:tabLst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423C67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по запросу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91AD758-DEFD-ACE5-CD93-5E059EA53889}"/>
              </a:ext>
            </a:extLst>
          </p:cNvPr>
          <p:cNvSpPr/>
          <p:nvPr/>
        </p:nvSpPr>
        <p:spPr>
          <a:xfrm>
            <a:off x="1763688" y="5517232"/>
            <a:ext cx="5760640" cy="1008112"/>
          </a:xfrm>
          <a:prstGeom prst="roundRect">
            <a:avLst/>
          </a:prstGeom>
          <a:solidFill>
            <a:srgbClr val="F8DED3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A48908-A439-602F-1585-BC1B68475413}"/>
              </a:ext>
            </a:extLst>
          </p:cNvPr>
          <p:cNvSpPr txBox="1"/>
          <p:nvPr/>
        </p:nvSpPr>
        <p:spPr>
          <a:xfrm>
            <a:off x="2019866" y="5675529"/>
            <a:ext cx="52884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 РЕАЛИЗАЦИИ ОСНОВНОЙ ОБРАЗОВАТЕЛЬНОЙ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415635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9C54ADB-986A-7A10-F644-BE67904D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4</a:t>
            </a:fld>
            <a:endParaRPr lang="ru-RU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CC98C92-3C5C-F9ED-CC7E-0C064E2E2E24}"/>
              </a:ext>
            </a:extLst>
          </p:cNvPr>
          <p:cNvSpPr txBox="1">
            <a:spLocks/>
          </p:cNvSpPr>
          <p:nvPr/>
        </p:nvSpPr>
        <p:spPr>
          <a:xfrm>
            <a:off x="827585" y="97917"/>
            <a:ext cx="7632848" cy="1140824"/>
          </a:xfrm>
          <a:prstGeom prst="rect">
            <a:avLst/>
          </a:prstGeom>
        </p:spPr>
        <p:txBody>
          <a:bodyPr vert="horz" wrap="square" lIns="0" tIns="398271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cap="all" spc="-60" dirty="0">
                <a:solidFill>
                  <a:srgbClr val="D1282E"/>
                </a:solidFill>
                <a:latin typeface="Times New Roman" panose="02020603050405020304" pitchFamily="18" charset="0"/>
                <a:cs typeface="Times New Roman" pitchFamily="18" charset="0"/>
              </a:rPr>
              <a:t>ДЛЯ ВОСПИТАТЕЛЕЙ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cap="all" spc="-60" dirty="0">
                <a:solidFill>
                  <a:srgbClr val="D1282E"/>
                </a:solidFill>
                <a:latin typeface="Times New Roman" panose="02020603050405020304" pitchFamily="18" charset="0"/>
                <a:cs typeface="Times New Roman" pitchFamily="18" charset="0"/>
              </a:rPr>
              <a:t>ОТСУТСТВУЮТ В ПЕРЕЧНЕ</a:t>
            </a:r>
            <a:r>
              <a:rPr kumimoji="0" lang="ru-RU" sz="240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...</a:t>
            </a:r>
            <a:endParaRPr kumimoji="0" lang="ru-RU" sz="240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6D1443-7CDF-CF06-0EDB-E23F1112DA81}"/>
              </a:ext>
            </a:extLst>
          </p:cNvPr>
          <p:cNvSpPr txBox="1"/>
          <p:nvPr/>
        </p:nvSpPr>
        <p:spPr>
          <a:xfrm>
            <a:off x="467544" y="1412776"/>
            <a:ext cx="5904656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Extrabold"/>
              <a:ea typeface="Open Sans Extrabold"/>
              <a:cs typeface="Open Sans Extrabold"/>
            </a:endParaRPr>
          </a:p>
          <a:p>
            <a:pPr marL="283879" marR="0" lvl="0" indent="-28387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рабочая программа воспитателя;</a:t>
            </a:r>
          </a:p>
          <a:p>
            <a:pPr marL="283879" indent="-283879" algn="just">
              <a:buFont typeface="Wingdings"/>
              <a:buChar char="ü"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</a:t>
            </a:r>
            <a:r>
              <a:rPr lang="ru-RU" kern="0" dirty="0"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;</a:t>
            </a:r>
            <a:endParaRPr kumimoji="0" lang="ru-RU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Open Sans Extrabold"/>
              <a:cs typeface="Times New Roman" panose="02020603050405020304" pitchFamily="18" charset="0"/>
            </a:endParaRPr>
          </a:p>
          <a:p>
            <a:pPr marL="283879" marR="0" lvl="0" indent="-28387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календарный учебный график</a:t>
            </a:r>
            <a:r>
              <a:rPr lang="ru-RU" kern="0" dirty="0"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;</a:t>
            </a:r>
            <a:endParaRPr kumimoji="0" lang="ru-RU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Open Sans Extrabold"/>
              <a:cs typeface="Times New Roman" panose="02020603050405020304" pitchFamily="18" charset="0"/>
            </a:endParaRPr>
          </a:p>
          <a:p>
            <a:pPr marL="283879" marR="0" lvl="0" indent="-28387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 расписание занятий</a:t>
            </a:r>
            <a:r>
              <a:rPr lang="ru-RU" kern="0" dirty="0"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;</a:t>
            </a:r>
            <a:endParaRPr kumimoji="0" lang="ru-RU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Open Sans Extrabold"/>
              <a:cs typeface="Times New Roman" panose="02020603050405020304" pitchFamily="18" charset="0"/>
            </a:endParaRPr>
          </a:p>
          <a:p>
            <a:pPr marL="283879" marR="0" lvl="0" indent="-28387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 карты педагогической диагностики</a:t>
            </a:r>
            <a:r>
              <a:rPr lang="ru-RU" kern="0" dirty="0"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;</a:t>
            </a:r>
            <a:endParaRPr kumimoji="0" lang="ru-RU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Open Sans Extrabold"/>
              <a:cs typeface="Times New Roman" panose="02020603050405020304" pitchFamily="18" charset="0"/>
            </a:endParaRPr>
          </a:p>
          <a:p>
            <a:pPr marL="283879" marR="0" lvl="0" indent="-28387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 план о самообразовании</a:t>
            </a:r>
            <a:r>
              <a:rPr lang="ru-RU" kern="0" dirty="0"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;</a:t>
            </a:r>
            <a:endParaRPr kumimoji="0" lang="ru-RU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Open Sans Extrabold"/>
              <a:cs typeface="Times New Roman" panose="02020603050405020304" pitchFamily="18" charset="0"/>
            </a:endParaRPr>
          </a:p>
          <a:p>
            <a:pPr marL="283879" marR="0" lvl="0" indent="-28387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 протоколы родительских собраний</a:t>
            </a:r>
            <a:r>
              <a:rPr lang="ru-RU" kern="0" dirty="0"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;</a:t>
            </a:r>
            <a:endParaRPr kumimoji="0" lang="ru-RU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Open Sans Extrabold"/>
              <a:cs typeface="Times New Roman" panose="02020603050405020304" pitchFamily="18" charset="0"/>
            </a:endParaRPr>
          </a:p>
          <a:p>
            <a:pPr marL="283879" marR="0" lvl="0" indent="-28387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 конспекты занятий, сценарии</a:t>
            </a:r>
            <a:r>
              <a:rPr lang="ru-RU" kern="0" dirty="0"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;</a:t>
            </a:r>
            <a:endParaRPr kumimoji="0" lang="ru-RU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Open Sans Extrabold"/>
              <a:cs typeface="Times New Roman" panose="02020603050405020304" pitchFamily="18" charset="0"/>
            </a:endParaRPr>
          </a:p>
          <a:p>
            <a:pPr marL="283879" marR="0" lvl="0" indent="-28387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ежедневное планирование с режимными моментами; </a:t>
            </a:r>
          </a:p>
          <a:p>
            <a:pPr marL="283879" marR="0" lvl="0" indent="-28387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отчеты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9C4C75-69E8-BD97-DB75-3D689B89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18" y="1916832"/>
            <a:ext cx="3071944" cy="3612232"/>
          </a:xfrm>
          <a:prstGeom prst="rect">
            <a:avLst/>
          </a:prstGeom>
          <a:solidFill>
            <a:schemeClr val="accent6">
              <a:lumMod val="40000"/>
              <a:lumOff val="60000"/>
              <a:alpha val="84000"/>
            </a:schemeClr>
          </a:solidFill>
          <a:ln>
            <a:solidFill>
              <a:srgbClr val="FAF7DE"/>
            </a:solidFill>
          </a:ln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B98368C-1846-D961-443B-1F490C63145E}"/>
              </a:ext>
            </a:extLst>
          </p:cNvPr>
          <p:cNvCxnSpPr>
            <a:cxnSpLocks/>
          </p:cNvCxnSpPr>
          <p:nvPr/>
        </p:nvCxnSpPr>
        <p:spPr>
          <a:xfrm>
            <a:off x="1080800" y="1492845"/>
            <a:ext cx="4571320" cy="439399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E42FA3F-2EE2-FC14-1244-C0EE1CBED847}"/>
              </a:ext>
            </a:extLst>
          </p:cNvPr>
          <p:cNvCxnSpPr>
            <a:cxnSpLocks/>
          </p:cNvCxnSpPr>
          <p:nvPr/>
        </p:nvCxnSpPr>
        <p:spPr>
          <a:xfrm flipV="1">
            <a:off x="953344" y="1494350"/>
            <a:ext cx="4572678" cy="43924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42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9C54ADB-986A-7A10-F644-BE67904D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5</a:t>
            </a:fld>
            <a:endParaRPr lang="ru-RU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CC98C92-3C5C-F9ED-CC7E-0C064E2E2E24}"/>
              </a:ext>
            </a:extLst>
          </p:cNvPr>
          <p:cNvSpPr txBox="1">
            <a:spLocks/>
          </p:cNvSpPr>
          <p:nvPr/>
        </p:nvSpPr>
        <p:spPr>
          <a:xfrm>
            <a:off x="827585" y="97917"/>
            <a:ext cx="7632848" cy="771492"/>
          </a:xfrm>
          <a:prstGeom prst="rect">
            <a:avLst/>
          </a:prstGeom>
        </p:spPr>
        <p:txBody>
          <a:bodyPr vert="horz" wrap="square" lIns="0" tIns="398271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cap="all" spc="-60" dirty="0">
                <a:solidFill>
                  <a:srgbClr val="D1282E"/>
                </a:solidFill>
                <a:latin typeface="Times New Roman" panose="02020603050405020304" pitchFamily="18" charset="0"/>
                <a:cs typeface="Times New Roman" pitchFamily="18" charset="0"/>
              </a:rPr>
              <a:t>ДЛЯ УЧИТЕЛЕЙ ОТСУТСТВУЮТ В ПЕРЕЧНЕ</a:t>
            </a:r>
            <a:r>
              <a:rPr kumimoji="0" lang="ru-RU" sz="240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...</a:t>
            </a:r>
            <a:endParaRPr kumimoji="0" lang="ru-RU" sz="240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6D1443-7CDF-CF06-0EDB-E23F1112DA81}"/>
              </a:ext>
            </a:extLst>
          </p:cNvPr>
          <p:cNvSpPr txBox="1"/>
          <p:nvPr/>
        </p:nvSpPr>
        <p:spPr>
          <a:xfrm>
            <a:off x="258762" y="971162"/>
            <a:ext cx="5681221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Extrabold"/>
              <a:ea typeface="Open Sans Extrabold"/>
              <a:cs typeface="Open Sans Extrabold"/>
            </a:endParaRPr>
          </a:p>
          <a:p>
            <a:pPr marL="283879" marR="0" lvl="0" indent="-28387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Личные дела обучающихся;</a:t>
            </a:r>
          </a:p>
          <a:p>
            <a:pPr marL="283879" marR="0" lvl="0" indent="-28387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 социальные паспорта классов</a:t>
            </a:r>
            <a:r>
              <a:rPr lang="ru-RU" kern="0" dirty="0"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;</a:t>
            </a:r>
            <a:endParaRPr kumimoji="0" lang="ru-RU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Open Sans Extrabold"/>
              <a:cs typeface="Times New Roman" panose="02020603050405020304" pitchFamily="18" charset="0"/>
            </a:endParaRPr>
          </a:p>
          <a:p>
            <a:pPr marL="283879" marR="0" lvl="0" indent="-28387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протоколы родительских собраний</a:t>
            </a:r>
            <a:r>
              <a:rPr lang="ru-RU" kern="0" dirty="0"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;</a:t>
            </a:r>
            <a:endParaRPr kumimoji="0" lang="ru-RU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Open Sans Extrabold"/>
              <a:cs typeface="Times New Roman" panose="02020603050405020304" pitchFamily="18" charset="0"/>
            </a:endParaRPr>
          </a:p>
          <a:p>
            <a:pPr marL="283879" marR="0" lvl="0" indent="-28387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 документация по паспортизации и инвентаризации материально-технического оснащения учебных кабинетов</a:t>
            </a:r>
            <a:r>
              <a:rPr lang="ru-RU" kern="0" dirty="0"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;</a:t>
            </a:r>
            <a:endParaRPr kumimoji="0" lang="ru-RU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Open Sans Extrabold"/>
              <a:cs typeface="Times New Roman" panose="02020603050405020304" pitchFamily="18" charset="0"/>
            </a:endParaRPr>
          </a:p>
          <a:p>
            <a:pPr marL="283879" marR="0" lvl="0" indent="-28387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 списки обучающихся для военкоматов</a:t>
            </a:r>
            <a:r>
              <a:rPr lang="ru-RU" kern="0" dirty="0"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;</a:t>
            </a:r>
            <a:endParaRPr kumimoji="0" lang="ru-RU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Open Sans Extrabold"/>
              <a:cs typeface="Times New Roman" panose="02020603050405020304" pitchFamily="18" charset="0"/>
            </a:endParaRPr>
          </a:p>
          <a:p>
            <a:pPr marL="283879" marR="0" lvl="0" indent="-28387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 табель питания</a:t>
            </a:r>
            <a:r>
              <a:rPr lang="ru-RU" kern="0" dirty="0"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;</a:t>
            </a:r>
            <a:endParaRPr kumimoji="0" lang="ru-RU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Open Sans Extrabold"/>
              <a:cs typeface="Times New Roman" panose="02020603050405020304" pitchFamily="18" charset="0"/>
            </a:endParaRPr>
          </a:p>
          <a:p>
            <a:pPr marL="283879" marR="0" lvl="0" indent="-28387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 отчеты о трудоустройстве выпускников</a:t>
            </a:r>
            <a:r>
              <a:rPr lang="ru-RU" kern="0" dirty="0"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;</a:t>
            </a:r>
            <a:endParaRPr kumimoji="0" lang="ru-RU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Open Sans Extrabold"/>
              <a:cs typeface="Times New Roman" panose="02020603050405020304" pitchFamily="18" charset="0"/>
            </a:endParaRPr>
          </a:p>
          <a:p>
            <a:pPr marL="283879" marR="0" lvl="0" indent="-28387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 фотоотчёты по урочным и внеурочным мероприятиям</a:t>
            </a:r>
            <a:r>
              <a:rPr lang="ru-RU" kern="0" dirty="0"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;</a:t>
            </a:r>
            <a:endParaRPr kumimoji="0" lang="ru-RU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Open Sans Extrabold"/>
              <a:cs typeface="Times New Roman" panose="02020603050405020304" pitchFamily="18" charset="0"/>
            </a:endParaRPr>
          </a:p>
          <a:p>
            <a:pPr marL="283879" marR="0" lvl="0" indent="-28387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 акты по итогам посещения семей на дому, заполнение форм для мониторингов; </a:t>
            </a:r>
          </a:p>
          <a:p>
            <a:pPr marL="283879" marR="0" lvl="0" indent="-28387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оформление отчетности по диагностике знаний обучающихся; </a:t>
            </a:r>
          </a:p>
          <a:p>
            <a:pPr marL="283879" marR="0" lvl="0" indent="-28387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участию в конкурсах, олимпиадах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9C4C75-69E8-BD97-DB75-3D689B89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18" y="1916832"/>
            <a:ext cx="3071944" cy="3612232"/>
          </a:xfrm>
          <a:prstGeom prst="rect">
            <a:avLst/>
          </a:prstGeom>
          <a:solidFill>
            <a:schemeClr val="accent6">
              <a:lumMod val="40000"/>
              <a:lumOff val="60000"/>
              <a:alpha val="84000"/>
            </a:schemeClr>
          </a:solidFill>
          <a:ln>
            <a:solidFill>
              <a:srgbClr val="FAF7DE"/>
            </a:solidFill>
          </a:ln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B98368C-1846-D961-443B-1F490C63145E}"/>
              </a:ext>
            </a:extLst>
          </p:cNvPr>
          <p:cNvCxnSpPr>
            <a:cxnSpLocks/>
          </p:cNvCxnSpPr>
          <p:nvPr/>
        </p:nvCxnSpPr>
        <p:spPr>
          <a:xfrm>
            <a:off x="1080800" y="1492845"/>
            <a:ext cx="4571320" cy="439399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E42FA3F-2EE2-FC14-1244-C0EE1CBED847}"/>
              </a:ext>
            </a:extLst>
          </p:cNvPr>
          <p:cNvCxnSpPr>
            <a:cxnSpLocks/>
          </p:cNvCxnSpPr>
          <p:nvPr/>
        </p:nvCxnSpPr>
        <p:spPr>
          <a:xfrm flipV="1">
            <a:off x="953344" y="1494350"/>
            <a:ext cx="4572678" cy="43924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86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436">
              <a:srgbClr val="F8F8EC"/>
            </a:gs>
            <a:gs pos="37521">
              <a:srgbClr val="FAFBEA"/>
            </a:gs>
            <a:gs pos="0">
              <a:srgbClr val="FDFFE7"/>
            </a:gs>
            <a:gs pos="99000">
              <a:schemeClr val="bg2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B87E17-75CA-71B1-E0A9-574F67685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>
            <a:extLst>
              <a:ext uri="{FF2B5EF4-FFF2-40B4-BE49-F238E27FC236}">
                <a16:creationId xmlns:a16="http://schemas.microsoft.com/office/drawing/2014/main" id="{20D76C88-75C3-0FBA-7E2F-0F3EA234C111}"/>
              </a:ext>
            </a:extLst>
          </p:cNvPr>
          <p:cNvSpPr/>
          <p:nvPr/>
        </p:nvSpPr>
        <p:spPr bwMode="auto">
          <a:xfrm rot="8127143" flipV="1">
            <a:off x="3487426" y="2919034"/>
            <a:ext cx="5154795" cy="45719"/>
          </a:xfrm>
          <a:prstGeom prst="flowChartProcess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7C5B9EA-AC6C-6C60-1126-9988B2E60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4000"/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1" y="3978213"/>
            <a:ext cx="4574950" cy="2859344"/>
          </a:xfrm>
          <a:prstGeom prst="rect">
            <a:avLst/>
          </a:prstGeom>
          <a:gradFill>
            <a:gsLst>
              <a:gs pos="33009">
                <a:srgbClr val="FBFCEA"/>
              </a:gs>
              <a:gs pos="28497">
                <a:srgbClr val="FBFCE9"/>
              </a:gs>
              <a:gs pos="17860">
                <a:srgbClr val="FFFFCC"/>
              </a:gs>
              <a:gs pos="37521">
                <a:srgbClr val="FAFBEA"/>
              </a:gs>
              <a:gs pos="0">
                <a:srgbClr val="FDFFE7"/>
              </a:gs>
              <a:gs pos="99000">
                <a:schemeClr val="bg2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</a:gradFill>
          <a:effectLst>
            <a:outerShdw blurRad="50800" dist="50800" dir="5400000" algn="ctr" rotWithShape="0">
              <a:schemeClr val="bg2">
                <a:lumMod val="20000"/>
                <a:lumOff val="80000"/>
              </a:schemeClr>
            </a:outerShdw>
          </a:effec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D5016B1-0D68-F524-F0ED-4095C50E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6</a:t>
            </a:fld>
            <a:endParaRPr lang="ru-RU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3038B0B8-4097-195D-F226-B69E7AF5A7DB}"/>
              </a:ext>
            </a:extLst>
          </p:cNvPr>
          <p:cNvSpPr txBox="1">
            <a:spLocks/>
          </p:cNvSpPr>
          <p:nvPr/>
        </p:nvSpPr>
        <p:spPr>
          <a:xfrm>
            <a:off x="1115616" y="65601"/>
            <a:ext cx="7344816" cy="771492"/>
          </a:xfrm>
          <a:prstGeom prst="rect">
            <a:avLst/>
          </a:prstGeom>
        </p:spPr>
        <p:txBody>
          <a:bodyPr vert="horz" wrap="square" lIns="0" tIns="398271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cap="all" spc="-60" dirty="0">
                <a:solidFill>
                  <a:srgbClr val="D1282E"/>
                </a:solidFill>
                <a:latin typeface="Times New Roman" panose="02020603050405020304" pitchFamily="18" charset="0"/>
                <a:cs typeface="Times New Roman" pitchFamily="18" charset="0"/>
              </a:rPr>
              <a:t>Запрещено:</a:t>
            </a:r>
            <a:endParaRPr kumimoji="0" lang="ru-RU" sz="240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711FEE-8B61-4976-02CD-3147B2FD39D7}"/>
              </a:ext>
            </a:extLst>
          </p:cNvPr>
          <p:cNvSpPr txBox="1"/>
          <p:nvPr/>
        </p:nvSpPr>
        <p:spPr>
          <a:xfrm>
            <a:off x="3131840" y="837093"/>
            <a:ext cx="5760640" cy="5191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</a:rPr>
              <a:t> </a:t>
            </a:r>
          </a:p>
          <a:p>
            <a:pPr marL="283879" marR="0" lvl="0" indent="-28387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endParaRPr kumimoji="0" lang="ru-RU" sz="20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Open Sans Extrabold"/>
              <a:cs typeface="Times New Roman" panose="02020603050405020304" pitchFamily="18" charset="0"/>
            </a:endParaRPr>
          </a:p>
          <a:p>
            <a:pPr marL="283879" marR="0" lvl="0" indent="-28387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ru-RU" sz="20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установление излишних требований при аттестации педагогов</a:t>
            </a:r>
            <a:r>
              <a:rPr lang="ru-RU" sz="2000" kern="0" dirty="0"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;</a:t>
            </a:r>
          </a:p>
          <a:p>
            <a:pPr marL="283879" marR="0" lvl="0" indent="-28387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r>
              <a:rPr kumimoji="0" lang="ru-RU" sz="20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 привлечение педагогов образовательных организаций к учету детей, подлежащих обучению по образовательным программам общего образования (полномочие ОМС), мероприятиям по благоустройству муниципалитета (данные мероприятия относятся к сфере деятельности организаций жилищно-коммунального хозяйства (уборка улиц, озеленение и пр.))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kern="0" dirty="0"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(</a:t>
            </a:r>
            <a:r>
              <a:rPr lang="ru-RU" b="1" kern="0" dirty="0">
                <a:latin typeface="Times New Roman" panose="02020603050405020304" pitchFamily="18" charset="0"/>
                <a:ea typeface="Open Sans Extrabold"/>
                <a:cs typeface="Times New Roman" panose="02020603050405020304" pitchFamily="18" charset="0"/>
              </a:rPr>
              <a:t>статьи 47 , 48 ФЗ «Об образовании в РФ)</a:t>
            </a:r>
          </a:p>
          <a:p>
            <a:pPr marL="283879" marR="0" lvl="0" indent="-283879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tabLst/>
              <a:defRPr/>
            </a:pPr>
            <a:endParaRPr kumimoji="0" lang="ru-RU" sz="20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Open Sans Extrabold"/>
              <a:cs typeface="Times New Roman" panose="02020603050405020304" pitchFamily="18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id="{C63248AE-C49D-532D-5760-5DF8D320AD04}"/>
              </a:ext>
            </a:extLst>
          </p:cNvPr>
          <p:cNvSpPr/>
          <p:nvPr/>
        </p:nvSpPr>
        <p:spPr bwMode="auto">
          <a:xfrm rot="2537770">
            <a:off x="3014822" y="2964783"/>
            <a:ext cx="5438695" cy="45719"/>
          </a:xfrm>
          <a:prstGeom prst="flowChartProcess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2" name="Блок-схема: процесс 1">
            <a:extLst>
              <a:ext uri="{FF2B5EF4-FFF2-40B4-BE49-F238E27FC236}">
                <a16:creationId xmlns:a16="http://schemas.microsoft.com/office/drawing/2014/main" id="{FDA8521B-14DC-C22B-15E2-611766073327}"/>
              </a:ext>
            </a:extLst>
          </p:cNvPr>
          <p:cNvSpPr/>
          <p:nvPr/>
        </p:nvSpPr>
        <p:spPr bwMode="auto">
          <a:xfrm rot="8126473">
            <a:off x="3370262" y="3144177"/>
            <a:ext cx="4954151" cy="45719"/>
          </a:xfrm>
          <a:prstGeom prst="flowChartProcess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26104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F339A-DB28-6ADF-B333-0CD7F902E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D86D0D9-01AA-EB60-F6E7-8E645C67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7</a:t>
            </a:fld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0A42ED1-6FC9-86EE-84A5-CFDE18BF0D7E}"/>
              </a:ext>
            </a:extLst>
          </p:cNvPr>
          <p:cNvSpPr txBox="1">
            <a:spLocks/>
          </p:cNvSpPr>
          <p:nvPr/>
        </p:nvSpPr>
        <p:spPr>
          <a:xfrm>
            <a:off x="148704" y="328911"/>
            <a:ext cx="878497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Механизмы работы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D5FA83F-5889-0837-D549-F5E10B36C8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4437025"/>
              </p:ext>
            </p:extLst>
          </p:nvPr>
        </p:nvGraphicFramePr>
        <p:xfrm>
          <a:off x="179513" y="1268759"/>
          <a:ext cx="4157673" cy="360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23">
            <a:extLst>
              <a:ext uri="{FF2B5EF4-FFF2-40B4-BE49-F238E27FC236}">
                <a16:creationId xmlns:a16="http://schemas.microsoft.com/office/drawing/2014/main" id="{B93B6DFC-AA6E-9A0C-ADDD-3A43A7202AF1}"/>
              </a:ext>
            </a:extLst>
          </p:cNvPr>
          <p:cNvSpPr/>
          <p:nvPr/>
        </p:nvSpPr>
        <p:spPr>
          <a:xfrm>
            <a:off x="1000893" y="2960947"/>
            <a:ext cx="412624" cy="216024"/>
          </a:xfrm>
          <a:prstGeom prst="downArrow">
            <a:avLst/>
          </a:prstGeom>
          <a:solidFill>
            <a:srgbClr val="CDCDEB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929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4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Стрелка вниз 23">
            <a:extLst>
              <a:ext uri="{FF2B5EF4-FFF2-40B4-BE49-F238E27FC236}">
                <a16:creationId xmlns:a16="http://schemas.microsoft.com/office/drawing/2014/main" id="{6F2EADBF-D596-8955-CFAC-8C7A1BBC29A4}"/>
              </a:ext>
            </a:extLst>
          </p:cNvPr>
          <p:cNvSpPr/>
          <p:nvPr/>
        </p:nvSpPr>
        <p:spPr>
          <a:xfrm>
            <a:off x="3059832" y="2960947"/>
            <a:ext cx="412624" cy="216024"/>
          </a:xfrm>
          <a:prstGeom prst="downArrow">
            <a:avLst/>
          </a:prstGeom>
          <a:solidFill>
            <a:srgbClr val="CDCDEB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929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4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Стрелка вниз 23">
            <a:extLst>
              <a:ext uri="{FF2B5EF4-FFF2-40B4-BE49-F238E27FC236}">
                <a16:creationId xmlns:a16="http://schemas.microsoft.com/office/drawing/2014/main" id="{3EEABD9C-F101-14A5-977A-24DA125D538E}"/>
              </a:ext>
            </a:extLst>
          </p:cNvPr>
          <p:cNvSpPr/>
          <p:nvPr/>
        </p:nvSpPr>
        <p:spPr>
          <a:xfrm rot="16200000">
            <a:off x="2052037" y="3599308"/>
            <a:ext cx="412624" cy="216024"/>
          </a:xfrm>
          <a:prstGeom prst="downArrow">
            <a:avLst/>
          </a:prstGeom>
          <a:solidFill>
            <a:srgbClr val="CDCDEB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929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4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F6982B48-0399-E3F8-D492-658ADC60D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34" y="1620439"/>
            <a:ext cx="491925" cy="4919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E54ADBE1-71FD-C76B-D009-63B6A7171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3" y="2994762"/>
            <a:ext cx="507048" cy="5070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cture background">
            <a:extLst>
              <a:ext uri="{FF2B5EF4-FFF2-40B4-BE49-F238E27FC236}">
                <a16:creationId xmlns:a16="http://schemas.microsoft.com/office/drawing/2014/main" id="{7F77E230-8E7B-7BC6-74BD-CF1E4829A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56793"/>
            <a:ext cx="491925" cy="4919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C500B3FE-EB90-A45D-F921-4F355C02E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2607329"/>
              </p:ext>
            </p:extLst>
          </p:nvPr>
        </p:nvGraphicFramePr>
        <p:xfrm>
          <a:off x="4754471" y="1268759"/>
          <a:ext cx="4157672" cy="360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7" name="Стрелка вниз 23">
            <a:extLst>
              <a:ext uri="{FF2B5EF4-FFF2-40B4-BE49-F238E27FC236}">
                <a16:creationId xmlns:a16="http://schemas.microsoft.com/office/drawing/2014/main" id="{88B24786-C691-06D7-54AE-D069C910A6E8}"/>
              </a:ext>
            </a:extLst>
          </p:cNvPr>
          <p:cNvSpPr/>
          <p:nvPr/>
        </p:nvSpPr>
        <p:spPr>
          <a:xfrm rot="5400000">
            <a:off x="4520609" y="3228678"/>
            <a:ext cx="412624" cy="760681"/>
          </a:xfrm>
          <a:prstGeom prst="downArrow">
            <a:avLst/>
          </a:prstGeom>
          <a:solidFill>
            <a:srgbClr val="CDCDEB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929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4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2" descr="Picture background">
            <a:extLst>
              <a:ext uri="{FF2B5EF4-FFF2-40B4-BE49-F238E27FC236}">
                <a16:creationId xmlns:a16="http://schemas.microsoft.com/office/drawing/2014/main" id="{C3900B78-1701-B1E2-488D-A349C449E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51" y="1608797"/>
            <a:ext cx="491926" cy="4919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icture background">
            <a:extLst>
              <a:ext uri="{FF2B5EF4-FFF2-40B4-BE49-F238E27FC236}">
                <a16:creationId xmlns:a16="http://schemas.microsoft.com/office/drawing/2014/main" id="{D152959F-34C3-604D-A16E-255547451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107" y="3056817"/>
            <a:ext cx="513331" cy="513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418012D-FA27-5523-87A4-50958394FF90}"/>
              </a:ext>
            </a:extLst>
          </p:cNvPr>
          <p:cNvSpPr txBox="1"/>
          <p:nvPr/>
        </p:nvSpPr>
        <p:spPr>
          <a:xfrm>
            <a:off x="609940" y="986588"/>
            <a:ext cx="3512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92937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обратной связи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CE63D7-BCF5-9FD1-013C-4D5C61BFD55B}"/>
              </a:ext>
            </a:extLst>
          </p:cNvPr>
          <p:cNvSpPr txBox="1"/>
          <p:nvPr/>
        </p:nvSpPr>
        <p:spPr>
          <a:xfrm>
            <a:off x="5107262" y="982773"/>
            <a:ext cx="3839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структуры   </a:t>
            </a:r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208E6443-64D7-5B3D-E8BC-28F684F512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439075"/>
              </p:ext>
            </p:extLst>
          </p:nvPr>
        </p:nvGraphicFramePr>
        <p:xfrm>
          <a:off x="179513" y="5244082"/>
          <a:ext cx="8732630" cy="127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A158A66-0BB5-19C4-AE01-74522396C01B}"/>
              </a:ext>
            </a:extLst>
          </p:cNvPr>
          <p:cNvSpPr txBox="1"/>
          <p:nvPr/>
        </p:nvSpPr>
        <p:spPr>
          <a:xfrm>
            <a:off x="3449682" y="4759086"/>
            <a:ext cx="2022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92937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</a:t>
            </a:r>
          </a:p>
        </p:txBody>
      </p:sp>
      <p:pic>
        <p:nvPicPr>
          <p:cNvPr id="25" name="Picture 2" descr="Picture background">
            <a:extLst>
              <a:ext uri="{FF2B5EF4-FFF2-40B4-BE49-F238E27FC236}">
                <a16:creationId xmlns:a16="http://schemas.microsoft.com/office/drawing/2014/main" id="{57C7FCDD-1B86-962E-6B18-1FD7A9919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0" y="6217567"/>
            <a:ext cx="434953" cy="4349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Picture background">
            <a:extLst>
              <a:ext uri="{FF2B5EF4-FFF2-40B4-BE49-F238E27FC236}">
                <a16:creationId xmlns:a16="http://schemas.microsoft.com/office/drawing/2014/main" id="{0E76ABDE-16E4-0DF7-2DC4-BC5B2833D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17" y="6194199"/>
            <a:ext cx="440430" cy="4404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Picture background">
            <a:extLst>
              <a:ext uri="{FF2B5EF4-FFF2-40B4-BE49-F238E27FC236}">
                <a16:creationId xmlns:a16="http://schemas.microsoft.com/office/drawing/2014/main" id="{9BC076FA-66C7-76F9-7160-B1FEBADF2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60" y="6217566"/>
            <a:ext cx="434953" cy="4349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5E967E47-377E-A741-D2D8-7BC582805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368" y="6183322"/>
            <a:ext cx="440430" cy="4404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093B42-115C-5C46-A01D-396D7FFF02F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81747" y="1608797"/>
            <a:ext cx="89009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4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9A522-D820-D9F9-924A-C53D54FE5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8E31AA9-7213-9BC6-6D8C-E1923D0D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8</a:t>
            </a:fld>
            <a:endParaRPr lang="ru-RU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EBF34F86-1C96-B48C-9B34-76DC322F4670}"/>
              </a:ext>
            </a:extLst>
          </p:cNvPr>
          <p:cNvSpPr txBox="1">
            <a:spLocks/>
          </p:cNvSpPr>
          <p:nvPr/>
        </p:nvSpPr>
        <p:spPr>
          <a:xfrm>
            <a:off x="1187624" y="97917"/>
            <a:ext cx="7128792" cy="1030538"/>
          </a:xfrm>
          <a:prstGeom prst="rect">
            <a:avLst/>
          </a:prstGeom>
        </p:spPr>
        <p:txBody>
          <a:bodyPr vert="horz" wrap="square" lIns="0" tIns="398271" rIns="0" bIns="0" rtlCol="0">
            <a:spAutoFit/>
          </a:bodyPr>
          <a:lstStyle>
            <a:lvl1pPr>
              <a:defRPr sz="4100" b="1" i="0">
                <a:solidFill>
                  <a:srgbClr val="423C6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algn="ctr">
              <a:spcBef>
                <a:spcPts val="105"/>
              </a:spcBef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ВОПРОСЫ, ПОСТУПАЮЩИЕ В ЧАТ-БОТ</a:t>
            </a:r>
          </a:p>
          <a:p>
            <a:pPr marL="12700" marR="5080" algn="ctr">
              <a:spcBef>
                <a:spcPts val="105"/>
              </a:spcBef>
            </a:pP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cap="all" spc="-8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поМОЩНИК</a:t>
            </a:r>
            <a:r>
              <a:rPr lang="ru-RU" sz="2000" cap="all" spc="-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РОСОБРНАДЗОРА»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BCB9EB-0A59-AC97-CDB7-BF49DBBEF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676129"/>
              </p:ext>
            </p:extLst>
          </p:nvPr>
        </p:nvGraphicFramePr>
        <p:xfrm>
          <a:off x="172269" y="1251565"/>
          <a:ext cx="8712968" cy="5350760"/>
        </p:xfrm>
        <a:graphic>
          <a:graphicData uri="http://schemas.openxmlformats.org/drawingml/2006/table">
            <a:tbl>
              <a:tblPr firstRow="1" firstCol="1" bandRow="1"/>
              <a:tblGrid>
                <a:gridCol w="3103587">
                  <a:extLst>
                    <a:ext uri="{9D8B030D-6E8A-4147-A177-3AD203B41FA5}">
                      <a16:colId xmlns:a16="http://schemas.microsoft.com/office/drawing/2014/main" val="4076824202"/>
                    </a:ext>
                  </a:extLst>
                </a:gridCol>
                <a:gridCol w="5609381">
                  <a:extLst>
                    <a:ext uri="{9D8B030D-6E8A-4147-A177-3AD203B41FA5}">
                      <a16:colId xmlns:a16="http://schemas.microsoft.com/office/drawing/2014/main" val="4168621456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Какой классный журнал должен вести учитель: бумажный или электронный? Нормативная база по этому вопросу, пожалуйста? </a:t>
                      </a:r>
                      <a:br>
                        <a:rPr lang="ru-RU" sz="9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9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9" marR="36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 имеет право применять в своей деятельности электронный документооборот без дублирования на бумажном носителе. Данное право закреплено частью 8 статьи 28 Федерального закона от 29.12.2023 № 273-ФЗ «Об образовании в РФ». Решение о введении электронного документооборота и порядок его осуществления утверждаются ОО по согласованию с ее учредителем</a:t>
                      </a:r>
                    </a:p>
                  </a:txBody>
                  <a:tcPr marL="36359" marR="36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509070"/>
                  </a:ext>
                </a:extLst>
              </a:tr>
              <a:tr h="540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 документов для отдыха в санатории должен ли делать классный руководитель? </a:t>
                      </a:r>
                      <a:endParaRPr lang="ru-RU" sz="9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9" marR="36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Согласно приказу Минпросвещения России от 06.11.2024 № 779 педагогическими работниками, осуществляющими функцию классного руководства, осуществляется подготовка двух документов: плана воспитательной работы и характеристики на обучающегося. Данный перечень  является исчерпывающим</a:t>
                      </a:r>
                    </a:p>
                  </a:txBody>
                  <a:tcPr marL="36359" marR="36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360463"/>
                  </a:ext>
                </a:extLst>
              </a:tr>
              <a:tr h="14709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Должен ли в свой методический день дежурный классный руководитель приходить в школу. И какая нормативная документация это регламентирует? </a:t>
                      </a:r>
                      <a:endParaRPr lang="ru-RU" sz="9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9" marR="36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Согласно п.15 Приказа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России от 04.04.2025 № 268 </a:t>
                      </a:r>
                      <a:r>
                        <a:rPr lang="ru-RU" sz="9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«Об утверждении Особенностей режима рабочего времени и времени отдыха педагогических и иных работников организаций, осуществляющих образовательную деятельность по основным и дополнительным общеобразовательным программам, образовательным программам среднего профессионального образования и соответствующим дополнительным профессиональным программам, основным программам профессионального обучения»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при составлении графика дежурств в организации, предусмотренных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«д» п.14 Особенностей, работниками, ведущими преподавательскую работу, в период проведения занятий, до их начала и после окончания занятий, учитываются сменность работы организации, режим рабочего времени каждого работника, ведущего преподавательскую работу, в соответствии с расписанием занятий, общим планом мероприятий, а также другие особенности работы, не допуская случаев длительного дежурства работников, ведущих преподавательскую работу, и дежурства в дни, когда учебная нагрузка отсутствует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9" marR="36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35465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Кто должен вести протоколы родительских собраний?</a:t>
                      </a:r>
                    </a:p>
                  </a:txBody>
                  <a:tcPr marL="36359" marR="36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Родительские собрания - средство реализации просветительского и консультационного направлений деятельности педагогических работников. Ведение протоколов родительских собраний, встреч с родителями не является обязательным, так как протоколы не входят в перечень документации, обозначенной Приказом № 779. Вместе с тем коллегиальные решения, принятые на собраниях, целесообразно подтверждать протоколами. Протокол собрания, как правило, ведет уполномоченный собранием секретарь, который может быть представителем родительской общественности (в том числе родительского комитета)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9" marR="36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425118"/>
                  </a:ext>
                </a:extLst>
              </a:tr>
              <a:tr h="8045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МО учителей иностранного языка выставила требование о ежедневной проверке поурочных планов. Подскажите, пожалуйста, на сколько данное требование является законным? </a:t>
                      </a:r>
                      <a:endParaRPr lang="ru-RU" sz="9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Должен ли педагог готовить поурочные планы?</a:t>
                      </a:r>
                      <a:endParaRPr lang="ru-RU" sz="9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9" marR="36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Поурочные планы не входят в перечень документации, определенный Приказом № 779. Таким образом, педагогические работники не обязаны вести данный документ. Вместе с тем, если подготовка поурочных планов необходима педагогу для успешной реализации поставленной образовательной задачи, то в инициативном порядке он может это делать. Форма ведения данных документов определяется в данном случае педагогическим работником самостоятельно.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9" marR="36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53272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Должен ли педагог разрабатывать план самообразования?</a:t>
                      </a:r>
                      <a:endParaRPr lang="ru-RU" sz="9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9" marR="36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Заполнение плана самообразования не относится к трудовой функции, связанной с реализацией образовательной программы, то есть план самообразования не является документом, подготовку которого обязаны осуществлять педагогические работники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9" marR="36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793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295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C9666-8E81-296E-DCDA-3D6A5D46E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E4A08-F937-411B-EF31-77DAAD542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4" y="136270"/>
            <a:ext cx="8363272" cy="900018"/>
          </a:xfrm>
        </p:spPr>
        <p:txBody>
          <a:bodyPr>
            <a:noAutofit/>
          </a:bodyPr>
          <a:lstStyle/>
          <a:p>
            <a:pPr algn="ctr"/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опроса по  снижению документационной нагрузки на педагогических работников общеобразовательных организаций (октябрь  2025 года)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535EF4-3C0E-0960-51F5-C5A60391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D7BE7FE9-5AD3-EF1F-F32F-68AA19C50A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980223"/>
              </p:ext>
            </p:extLst>
          </p:nvPr>
        </p:nvGraphicFramePr>
        <p:xfrm>
          <a:off x="221879" y="3838218"/>
          <a:ext cx="3804707" cy="2823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67904F26-1680-CB90-8370-2B42DDEB6A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213255"/>
              </p:ext>
            </p:extLst>
          </p:nvPr>
        </p:nvGraphicFramePr>
        <p:xfrm>
          <a:off x="144012" y="1136211"/>
          <a:ext cx="3960443" cy="246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593E4E4B-5635-9249-C51D-AA19DB0526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428208"/>
              </p:ext>
            </p:extLst>
          </p:nvPr>
        </p:nvGraphicFramePr>
        <p:xfrm>
          <a:off x="4793193" y="1136211"/>
          <a:ext cx="3960442" cy="246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918C11DB-A8E4-8013-E90C-1BF5A5FCDB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437171"/>
              </p:ext>
            </p:extLst>
          </p:nvPr>
        </p:nvGraphicFramePr>
        <p:xfrm>
          <a:off x="4644008" y="3789039"/>
          <a:ext cx="4133468" cy="2918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71381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11565</TotalTime>
  <Words>1783</Words>
  <Application>Microsoft Office PowerPoint</Application>
  <PresentationFormat>Экран (4:3)</PresentationFormat>
  <Paragraphs>197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Open Sans Extrabold</vt:lpstr>
      <vt:lpstr>Times New Roman</vt:lpstr>
      <vt:lpstr>Wingdings</vt:lpstr>
      <vt:lpstr>Главная</vt:lpstr>
      <vt:lpstr>  О Снижении бюрократической НАГРУЗКИ  на педагогических работников В образовательных организациях Брянской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Результаты опроса по  снижению документационной нагрузки на педагогических работников общеобразовательных организаций (октябрь  2025 года)</vt:lpstr>
      <vt:lpstr>Результаты опроса по  снижению документационной нагрузки на педагогических работников общеобразовательных организаций (ОКТЯБРЬ 2025 годА)</vt:lpstr>
      <vt:lpstr>        Результаты опроса по  снижению документационной нагрузки на педагогических работников организаций  Дошкольного Образования (октябрь  2025 года)</vt:lpstr>
      <vt:lpstr>        Результаты опроса по  снижению документационной нагрузки на педагогических работников организаций  Дошкольного Образования (октябрь  2025 года)</vt:lpstr>
      <vt:lpstr>        Результаты опроса по  снижению документационной нагрузки на педагогических работников  организаций спо (октябрь  2025 года)</vt:lpstr>
      <vt:lpstr>        Результаты опроса по  снижению документационной нагрузки на педагогических работников  организаций спо (октябрь  2025 года)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мониторинга ФИС ФРДО</dc:title>
  <dc:creator>Маклашова Светлана</dc:creator>
  <cp:lastModifiedBy>Petrochenko_TV</cp:lastModifiedBy>
  <cp:revision>728</cp:revision>
  <cp:lastPrinted>2025-11-05T14:46:07Z</cp:lastPrinted>
  <dcterms:created xsi:type="dcterms:W3CDTF">2022-03-22T13:05:19Z</dcterms:created>
  <dcterms:modified xsi:type="dcterms:W3CDTF">2025-12-29T09:04:41Z</dcterms:modified>
</cp:coreProperties>
</file>