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19"/>
  </p:notesMasterIdLst>
  <p:sldIdLst>
    <p:sldId id="256" r:id="rId2"/>
    <p:sldId id="260" r:id="rId3"/>
    <p:sldId id="391" r:id="rId4"/>
    <p:sldId id="392" r:id="rId5"/>
    <p:sldId id="388" r:id="rId6"/>
    <p:sldId id="382" r:id="rId7"/>
    <p:sldId id="350" r:id="rId8"/>
    <p:sldId id="394" r:id="rId9"/>
    <p:sldId id="386" r:id="rId10"/>
    <p:sldId id="387" r:id="rId11"/>
    <p:sldId id="390" r:id="rId12"/>
    <p:sldId id="348" r:id="rId13"/>
    <p:sldId id="383" r:id="rId14"/>
    <p:sldId id="271" r:id="rId15"/>
    <p:sldId id="393" r:id="rId16"/>
    <p:sldId id="384" r:id="rId17"/>
    <p:sldId id="268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D9F"/>
    <a:srgbClr val="FFCC99"/>
    <a:srgbClr val="FDFFE7"/>
    <a:srgbClr val="6C3E00"/>
    <a:srgbClr val="000000"/>
    <a:srgbClr val="CCFFCC"/>
    <a:srgbClr val="FFE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>
      <p:cViewPr varScale="1">
        <p:scale>
          <a:sx n="114" d="100"/>
          <a:sy n="114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explosion val="11"/>
            <c:extLst>
              <c:ext xmlns:c16="http://schemas.microsoft.com/office/drawing/2014/chart" uri="{C3380CC4-5D6E-409C-BE32-E72D297353CC}">
                <c16:uniqueId val="{00000000-2790-4458-BFD3-CB74B5EE98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Лист1!$E$11:$F$11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Лист1!$E$12:$F$12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90-4458-BFD3-CB74B5EE9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12"/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0-91A5-4B3C-9209-5B32F9B5B4B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Лист1!$C$95:$D$95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Лист1!$C$96:$D$96</c:f>
              <c:numCache>
                <c:formatCode>0.00%</c:formatCode>
                <c:ptCount val="2"/>
                <c:pt idx="0">
                  <c:v>0.66400000000000003</c:v>
                </c:pt>
                <c:pt idx="1">
                  <c:v>0.33600000000000002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A5-4B3C-9209-5B32F9B5B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8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14"/>
          <c:dLbls>
            <c:dLbl>
              <c:idx val="1"/>
              <c:layout>
                <c:manualLayout>
                  <c:x val="9.8711286089238848E-2"/>
                  <c:y val="0.102832822980460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FA-4B7E-B422-741CDCB494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Лист1!$B$11:$C$11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Лист1!$B$12:$C$12</c:f>
              <c:numCache>
                <c:formatCode>0.00%</c:formatCode>
                <c:ptCount val="2"/>
                <c:pt idx="0">
                  <c:v>0.91900000000000004</c:v>
                </c:pt>
                <c:pt idx="1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FA-4B7E-B422-741CDCB49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explosion val="21"/>
            <c:extLst>
              <c:ext xmlns:c16="http://schemas.microsoft.com/office/drawing/2014/chart" uri="{C3380CC4-5D6E-409C-BE32-E72D297353CC}">
                <c16:uniqueId val="{00000000-D9A0-437A-86D3-255569D31771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Лист1!$E$11:$F$11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Лист1!$E$12:$F$12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A0-437A-86D3-255569D31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11"/>
          <c:dPt>
            <c:idx val="0"/>
            <c:bubble3D val="0"/>
            <c:explosion val="2"/>
            <c:extLst>
              <c:ext xmlns:c16="http://schemas.microsoft.com/office/drawing/2014/chart" uri="{C3380CC4-5D6E-409C-BE32-E72D297353CC}">
                <c16:uniqueId val="{00000000-E60F-477C-9E4E-28036809D68E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Лист1!$B$11:$C$11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Лист1!$B$12:$C$12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0F-477C-9E4E-28036809D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6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Лист1!$E$11:$F$11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Лист1!$E$12:$F$12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A-47B6-92C7-10AD42712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33565220079845"/>
          <c:y val="3.1036572650018246E-2"/>
          <c:w val="0.52555391946573293"/>
          <c:h val="0.8861992336165998"/>
        </c:manualLayout>
      </c:layout>
      <c:pieChart>
        <c:varyColors val="1"/>
        <c:ser>
          <c:idx val="0"/>
          <c:order val="0"/>
          <c:explosion val="12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9C97-4412-A2EC-9F773B0F43B1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Лист1!$C$95:$D$95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Лист1!$C$96:$D$96</c:f>
              <c:numCache>
                <c:formatCode>0.00%</c:formatCode>
                <c:ptCount val="2"/>
                <c:pt idx="0">
                  <c:v>0.27100000000000002</c:v>
                </c:pt>
                <c:pt idx="1">
                  <c:v>0.72899999999999998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7-4412-A2EC-9F773B0F4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13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EB04-4EA8-9156-51C3783DF5B8}"/>
              </c:ext>
            </c:extLst>
          </c:dPt>
          <c:dLbls>
            <c:dLbl>
              <c:idx val="0"/>
              <c:layout>
                <c:manualLayout>
                  <c:x val="-0.12207812659251499"/>
                  <c:y val="0.199830563421649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04-4EA8-9156-51C3783DF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Лист1!$C$95:$D$95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Лист1!$C$96:$D$96</c:f>
              <c:numCache>
                <c:formatCode>0.00%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4-4EA8-9156-51C3783DF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8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0985-1287-4A8D-B91D-2102F236F650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13BA-7A8E-4C85-8C7B-4DBFE5C6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763-AEFA-4770-B812-A1B50981E587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426-8B68-42B3-9FBB-A3891EE0F75B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E8A-7A6A-4FA9-9252-79DF6868F2EE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CB3-3AAC-43DE-9B8B-1D21E58F1D07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42F-5088-4460-93FD-AFA4E5E04405}" type="datetime1">
              <a:rPr lang="ru-RU" smtClean="0"/>
              <a:t>04.12.2024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4AA-4D2E-4B89-B18B-8E4A911CB6EB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4D-2C93-47D8-B508-7341BC2CD235}" type="datetime1">
              <a:rPr lang="ru-RU" smtClean="0"/>
              <a:t>04.12.2024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BCE-979B-4A7A-B453-263EDC9FF313}" type="datetime1">
              <a:rPr lang="ru-RU" smtClean="0"/>
              <a:t>04.12.2024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4CF3-DED1-4C40-B959-33ACB0216F25}" type="datetime1">
              <a:rPr lang="ru-RU" smtClean="0"/>
              <a:t>04.12.2024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27E-A646-4ED8-8075-53B994D18833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F7C-907A-49D4-9497-3F23F11A569E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6641FED-26D8-4A10-BCE4-ECACACF9AF85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163"/>
            <a:ext cx="1017587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836712"/>
            <a:ext cx="9000492" cy="4320480"/>
          </a:xfrm>
        </p:spPr>
        <p:txBody>
          <a:bodyPr/>
          <a:lstStyle/>
          <a:p>
            <a:pPr algn="ctr"/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СНИЖЕНИе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бюрократической НАГРУЗКИ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системе общего образования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Брянской области</a:t>
            </a:r>
            <a:endParaRPr lang="ru-RU" sz="2800" b="1" dirty="0"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332656"/>
            <a:ext cx="8208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  И  НАУКИ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БРЯНСКОЙ  ОБЛАСТИ                                  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75" y="40466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Мониторинг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забюрократизированности</a:t>
            </a: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регинов</a:t>
            </a:r>
            <a:b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Приходится ли заполнять </a:t>
            </a:r>
            <a:b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бумажный и электронный журнал 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16200000">
            <a:off x="8129150" y="6017577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404408"/>
              </p:ext>
            </p:extLst>
          </p:nvPr>
        </p:nvGraphicFramePr>
        <p:xfrm>
          <a:off x="323528" y="2636912"/>
          <a:ext cx="4104456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891912"/>
              </p:ext>
            </p:extLst>
          </p:nvPr>
        </p:nvGraphicFramePr>
        <p:xfrm>
          <a:off x="3851920" y="2420888"/>
          <a:ext cx="4932040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88664" y="2188741"/>
            <a:ext cx="9557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2004075"/>
            <a:ext cx="114460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78899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75" y="404664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Мониторинг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забюрократизированности</a:t>
            </a: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регинов</a:t>
            </a:r>
            <a:br>
              <a:rPr lang="ru-RU" sz="1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br>
              <a:rPr lang="ru-RU" sz="1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СНИЗИЛАСЬ ЛИ ДОКУМЕНТАЦИОННАЯ НАГРУЗКА</a:t>
            </a:r>
            <a:b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В 2022-2023 ГОДАХ 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781409"/>
              </p:ext>
            </p:extLst>
          </p:nvPr>
        </p:nvGraphicFramePr>
        <p:xfrm>
          <a:off x="315219" y="2996952"/>
          <a:ext cx="4139952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84691"/>
              </p:ext>
            </p:extLst>
          </p:nvPr>
        </p:nvGraphicFramePr>
        <p:xfrm>
          <a:off x="4139952" y="2751867"/>
          <a:ext cx="4860032" cy="291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2382535"/>
            <a:ext cx="9557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2382535"/>
            <a:ext cx="114460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58038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513" cy="864766"/>
          </a:xfrm>
        </p:spPr>
        <p:txBody>
          <a:bodyPr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Мероприятия </a:t>
            </a:r>
            <a:b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на региональном уровне НА 2024 ГОД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8208912" cy="475252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Проведение совещаний по вопросам снижения документационной нагрузки педагогических работников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Проведение опроса о документационной нагрузке среди педагогических работников школ</a:t>
            </a:r>
            <a:endParaRPr lang="ru-RU" sz="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Проведение аудита мониторингов и запросов в муниципальные органы управления образованием, общеобразовательные организации региона на предмет соответствия закону в каждом ведомстве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Проведение аудита информационных систем на предмет выгрузки и использования сведений, содержащихся в них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Организация контрольных (надзорных) и профилактических мероприятий, направленных на соблюдение контролируемыми лицами допустимой документационной нагрузки педагогических работников</a:t>
            </a:r>
            <a:endParaRPr lang="ru-RU" sz="1800" b="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2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513" cy="86476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МЕРОПРИЯТИЯ </a:t>
            </a:r>
            <a:b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НА МУНИЦИПАЛЬНОМ УРОВНЕ </a:t>
            </a:r>
            <a:endParaRPr lang="ru-RU" sz="800" b="1" dirty="0">
              <a:solidFill>
                <a:srgbClr val="546422"/>
              </a:solidFill>
              <a:latin typeface="Arial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13</a:t>
            </a:fld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9032" y="3140968"/>
            <a:ext cx="4042792" cy="792088"/>
          </a:xfrm>
          <a:noFill/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для руководителей ОМСУ в сфере образования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92216" y="4509120"/>
            <a:ext cx="3816424" cy="151216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Рассмотреть возможность стимулирования руководителей муниципальных общеобразовательных организаций, обеспечивающих соблюдение законодательства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92216" y="1268760"/>
            <a:ext cx="3968824" cy="136815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Осуществлять постоянный контроль исполнения норм в части снижения бюрократической нагрузки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на педагогических работников муниципальных общеобразовательных организаций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6" y="1268760"/>
            <a:ext cx="4032448" cy="115212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Назначить лицо, ответственное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за организацию работы по снижению документационной нагрузки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b="1" dirty="0">
                <a:solidFill>
                  <a:schemeClr val="tx1"/>
                </a:solidFill>
              </a:rPr>
              <a:t>создать рабочую группу, утвердить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план мероприятий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2636912"/>
            <a:ext cx="4032448" cy="100811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Издать  приказ об установлении персональной ответственности руководителей школ за подготовку документации педагогами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5536" y="3861048"/>
            <a:ext cx="4032448" cy="108012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Проконтролировать внесение изменений руководителями муниципальных общеобразовательных организаций в должностные инструкции педагогических работников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5536" y="5157192"/>
            <a:ext cx="4032448" cy="86409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Создать «горячую» линию по вопросу снижения бюрократической нагрузки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на педагогических работников</a:t>
            </a:r>
          </a:p>
        </p:txBody>
      </p:sp>
      <p:cxnSp>
        <p:nvCxnSpPr>
          <p:cNvPr id="27" name="Прямая соединительная линия 26"/>
          <p:cNvCxnSpPr>
            <a:stCxn id="5" idx="2"/>
            <a:endCxn id="13" idx="0"/>
          </p:cNvCxnSpPr>
          <p:nvPr/>
        </p:nvCxnSpPr>
        <p:spPr>
          <a:xfrm>
            <a:off x="6700428" y="393305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5" idx="0"/>
          </p:cNvCxnSpPr>
          <p:nvPr/>
        </p:nvCxnSpPr>
        <p:spPr>
          <a:xfrm>
            <a:off x="6700428" y="263691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3" name="Прямая соединительная линия 8192"/>
          <p:cNvCxnSpPr/>
          <p:nvPr/>
        </p:nvCxnSpPr>
        <p:spPr>
          <a:xfrm>
            <a:off x="4616436" y="2888940"/>
            <a:ext cx="576064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6" name="Прямая соединительная линия 8195"/>
          <p:cNvCxnSpPr/>
          <p:nvPr/>
        </p:nvCxnSpPr>
        <p:spPr>
          <a:xfrm flipH="1">
            <a:off x="4572000" y="3933056"/>
            <a:ext cx="57606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4" name="Прямая соединительная линия 8203"/>
          <p:cNvCxnSpPr/>
          <p:nvPr/>
        </p:nvCxnSpPr>
        <p:spPr>
          <a:xfrm flipH="1" flipV="1">
            <a:off x="5508104" y="2636912"/>
            <a:ext cx="86409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6" name="Прямая соединительная линия 8205"/>
          <p:cNvCxnSpPr>
            <a:endCxn id="22" idx="3"/>
          </p:cNvCxnSpPr>
          <p:nvPr/>
        </p:nvCxnSpPr>
        <p:spPr>
          <a:xfrm flipH="1" flipV="1">
            <a:off x="4427984" y="1844824"/>
            <a:ext cx="3642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0" name="Прямая соединительная линия 8209"/>
          <p:cNvCxnSpPr/>
          <p:nvPr/>
        </p:nvCxnSpPr>
        <p:spPr>
          <a:xfrm flipH="1">
            <a:off x="5436096" y="3933056"/>
            <a:ext cx="93610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2" name="Прямая соединительная линия 8211"/>
          <p:cNvCxnSpPr/>
          <p:nvPr/>
        </p:nvCxnSpPr>
        <p:spPr>
          <a:xfrm flipH="1">
            <a:off x="4427984" y="5085184"/>
            <a:ext cx="3642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81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F2B2C1-C272-6985-9192-650C866A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91264" cy="576064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МЕРОПРИЯТИЯ НА УРОВНЕ 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ОБРАЗОВАТЕЛЬНОЙ ОРГАНИЗАЦИИ на 2024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14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3717032"/>
            <a:ext cx="3240360" cy="1785104"/>
          </a:xfrm>
          <a:prstGeom prst="rect">
            <a:avLst/>
          </a:prstGeom>
          <a:solidFill>
            <a:srgbClr val="F3DD9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Утвердить Положение об электронном журнале 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(внесите изменения</a:t>
            </a:r>
          </a:p>
          <a:p>
            <a:pPr algn="ctr"/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действующее)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5929" y="1453369"/>
            <a:ext cx="148738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199136"/>
            <a:ext cx="1502188" cy="10081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программа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66873" y="1837146"/>
            <a:ext cx="0" cy="347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5616" y="1837146"/>
            <a:ext cx="0" cy="356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051720" y="2225204"/>
            <a:ext cx="1584176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учета успеваемости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51720" y="1477107"/>
            <a:ext cx="1502188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94288" y="2235874"/>
            <a:ext cx="1641808" cy="9713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</a:p>
          <a:p>
            <a:pPr lvl="0"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внеурочной деятельности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2235874"/>
            <a:ext cx="1656184" cy="9713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воспитательной работы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80312" y="2235875"/>
            <a:ext cx="1502188" cy="9713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на обучающегося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94288" y="1481963"/>
            <a:ext cx="1481876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71895" y="1481963"/>
            <a:ext cx="1487380" cy="5457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81003" y="1856212"/>
            <a:ext cx="0" cy="37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915816" y="1856212"/>
            <a:ext cx="0" cy="34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7380312" y="1488514"/>
            <a:ext cx="1502188" cy="5457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355976" y="1842003"/>
            <a:ext cx="0" cy="398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711176" y="1856212"/>
            <a:ext cx="0" cy="398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145468" y="2041367"/>
            <a:ext cx="0" cy="194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444208" y="2041367"/>
            <a:ext cx="0" cy="199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966044" y="2043795"/>
            <a:ext cx="0" cy="194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244408" y="2046224"/>
            <a:ext cx="0" cy="194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бъект 2"/>
          <p:cNvSpPr>
            <a:spLocks noGrp="1"/>
          </p:cNvSpPr>
          <p:nvPr>
            <p:ph idx="1"/>
          </p:nvPr>
        </p:nvSpPr>
        <p:spPr>
          <a:xfrm>
            <a:off x="323530" y="3645024"/>
            <a:ext cx="1584174" cy="3024336"/>
          </a:xfrm>
          <a:solidFill>
            <a:srgbClr val="F3DD9F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спользовать в работе федеральные рабочие программы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составления рабочих программ использовать Конструктор</a:t>
            </a:r>
            <a:endParaRPr 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dsoo.ru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q"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68144" y="3717033"/>
            <a:ext cx="2736304" cy="2308324"/>
          </a:xfrm>
          <a:prstGeom prst="rect">
            <a:avLst/>
          </a:prstGeom>
          <a:solidFill>
            <a:srgbClr val="F3DD9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Использовать в работе федеральную рабочую программу воспитания и федеральный календарный план воспитательной работы с учетом региональных особенностей</a:t>
            </a:r>
          </a:p>
        </p:txBody>
      </p:sp>
      <p:sp>
        <p:nvSpPr>
          <p:cNvPr id="2058" name="Стрелка вниз 2057"/>
          <p:cNvSpPr/>
          <p:nvPr/>
        </p:nvSpPr>
        <p:spPr>
          <a:xfrm>
            <a:off x="846245" y="3277804"/>
            <a:ext cx="319046" cy="33970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3553908" y="3277804"/>
            <a:ext cx="319046" cy="33970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7207101" y="3301787"/>
            <a:ext cx="319046" cy="33970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3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18805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ПЕРЕЧНИ ДОКУМЕНТОВ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ОБРАЗОВАТЕЛЬНОЙ ОРГАНИЗАЦИИ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280920" cy="1292662"/>
          </a:xfrm>
          <a:prstGeom prst="rect">
            <a:avLst/>
          </a:prstGeom>
          <a:solidFill>
            <a:srgbClr val="F3DD9F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Минпроса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СССР от 30.12.1980 № 176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«О введении в действие Перечня документов со сроками хранения Министерства просвещения СССР, органов, учреждений, организаций системы просвещения»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3212976"/>
            <a:ext cx="8262910" cy="12926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Росархива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от 20.12.2019 №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236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«Об утверждении Перечня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213" y="5013176"/>
            <a:ext cx="828092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Отсутствует современная типовая номенклатура дел образовательной организации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Отсутствуют типовые и примерные перечни документов образовательной организации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5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F2B2C1-C272-6985-9192-650C866A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МЕРОПРИЯТИЯ НА УРОВНЕ ОБРАЗОВАТЕЛЬНОЙ ОРГАНИЗАЦИИ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16</a:t>
            </a:fld>
            <a:endParaRPr lang="ru-RU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43204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Внесение изменений в должностные инструкции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475" y="2420888"/>
            <a:ext cx="1944216" cy="1180576"/>
          </a:xfrm>
          <a:prstGeom prst="rect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9" name="Равно 8"/>
          <p:cNvSpPr/>
          <p:nvPr/>
        </p:nvSpPr>
        <p:spPr>
          <a:xfrm>
            <a:off x="2534073" y="4190510"/>
            <a:ext cx="597646" cy="997260"/>
          </a:xfrm>
          <a:prstGeom prst="mathEqual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171231" y="2453596"/>
            <a:ext cx="2184644" cy="1147868"/>
          </a:xfrm>
          <a:prstGeom prst="homePlate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5220072" y="2420888"/>
            <a:ext cx="3672408" cy="1152128"/>
          </a:xfrm>
          <a:prstGeom prst="chevron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(ЕКС,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ст. 47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ФЗ № 273)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3474" y="4106731"/>
            <a:ext cx="1944217" cy="1194477"/>
          </a:xfrm>
          <a:prstGeom prst="rect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19" name="Равно 18"/>
          <p:cNvSpPr/>
          <p:nvPr/>
        </p:nvSpPr>
        <p:spPr>
          <a:xfrm>
            <a:off x="2552206" y="2498322"/>
            <a:ext cx="597646" cy="997260"/>
          </a:xfrm>
          <a:prstGeom prst="mathEqual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3181761" y="4106731"/>
            <a:ext cx="2192857" cy="1194478"/>
          </a:xfrm>
          <a:prstGeom prst="homePlate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ФУНКЦИОНАЛЬНАЯ ОБЯЗАННОСТЬ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5214643" y="4106731"/>
            <a:ext cx="3641981" cy="1194477"/>
          </a:xfrm>
          <a:prstGeom prst="chevron">
            <a:avLst/>
          </a:prstGeom>
          <a:solidFill>
            <a:srgbClr val="F3DD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о классном руководстве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общеобразовательной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42068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64807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99868"/>
            <a:ext cx="82089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государственного надзора в сфере образования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департамента образования и науки Брянской области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8(4832)505 188 (доб. 242)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8(4832)505 188 (доб. 254)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2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РЕШАЕМАЯ ПРОБЛЕМА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221323"/>
            <a:ext cx="2304256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9802" y="1221323"/>
            <a:ext cx="53866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ВЫСОКАЯ БЮРОКРАТИЧЕСКАЯ НАГРУЗКА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1844824"/>
            <a:ext cx="8064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avatars.mds.yandex.net/i?id=3e4febcd88c017ba595eec198018b08a9bb680aa-10752987-images-thumbs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276871"/>
            <a:ext cx="1942714" cy="17889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674688" y="4065825"/>
            <a:ext cx="180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4817" y="2280721"/>
            <a:ext cx="1872208" cy="1785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q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Множество отчетов (фотоотчётов) и ответов на запросы 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Избыточное количество документов, связанных с организационной работой классного руководителя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Множество информационных систем, требующих внесения информации 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97829" y="2303015"/>
            <a:ext cx="2016224" cy="1723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ru-RU" sz="800" dirty="0"/>
          </a:p>
          <a:p>
            <a:pPr algn="just"/>
            <a:endParaRPr lang="ru-RU" sz="800" dirty="0"/>
          </a:p>
          <a:p>
            <a:pPr algn="just"/>
            <a:endParaRPr lang="ru-RU" sz="100" dirty="0"/>
          </a:p>
          <a:p>
            <a:pPr algn="just"/>
            <a:endParaRPr lang="ru-RU" sz="100" dirty="0"/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АДМИНИСТРАЦИЯ</a:t>
            </a:r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000" dirty="0"/>
          </a:p>
          <a:p>
            <a:pPr algn="just"/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2303014"/>
            <a:ext cx="2016224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q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Множество ответов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запросы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Множество отчетов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Множество информационных систем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Множество мониторингов </a:t>
            </a:r>
          </a:p>
          <a:p>
            <a:endParaRPr lang="ru-RU" sz="1200" dirty="0"/>
          </a:p>
        </p:txBody>
      </p:sp>
      <p:sp>
        <p:nvSpPr>
          <p:cNvPr id="11" name="AutoShape 6" descr="https://www.pngmart.com/files/7/Government-PNG-Free-Downlo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7100" y="4424775"/>
            <a:ext cx="2304256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ПРИЧИНЫ: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711" y="5135304"/>
            <a:ext cx="1696628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Документация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Отсутствие требований к отчетной документации педагогических работников и образовательных организаций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5716" y="5154824"/>
            <a:ext cx="1556204" cy="15234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Функционал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Отсутствие рамок функционала педагогических работников </a:t>
            </a:r>
          </a:p>
          <a:p>
            <a:pPr algn="ctr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4577" y="4979581"/>
            <a:ext cx="8064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95935" y="5171756"/>
            <a:ext cx="1627173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99250" algn="ctr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Информа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R="99250" algn="ctr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ционные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9925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 marR="10141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Избыточность и отсутствие интеграции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49954" y="5193296"/>
            <a:ext cx="1556204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R="6477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Мониторинги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R="62030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Сбор данных</a:t>
            </a:r>
          </a:p>
          <a:p>
            <a:pPr marR="62030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множества показателей (более 40 мониторингов, более 10 000 показателей)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22673" y="5224074"/>
            <a:ext cx="1556204" cy="1415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7302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Запросы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Подготовка ответов на множество запросов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(более 250 писем каждую школу ежемесячно)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115616" y="4979581"/>
            <a:ext cx="288032" cy="155723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929802" y="4985440"/>
            <a:ext cx="288032" cy="186316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617025" y="4999101"/>
            <a:ext cx="288032" cy="155723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340027" y="4999100"/>
            <a:ext cx="288032" cy="155723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8028384" y="4979581"/>
            <a:ext cx="288032" cy="155723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5381905" y="1905997"/>
            <a:ext cx="648072" cy="38618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1225561" y="1890688"/>
            <a:ext cx="648072" cy="38618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4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задачи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144016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Снижение и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конкретизация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объема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документации</a:t>
            </a:r>
          </a:p>
          <a:p>
            <a:pPr algn="ctr"/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484784"/>
            <a:ext cx="1433360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0000"/>
              </a:solidFill>
            </a:endParaRPr>
          </a:p>
          <a:p>
            <a:pPr algn="ctr"/>
            <a:endParaRPr lang="ru-RU" sz="1400" b="1" dirty="0"/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Снижение объема мониторингов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9488" y="1484784"/>
            <a:ext cx="1433360" cy="13388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Оптимизация и интеграция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информаци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онных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систем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5248" y="1484784"/>
            <a:ext cx="1433360" cy="13388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rgbClr val="000000"/>
              </a:solidFill>
            </a:endParaRPr>
          </a:p>
          <a:p>
            <a:endParaRPr lang="ru-RU" sz="1100" dirty="0">
              <a:solidFill>
                <a:srgbClr val="000000"/>
              </a:solidFill>
            </a:endParaRPr>
          </a:p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Снижение количества запросов</a:t>
            </a:r>
          </a:p>
          <a:p>
            <a:pPr algn="ctr"/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81008" y="1484784"/>
            <a:ext cx="1433360" cy="1338828"/>
          </a:xfrm>
          <a:prstGeom prst="rect">
            <a:avLst/>
          </a:prstGeom>
          <a:solidFill>
            <a:srgbClr val="F3DD9F"/>
          </a:solidFill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srgbClr val="000000"/>
              </a:solidFill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Конкретизация функционала </a:t>
            </a:r>
            <a:r>
              <a:rPr lang="ru-RU" sz="1380" b="1" dirty="0">
                <a:latin typeface="Times New Roman" pitchFamily="18" charset="0"/>
                <a:cs typeface="Times New Roman" pitchFamily="18" charset="0"/>
              </a:rPr>
              <a:t>педагогических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работников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2960623"/>
            <a:ext cx="7774816" cy="830997"/>
          </a:xfrm>
          <a:prstGeom prst="rect">
            <a:avLst/>
          </a:prstGeom>
          <a:solidFill>
            <a:srgbClr val="F3DD9F"/>
          </a:solidFill>
        </p:spPr>
        <p:txBody>
          <a:bodyPr wrap="square" rtlCol="0">
            <a:spAutoFit/>
          </a:bodyPr>
          <a:lstStyle/>
          <a:p>
            <a:endParaRPr lang="ru-RU" sz="800" dirty="0">
              <a:solidFill>
                <a:srgbClr val="000000"/>
              </a:solidFill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Формирование механизма контрольно-надзорной деятельности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3933056"/>
            <a:ext cx="7774816" cy="869469"/>
          </a:xfrm>
          <a:prstGeom prst="rect">
            <a:avLst/>
          </a:prstGeom>
          <a:solidFill>
            <a:srgbClr val="F3DD9F"/>
          </a:solidFill>
        </p:spPr>
        <p:txBody>
          <a:bodyPr wrap="square" rtlCol="0">
            <a:spAutoFit/>
          </a:bodyPr>
          <a:lstStyle/>
          <a:p>
            <a:endParaRPr lang="ru-RU" sz="1050" dirty="0">
              <a:solidFill>
                <a:srgbClr val="000000"/>
              </a:solidFill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Формирование механизма административных наказаний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нарушение требований к документационной нагрузке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5389659"/>
            <a:ext cx="367240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Отсечь все лишнее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9552" y="5085184"/>
            <a:ext cx="777481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1960" y="5389658"/>
            <a:ext cx="367240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Оставить нужное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2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УЧАСТИЕ ГЕНЕРАЛЬНОЙ ПРОКУРАТУРЫ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" y="1635684"/>
            <a:ext cx="2973692" cy="413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01" y="1635684"/>
            <a:ext cx="3006284" cy="418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54" y="1635684"/>
            <a:ext cx="3039461" cy="418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6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МЕРОПРИЯТИЯ НА ФЕДЕРАЛЬНОМ УРОВНЕ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3386" y="980727"/>
            <a:ext cx="3672408" cy="16809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Внесены поправки в 47 статью Федерального закона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образовании № 273-ФЗ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29.12.2012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основании Федерального закона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14.07.2022 № 298-ФЗ)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860" y="3140968"/>
            <a:ext cx="3705115" cy="3456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от 21.07.2022 № 582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97666" y="3140968"/>
            <a:ext cx="3705115" cy="3456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fontAlgn="base">
              <a:buFont typeface="Wingdings" pitchFamily="2" charset="2"/>
              <a:buChar char="ü"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программа учебного предмета, учебного курса (в том числе внеурочной деятельности), учебного модуля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учета успеваемости</a:t>
            </a:r>
          </a:p>
          <a:p>
            <a:pPr marL="171450" indent="-171450" fontAlgn="base">
              <a:buFont typeface="Wingdings" pitchFamily="2" charset="2"/>
              <a:buChar char="ü"/>
            </a:pP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внеурочной деятельности (для педагогических работников, осуществляющих внеурочную деятельность)</a:t>
            </a:r>
          </a:p>
          <a:p>
            <a:pPr marL="171450" indent="-171450" fontAlgn="base">
              <a:buFont typeface="Wingdings" pitchFamily="2" charset="2"/>
              <a:buChar char="ü"/>
            </a:pP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 воспитательной работы (для педагогических работников, осуществляющих функции классного руководства)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на обучающегося (по запросу)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499992" y="4653136"/>
            <a:ext cx="432048" cy="21602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0399" y="1973186"/>
            <a:ext cx="372978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Установлены полномочия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определению перечня документации и иной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запрашиваемой информации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06278" y="836712"/>
            <a:ext cx="3729780" cy="1102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Недопустимость возложения на педагогических работников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организаций </a:t>
            </a:r>
            <a:r>
              <a:rPr lang="ru-RU" sz="1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работы,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 предусмотренной частями 6 и 9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статьи 47, в том числе </a:t>
            </a:r>
            <a:r>
              <a:rPr lang="ru-RU" sz="1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связанной с подготовкой документов, </a:t>
            </a:r>
            <a:r>
              <a:rPr lang="ru-RU" sz="1200" b="1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не включенных в перечни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474230" y="1495949"/>
            <a:ext cx="432048" cy="21602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459101" y="2225214"/>
            <a:ext cx="432048" cy="21602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5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rot="16200000">
            <a:off x="8227483" y="6017577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МЕРОПРИЯТИЯ НА РЕГИОНАЛЬНОМ УРОВНЕ</a:t>
            </a: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3491880" y="804724"/>
            <a:ext cx="5256584" cy="1256124"/>
          </a:xfrm>
          <a:prstGeom prst="roundRect">
            <a:avLst/>
          </a:prstGeom>
          <a:ln>
            <a:solidFill>
              <a:srgbClr val="F3D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межведомственной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рабочей группы  по координации работы, направленной на снижение документарной нагрузки на общеобразовательные организации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Брянской области </a:t>
            </a:r>
          </a:p>
        </p:txBody>
      </p:sp>
      <p:sp useBgFill="1">
        <p:nvSpPr>
          <p:cNvPr id="22" name="Скругленный прямоугольник 21"/>
          <p:cNvSpPr/>
          <p:nvPr/>
        </p:nvSpPr>
        <p:spPr>
          <a:xfrm>
            <a:off x="411517" y="2132856"/>
            <a:ext cx="8336947" cy="720080"/>
          </a:xfrm>
          <a:prstGeom prst="roundRect">
            <a:avLst/>
          </a:prstGeom>
          <a:ln>
            <a:solidFill>
              <a:srgbClr val="F3D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специального подраздела «Снижение бюрократической нагрузки»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официальном сайте департамента образования и науки Брянской области</a:t>
            </a:r>
          </a:p>
        </p:txBody>
      </p:sp>
      <p:sp useBgFill="1">
        <p:nvSpPr>
          <p:cNvPr id="24" name="Скругленный прямоугольник 23"/>
          <p:cNvSpPr/>
          <p:nvPr/>
        </p:nvSpPr>
        <p:spPr>
          <a:xfrm>
            <a:off x="411517" y="836712"/>
            <a:ext cx="2864339" cy="1296144"/>
          </a:xfrm>
          <a:prstGeom prst="roundRect">
            <a:avLst/>
          </a:prstGeom>
          <a:ln>
            <a:solidFill>
              <a:srgbClr val="F3D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Назначение ответственного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исполнение мероприятий по снижению бюрократической нагрузки</a:t>
            </a: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1763688" y="3212976"/>
            <a:ext cx="5256584" cy="1256124"/>
          </a:xfrm>
          <a:prstGeom prst="roundRect">
            <a:avLst/>
          </a:prstGeom>
          <a:ln>
            <a:solidFill>
              <a:srgbClr val="F3D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«горячей линии» по снижению бюрократической нагрузки в департаменте образования и науки Брянской области и управлениях (отделах) образования муниципальных образований Брянской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4967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75" y="260648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Мониторинг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забюрократизированности</a:t>
            </a: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регинов</a:t>
            </a:r>
            <a:b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1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endParaRPr lang="ru-RU" sz="1000" b="1" kern="0" spc="-50" dirty="0">
              <a:solidFill>
                <a:srgbClr val="C00000"/>
              </a:solidFill>
              <a:latin typeface="Times New Roman" pitchFamily="18" charset="0"/>
              <a:ea typeface="Stem Medium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16200000">
            <a:off x="8234619" y="5920522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09850"/>
            <a:ext cx="1800200" cy="1514550"/>
          </a:xfrm>
          <a:prstGeom prst="rect">
            <a:avLst/>
          </a:prstGeom>
          <a:solidFill>
            <a:srgbClr val="F3DD9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340769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3200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НОЯБРЬ 2023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924945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2160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СФЕРУМ/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VK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МЕССЕНДЖЕР </a:t>
            </a:r>
          </a:p>
        </p:txBody>
      </p:sp>
      <p:sp>
        <p:nvSpPr>
          <p:cNvPr id="8" name="AutoShape 4" descr="https://www.finam.ru/files/publications/1413938/Screenshot%202023-02-06%20at%2019.52.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www.finam.ru/files/publications/1413938/Screenshot%202023-02-06%20at%2019.52.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www.finam.ru/files/publications/1413938/Screenshot%202023-02-06%20at%2019.52.1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ed4a132f150719be0d6fa1c8675c41f93c4e73c3-5345995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04" y="2846847"/>
            <a:ext cx="11430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07604" y="4455406"/>
            <a:ext cx="1728192" cy="1512168"/>
          </a:xfrm>
          <a:prstGeom prst="rect">
            <a:avLst/>
          </a:prstGeom>
          <a:solidFill>
            <a:srgbClr val="F3DD9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Картинка ручка и карандаш для детей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4692892"/>
            <a:ext cx="1332148" cy="103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48264" y="494955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730"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39 741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2409850"/>
            <a:ext cx="1728192" cy="1595214"/>
          </a:xfrm>
          <a:prstGeom prst="rect">
            <a:avLst/>
          </a:prstGeom>
          <a:solidFill>
            <a:srgbClr val="F3DD9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4455406"/>
            <a:ext cx="1728192" cy="1512168"/>
          </a:xfrm>
          <a:prstGeom prst="rect">
            <a:avLst/>
          </a:prstGeom>
          <a:solidFill>
            <a:srgbClr val="F3DD9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2687053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2160"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89 </a:t>
            </a:r>
          </a:p>
          <a:p>
            <a:pPr marR="122160"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СУБЪЕКТОВ РФ</a:t>
            </a:r>
          </a:p>
        </p:txBody>
      </p:sp>
      <p:pic>
        <p:nvPicPr>
          <p:cNvPr id="1038" name="Picture 14" descr="Дипломат картинка для презентаци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29" y="2687053"/>
            <a:ext cx="1359203" cy="9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i?id=3d0ecf3ec120e49cfdb956c5affcb010ef128097-10733191-images-thumbs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05" y="4546166"/>
            <a:ext cx="1189265" cy="13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059832" y="4949552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2160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251996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75" y="260647"/>
            <a:ext cx="8229600" cy="1567889"/>
          </a:xfrm>
        </p:spPr>
        <p:txBody>
          <a:bodyPr>
            <a:noAutofit/>
          </a:bodyPr>
          <a:lstStyle/>
          <a:p>
            <a:pPr algn="ctr"/>
            <a:b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Мониторинг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забюрократизированности</a:t>
            </a: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регинов</a:t>
            </a:r>
            <a:b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b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1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ПРИХОДИТСЯ ЛИ ГОТОВИТЬ ИНЫЕ ДОКУМЕНТЫ 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931346"/>
              </p:ext>
            </p:extLst>
          </p:nvPr>
        </p:nvGraphicFramePr>
        <p:xfrm>
          <a:off x="107504" y="2585495"/>
          <a:ext cx="4488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50253" y="2197869"/>
            <a:ext cx="9557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43406"/>
              </p:ext>
            </p:extLst>
          </p:nvPr>
        </p:nvGraphicFramePr>
        <p:xfrm>
          <a:off x="4427984" y="26369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72909" y="2197869"/>
            <a:ext cx="114460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109721"/>
              </p:ext>
            </p:extLst>
          </p:nvPr>
        </p:nvGraphicFramePr>
        <p:xfrm>
          <a:off x="395536" y="2780927"/>
          <a:ext cx="3960440" cy="255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540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75" y="404664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Мониторинг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забюрократизированности</a:t>
            </a:r>
            <a: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</a:t>
            </a:r>
            <a:r>
              <a:rPr lang="ru-RU" sz="2800" b="1" kern="0" spc="-50" dirty="0" err="1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регинов</a:t>
            </a:r>
            <a:b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br>
              <a:rPr lang="ru-RU" sz="28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</a:br>
            <a:r>
              <a:rPr lang="ru-RU" sz="200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</a:rPr>
              <a:t> ПРИХОДИТСЯ ЛИ готовить фотоотчеты?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237026"/>
              </p:ext>
            </p:extLst>
          </p:nvPr>
        </p:nvGraphicFramePr>
        <p:xfrm>
          <a:off x="611560" y="2996952"/>
          <a:ext cx="3923928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157150"/>
              </p:ext>
            </p:extLst>
          </p:nvPr>
        </p:nvGraphicFramePr>
        <p:xfrm>
          <a:off x="4067944" y="2492896"/>
          <a:ext cx="4716016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2312229"/>
            <a:ext cx="9557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8224" y="2127563"/>
            <a:ext cx="114460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778832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7783</TotalTime>
  <Words>914</Words>
  <Application>Microsoft Office PowerPoint</Application>
  <PresentationFormat>Экран (4:3)</PresentationFormat>
  <Paragraphs>205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Wingdings</vt:lpstr>
      <vt:lpstr>Главная</vt:lpstr>
      <vt:lpstr>  СНИЖЕНИе  бюрократической НАГРУЗКИ  в системе общего образования Брянской области</vt:lpstr>
      <vt:lpstr>РЕШАЕМАЯ ПРОБЛЕМА</vt:lpstr>
      <vt:lpstr>Основные задачи</vt:lpstr>
      <vt:lpstr>УЧАСТИЕ ГЕНЕРАЛЬНОЙ ПРОКУРАТУРЫ</vt:lpstr>
      <vt:lpstr>МЕРОПРИЯТИЯ НА ФЕДЕРАЛЬНОМ УРОВНЕ</vt:lpstr>
      <vt:lpstr>МЕРОПРИЯТИЯ НА РЕГИОНАЛЬНОМ УРОВНЕ</vt:lpstr>
      <vt:lpstr>Мониторинг забюрократизированности регинов  </vt:lpstr>
      <vt:lpstr> Мониторинг забюрократизированности регинов   ПРИХОДИТСЯ ЛИ ГОТОВИТЬ ИНЫЕ ДОКУМЕНТЫ ? </vt:lpstr>
      <vt:lpstr>Мониторинг забюрократизированности регинов   ПРИХОДИТСЯ ЛИ готовить фотоотчеты? </vt:lpstr>
      <vt:lpstr>Мониторинг забюрократизированности регинов  Приходится ли заполнять  бумажный и электронный журнал ? </vt:lpstr>
      <vt:lpstr>Мониторинг забюрократизированности регинов  СНИЗИЛАСЬ ЛИ ДОКУМЕНТАЦИОННАЯ НАГРУЗКА  В 2022-2023 ГОДАХ ? </vt:lpstr>
      <vt:lpstr>Мероприятия  на региональном уровне НА 2024 ГОД </vt:lpstr>
      <vt:lpstr>МЕРОПРИЯТИЯ  НА МУНИЦИПАЛЬНОМ УРОВНЕ </vt:lpstr>
      <vt:lpstr>             МЕРОПРИЯТИЯ НА УРОВНЕ  ОБРАЗОВАТЕЛЬНОЙ ОРГАНИЗАЦИИ на 2024 год</vt:lpstr>
      <vt:lpstr>ПЕРЕЧНИ ДОКУМЕНТОВ  ОБРАЗОВАТЕЛЬНОЙ ОРГАНИЗАЦИИ </vt:lpstr>
      <vt:lpstr>МЕРОПРИЯТИЯ НА УРОВНЕ ОБРАЗОВАТЕЛЬНОЙ ОРГАНИЗАЦИИ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ФИС ФРДО</dc:title>
  <dc:creator>Маклашова Светлана</dc:creator>
  <cp:lastModifiedBy>Shirokova_GI</cp:lastModifiedBy>
  <cp:revision>488</cp:revision>
  <cp:lastPrinted>2024-01-29T09:19:30Z</cp:lastPrinted>
  <dcterms:created xsi:type="dcterms:W3CDTF">2022-03-22T13:05:19Z</dcterms:created>
  <dcterms:modified xsi:type="dcterms:W3CDTF">2024-12-04T11:57:37Z</dcterms:modified>
</cp:coreProperties>
</file>