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  <p:sldMasterId id="2147483709" r:id="rId2"/>
  </p:sldMasterIdLst>
  <p:notesMasterIdLst>
    <p:notesMasterId r:id="rId27"/>
  </p:notesMasterIdLst>
  <p:sldIdLst>
    <p:sldId id="256" r:id="rId3"/>
    <p:sldId id="398" r:id="rId4"/>
    <p:sldId id="399" r:id="rId5"/>
    <p:sldId id="401" r:id="rId6"/>
    <p:sldId id="400" r:id="rId7"/>
    <p:sldId id="403" r:id="rId8"/>
    <p:sldId id="402" r:id="rId9"/>
    <p:sldId id="383" r:id="rId10"/>
    <p:sldId id="397" r:id="rId11"/>
    <p:sldId id="411" r:id="rId12"/>
    <p:sldId id="409" r:id="rId13"/>
    <p:sldId id="412" r:id="rId14"/>
    <p:sldId id="415" r:id="rId15"/>
    <p:sldId id="417" r:id="rId16"/>
    <p:sldId id="419" r:id="rId17"/>
    <p:sldId id="418" r:id="rId18"/>
    <p:sldId id="416" r:id="rId19"/>
    <p:sldId id="421" r:id="rId20"/>
    <p:sldId id="420" r:id="rId21"/>
    <p:sldId id="410" r:id="rId22"/>
    <p:sldId id="406" r:id="rId23"/>
    <p:sldId id="408" r:id="rId24"/>
    <p:sldId id="407" r:id="rId25"/>
    <p:sldId id="268" r:id="rId2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9948046-E8A6-40CF-9E7E-25FC92FBBB11}">
          <p14:sldIdLst>
            <p14:sldId id="256"/>
            <p14:sldId id="398"/>
            <p14:sldId id="399"/>
            <p14:sldId id="401"/>
            <p14:sldId id="400"/>
            <p14:sldId id="403"/>
            <p14:sldId id="402"/>
            <p14:sldId id="383"/>
            <p14:sldId id="397"/>
            <p14:sldId id="411"/>
            <p14:sldId id="409"/>
            <p14:sldId id="412"/>
            <p14:sldId id="415"/>
            <p14:sldId id="417"/>
            <p14:sldId id="419"/>
            <p14:sldId id="418"/>
            <p14:sldId id="416"/>
            <p14:sldId id="421"/>
            <p14:sldId id="420"/>
            <p14:sldId id="410"/>
            <p14:sldId id="406"/>
            <p14:sldId id="408"/>
            <p14:sldId id="407"/>
          </p14:sldIdLst>
        </p14:section>
        <p14:section name="Раздел без заголовка" id="{FBF76964-1320-4C46-B5C8-87F3E75E7266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955B"/>
    <a:srgbClr val="FF9999"/>
    <a:srgbClr val="FFCCCC"/>
    <a:srgbClr val="F8DED3"/>
    <a:srgbClr val="FFFFCC"/>
    <a:srgbClr val="FFCCFF"/>
    <a:srgbClr val="D5E9C9"/>
    <a:srgbClr val="EAF4E4"/>
    <a:srgbClr val="F5F9A1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>
      <p:cViewPr varScale="1">
        <p:scale>
          <a:sx n="104" d="100"/>
          <a:sy n="104" d="100"/>
        </p:scale>
        <p:origin x="6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Знакомы ли Вы с поправками </a:t>
            </a:r>
          </a:p>
          <a:p>
            <a:pPr algn="ctr">
              <a:defRPr lang="ru-RU" sz="1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273-ФЗ?</a:t>
            </a:r>
          </a:p>
        </c:rich>
      </c:tx>
      <c:layout>
        <c:manualLayout>
          <c:xMode val="edge"/>
          <c:yMode val="edge"/>
          <c:x val="0.18123273166178377"/>
          <c:y val="3.6490198407073543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RU" sz="1200" b="1" i="0" u="none" strike="noStrike" kern="1200" spc="0" baseline="0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05063986523737"/>
          <c:y val="0.31553214760032289"/>
          <c:w val="0.78862909001430559"/>
          <c:h val="0.55937505067803917"/>
        </c:manualLayout>
      </c:layout>
      <c:pie3DChart>
        <c:varyColors val="1"/>
        <c:ser>
          <c:idx val="0"/>
          <c:order val="0"/>
          <c:spPr>
            <a:solidFill>
              <a:srgbClr val="C1B991"/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723-4A07-9324-E929567EB23A}"/>
              </c:ext>
            </c:extLst>
          </c:dPt>
          <c:dPt>
            <c:idx val="1"/>
            <c:bubble3D val="0"/>
            <c:spPr>
              <a:solidFill>
                <a:srgbClr val="CC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723-4A07-9324-E929567EB23A}"/>
              </c:ext>
            </c:extLst>
          </c:dPt>
          <c:dLbls>
            <c:dLbl>
              <c:idx val="1"/>
              <c:layout>
                <c:manualLayout>
                  <c:x val="5.9840157154180652E-2"/>
                  <c:y val="-2.2454593879140682E-2"/>
                </c:manualLayout>
              </c:layout>
              <c:tx>
                <c:rich>
                  <a:bodyPr/>
                  <a:lstStyle/>
                  <a:p>
                    <a:fld id="{D5C159BE-9B1A-422D-A584-C6D5EEB1CE93}" type="VALUE">
                      <a:rPr lang="en-US" sz="105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723-4A07-9324-E929567EB23A}"/>
                </c:ext>
              </c:extLst>
            </c:dLbl>
            <c:spPr>
              <a:solidFill>
                <a:srgbClr val="6C3E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'Общий анализ'!$I$48:$J$48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'Общий анализ'!$I$49:$J$49</c:f>
              <c:numCache>
                <c:formatCode>0%</c:formatCode>
                <c:ptCount val="2"/>
                <c:pt idx="0">
                  <c:v>0.86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23-4A07-9324-E929567EB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rgbClr val="DA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rgbClr val="DA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1765441819772527"/>
          <c:y val="0.88471934627081061"/>
          <c:w val="0.38118377872193804"/>
          <c:h val="0.114005583389026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0"/>
          <a:lstStyle/>
          <a:p>
            <a:pPr algn="ctr"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Производится ли Вам оплата за </a:t>
            </a:r>
          </a:p>
          <a:p>
            <a:pPr algn="ctr">
              <a:defRPr lang="ru-RU" sz="12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выполнение дополнительной работы?</a:t>
            </a:r>
          </a:p>
        </c:rich>
      </c:tx>
      <c:layout>
        <c:manualLayout>
          <c:xMode val="edge"/>
          <c:yMode val="edge"/>
          <c:x val="0.17694902226722867"/>
          <c:y val="1.80958029799164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035175714061145E-3"/>
          <c:y val="0.25462149474624363"/>
          <c:w val="0.95493432521186683"/>
          <c:h val="0.5515723490181169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EB2-4266-A127-89C6BED43439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EB2-4266-A127-89C6BED43439}"/>
              </c:ext>
            </c:extLst>
          </c:dPt>
          <c:dLbls>
            <c:dLbl>
              <c:idx val="0"/>
              <c:layout>
                <c:manualLayout>
                  <c:x val="-0.12575354334450778"/>
                  <c:y val="7.09537175294531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B2-4266-A127-89C6BED43439}"/>
                </c:ext>
              </c:extLst>
            </c:dLbl>
            <c:dLbl>
              <c:idx val="1"/>
              <c:layout>
                <c:manualLayout>
                  <c:x val="8.395610712836464E-2"/>
                  <c:y val="-0.269082944436174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B2-4266-A127-89C6BED43439}"/>
                </c:ext>
              </c:extLst>
            </c:dLbl>
            <c:spPr>
              <a:solidFill>
                <a:srgbClr val="DC5924">
                  <a:lumMod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'Общий анализ'!$V$52:$W$52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'Общий анализ'!$V$53:$W$53</c:f>
              <c:numCache>
                <c:formatCode>0%</c:formatCode>
                <c:ptCount val="2"/>
                <c:pt idx="0">
                  <c:v>0.49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B2-4266-A127-89C6BED43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Можете ли Вы сказать, что в последнее время Ваша документационная нагрузка снизилась?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434866443523868E-2"/>
          <c:y val="0.27539425627619085"/>
          <c:w val="0.87841341974182263"/>
          <c:h val="0.53831840375225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CA8-4860-AD66-BEB9314FE28E}"/>
              </c:ext>
            </c:extLst>
          </c:dPt>
          <c:dPt>
            <c:idx val="1"/>
            <c:bubble3D val="0"/>
            <c:spPr>
              <a:solidFill>
                <a:srgbClr val="CC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CA8-4860-AD66-BEB9314FE28E}"/>
              </c:ext>
            </c:extLst>
          </c:dPt>
          <c:dLbls>
            <c:dLbl>
              <c:idx val="0"/>
              <c:spPr>
                <a:solidFill>
                  <a:srgbClr val="6C3E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200" b="1" i="0" u="none" strike="noStrike" kern="1200" baseline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CA8-4860-AD66-BEB9314FE28E}"/>
                </c:ext>
              </c:extLst>
            </c:dLbl>
            <c:dLbl>
              <c:idx val="1"/>
              <c:layout>
                <c:manualLayout>
                  <c:x val="4.095579649483954E-2"/>
                  <c:y val="-5.8590596286186611E-2"/>
                </c:manualLayout>
              </c:layout>
              <c:spPr>
                <a:solidFill>
                  <a:srgbClr val="6C3E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200" b="1" i="0" u="none" strike="noStrike" kern="1200" baseline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A8-4860-AD66-BEB9314FE2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'Общий анализ'!$M$51:$N$51</c:f>
              <c:strCache>
                <c:ptCount val="2"/>
                <c:pt idx="0">
                  <c:v>да </c:v>
                </c:pt>
                <c:pt idx="1">
                  <c:v>нет</c:v>
                </c:pt>
              </c:strCache>
            </c:strRef>
          </c:cat>
          <c:val>
            <c:numRef>
              <c:f>'Общий анализ'!$M$52:$N$52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A8-4860-AD66-BEB9314FE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092977207716892"/>
          <c:y val="0.80329446032705742"/>
          <c:w val="0.26448852001191053"/>
          <c:h val="0.112440606077193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Знакомы ли Вы с поправками в № 273-ФЗ?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611111111111112"/>
          <c:y val="0.2722222222222222"/>
          <c:w val="0.78025191652408188"/>
          <c:h val="0.57523366870807824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"/>
            <c:spPr>
              <a:solidFill>
                <a:schemeClr val="bg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A48-427F-8AAD-1A79FA71DA5F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A48-427F-8AAD-1A79FA71DA5F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48-427F-8AAD-1A79FA71DA5F}"/>
                </c:ext>
              </c:extLst>
            </c:dLbl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Анализ!$D$38:$E$38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Анализ!$D$39:$E$39</c:f>
              <c:numCache>
                <c:formatCode>0%</c:formatCode>
                <c:ptCount val="2"/>
                <c:pt idx="0">
                  <c:v>0.87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48-427F-8AAD-1A79FA71DA5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Знакомы ли Вы с приказом </a:t>
            </a:r>
            <a:r>
              <a:rPr lang="ru-RU" sz="1200" b="1" i="0" u="none" strike="noStrike" kern="1200" spc="0" baseline="0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Минпросвещения</a:t>
            </a: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России от 06.11.2024 № 779?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83333333333333E-2"/>
          <c:y val="0.26899569845435989"/>
          <c:w val="0.84444444444444444"/>
          <c:h val="0.5326108194808982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AAF-4DBD-A669-97A697A35016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AAF-4DBD-A669-97A697A35016}"/>
              </c:ext>
            </c:extLst>
          </c:dPt>
          <c:dLbls>
            <c:dLbl>
              <c:idx val="1"/>
              <c:layout>
                <c:manualLayout>
                  <c:x val="5.6541994750656166E-3"/>
                  <c:y val="-5.023694954797317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AF-4DBD-A669-97A697A35016}"/>
                </c:ext>
              </c:extLst>
            </c:dLbl>
            <c:spPr>
              <a:solidFill>
                <a:srgbClr val="DC5924">
                  <a:lumMod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Анализ!$F$38:$G$38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Анализ!$F$39:$G$39</c:f>
              <c:numCache>
                <c:formatCode>0%</c:formatCode>
                <c:ptCount val="2"/>
                <c:pt idx="0">
                  <c:v>0.91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AF-4DBD-A669-97A697A3501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Каким образом Вас ознакомили с изменениями</a:t>
            </a:r>
            <a:endParaRPr lang="en-US" sz="1200" b="1" i="0" u="none" strike="noStrike" kern="1200" spc="0" baseline="0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rtl="0">
              <a:defRPr lang="ru-RU" sz="12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законодательстве в отношении СБН?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9848895329879946"/>
          <c:y val="0.24033473793917073"/>
          <c:w val="0.53102715695891545"/>
          <c:h val="0.6919421315614787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89AA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94F-4F60-90ED-0F05322969F0}"/>
              </c:ext>
            </c:extLst>
          </c:dPt>
          <c:dPt>
            <c:idx val="1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94F-4F60-90ED-0F05322969F0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94F-4F60-90ED-0F05322969F0}"/>
              </c:ext>
            </c:extLst>
          </c:dPt>
          <c:dPt>
            <c:idx val="3"/>
            <c:bubble3D val="0"/>
            <c:spPr>
              <a:solidFill>
                <a:srgbClr val="C8C8B1">
                  <a:lumMod val="50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94F-4F60-90ED-0F05322969F0}"/>
              </c:ext>
            </c:extLst>
          </c:dPt>
          <c:dLbls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4F-4F60-90ED-0F05322969F0}"/>
                </c:ext>
              </c:extLst>
            </c:dLbl>
            <c:dLbl>
              <c:idx val="2"/>
              <c:layout>
                <c:manualLayout>
                  <c:x val="3.1425364758698095E-2"/>
                  <c:y val="-5.76027030315190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4F-4F60-90ED-0F05322969F0}"/>
                </c:ext>
              </c:extLst>
            </c:dLbl>
            <c:spPr>
              <a:solidFill>
                <a:srgbClr val="DC5924">
                  <a:lumMod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Анализ!$W$6:$Z$6</c:f>
              <c:strCache>
                <c:ptCount val="4"/>
                <c:pt idx="0">
                  <c:v>По средствам издания приказа по ОО 10%</c:v>
                </c:pt>
                <c:pt idx="1">
                  <c:v>В рамках заседания педагогического совета 58%</c:v>
                </c:pt>
                <c:pt idx="2">
                  <c:v>Размещения информации на информационном стенде или официальном сайте ОО 19%</c:v>
                </c:pt>
                <c:pt idx="3">
                  <c:v>Другое 13%</c:v>
                </c:pt>
              </c:strCache>
            </c:strRef>
          </c:cat>
          <c:val>
            <c:numRef>
              <c:f>Анализ!$W$7:$Z$7</c:f>
              <c:numCache>
                <c:formatCode>0%</c:formatCode>
                <c:ptCount val="4"/>
                <c:pt idx="0">
                  <c:v>0.1</c:v>
                </c:pt>
                <c:pt idx="1">
                  <c:v>0.57999999999999996</c:v>
                </c:pt>
                <c:pt idx="2">
                  <c:v>0.19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4F-4F60-90ED-0F05322969F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1.3468013468013467E-2"/>
          <c:y val="0.32078062201314378"/>
          <c:w val="0.32769585619979319"/>
          <c:h val="0.556998661717654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Знаете ли Вы о том, что в нашем регионе создана «Горячая линия» по СБН?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611111111111112E-2"/>
          <c:y val="0.26436606882473024"/>
          <c:w val="0.85"/>
          <c:h val="0.5372404491105278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407-4EFB-9064-1377F54AA2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407-4EFB-9064-1377F54AA2B1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07-4EFB-9064-1377F54AA2B1}"/>
                </c:ext>
              </c:extLst>
            </c:dLbl>
            <c:dLbl>
              <c:idx val="1"/>
              <c:layout>
                <c:manualLayout>
                  <c:x val="8.8888888888888892E-2"/>
                  <c:y val="-9.72222222222222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07-4EFB-9064-1377F54AA2B1}"/>
                </c:ext>
              </c:extLst>
            </c:dLbl>
            <c:spPr>
              <a:solidFill>
                <a:srgbClr val="DC5924">
                  <a:lumMod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Анализ!$L$38:$M$38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Анализ!$L$39:$M$39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07-4EFB-9064-1377F54AA2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400" b="0" i="0" u="none" strike="noStrike" kern="1200" baseline="0">
          <a:solidFill>
            <a:srgbClr val="DA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Внесены ли изменения в Ваши должностные инструкции в соответствии с приказом </a:t>
            </a:r>
            <a:r>
              <a:rPr lang="ru-RU" sz="1200" b="1" i="0" u="none" strike="noStrike" kern="1200" spc="0" baseline="0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Минпросвещения</a:t>
            </a: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России от 06. 11.2024 № 779?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0.33815106445027698"/>
          <c:w val="0.81388888888888888"/>
          <c:h val="0.4581889763779527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59B-4835-AF38-BA29147043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59B-4835-AF38-BA2914704305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9B-4835-AF38-BA2914704305}"/>
                </c:ext>
              </c:extLst>
            </c:dLbl>
            <c:dLbl>
              <c:idx val="1"/>
              <c:layout>
                <c:manualLayout>
                  <c:x val="0"/>
                  <c:y val="-1.38888888888888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9B-4835-AF38-BA2914704305}"/>
                </c:ext>
              </c:extLst>
            </c:dLbl>
            <c:spPr>
              <a:solidFill>
                <a:srgbClr val="DC5924">
                  <a:lumMod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Анализ!$N$38:$O$38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Анализ!$N$39:$O$39</c:f>
              <c:numCache>
                <c:formatCode>0%</c:formatCode>
                <c:ptCount val="2"/>
                <c:pt idx="0">
                  <c:v>0.76</c:v>
                </c:pt>
                <c:pt idx="1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9B-4835-AF38-BA291470430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Приходится ли Вам осуществлять подготовку иных документов?</a:t>
            </a:r>
          </a:p>
        </c:rich>
      </c:tx>
      <c:layout>
        <c:manualLayout>
          <c:xMode val="edge"/>
          <c:yMode val="edge"/>
          <c:x val="9.8548556430446188E-2"/>
          <c:y val="2.314813970977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555555555555558E-3"/>
          <c:y val="0.42090551181102354"/>
          <c:w val="0.94444444444444442"/>
          <c:h val="0.4528652668416448"/>
        </c:manualLayout>
      </c:layout>
      <c:pie3DChart>
        <c:varyColors val="1"/>
        <c:ser>
          <c:idx val="0"/>
          <c:order val="0"/>
          <c:spPr>
            <a:solidFill>
              <a:srgbClr val="C8C8B1">
                <a:lumMod val="75000"/>
              </a:srgbClr>
            </a:solidFill>
          </c:spPr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78C-4928-9B79-713BD7F51D58}"/>
              </c:ext>
            </c:extLst>
          </c:dPt>
          <c:dPt>
            <c:idx val="1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78C-4928-9B79-713BD7F51D58}"/>
              </c:ext>
            </c:extLst>
          </c:dPt>
          <c:dLbls>
            <c:dLbl>
              <c:idx val="0"/>
              <c:layout>
                <c:manualLayout>
                  <c:x val="-7.3913151245049921E-2"/>
                  <c:y val="6.86741687751338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8C-4928-9B79-713BD7F51D58}"/>
                </c:ext>
              </c:extLst>
            </c:dLbl>
            <c:dLbl>
              <c:idx val="1"/>
              <c:layout>
                <c:manualLayout>
                  <c:x val="6.7454312317892118E-2"/>
                  <c:y val="-0.2925829615860987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8C-4928-9B79-713BD7F51D58}"/>
                </c:ext>
              </c:extLst>
            </c:dLbl>
            <c:spPr>
              <a:solidFill>
                <a:srgbClr val="DC5924">
                  <a:lumMod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Анализ!$P$38:$Q$38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Анализ!$P$39:$Q$39</c:f>
              <c:numCache>
                <c:formatCode>0%</c:formatCode>
                <c:ptCount val="2"/>
                <c:pt idx="0">
                  <c:v>0.39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8C-4928-9B79-713BD7F51D5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Приходится ли Вам готовить фотоотчеты</a:t>
            </a:r>
            <a:endParaRPr lang="en-US" sz="1200" b="1" i="0" u="none" strike="noStrike" kern="1200" spc="0" baseline="0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rtl="0">
              <a:defRPr lang="ru-RU" sz="12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 проводимых мероприятиях?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638888888888888"/>
          <c:y val="0.28288458734324878"/>
          <c:w val="0.78611111111111109"/>
          <c:h val="0.4955737824438611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0EA-4A0F-A8D5-70933DF2F5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0EA-4A0F-A8D5-70933DF2F5FB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EA-4A0F-A8D5-70933DF2F5FB}"/>
                </c:ext>
              </c:extLst>
            </c:dLbl>
            <c:dLbl>
              <c:idx val="1"/>
              <c:layout>
                <c:manualLayout>
                  <c:x val="5.5555555555555558E-3"/>
                  <c:y val="-2.31481481481481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EA-4A0F-A8D5-70933DF2F5FB}"/>
                </c:ext>
              </c:extLst>
            </c:dLbl>
            <c:spPr>
              <a:solidFill>
                <a:srgbClr val="DC5924">
                  <a:lumMod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Анализ!$R$38:$S$38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Анализ!$R$39:$S$39</c:f>
              <c:numCache>
                <c:formatCode>0%</c:formatCode>
                <c:ptCount val="2"/>
                <c:pt idx="0">
                  <c:v>0.77</c:v>
                </c:pt>
                <c:pt idx="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EA-4A0F-A8D5-70933DF2F5F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gradFill>
          <a:gsLst>
            <a:gs pos="20674">
              <a:srgbClr val="FBFDE9"/>
            </a:gs>
            <a:gs pos="37521">
              <a:srgbClr val="FAFBEA"/>
            </a:gs>
            <a:gs pos="0">
              <a:srgbClr val="FDFFE7"/>
            </a:gs>
            <a:gs pos="99000">
              <a:srgbClr val="C8C8B1">
                <a:lumMod val="20000"/>
                <a:lumOff val="80000"/>
              </a:srgbClr>
            </a:gs>
          </a:gsLst>
          <a:path path="circle">
            <a:fillToRect t="100000" r="100000"/>
          </a:path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654330708661417"/>
          <c:y val="0.84097258675998832"/>
          <c:w val="0.20358005249343833"/>
          <c:h val="9.8842228054826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Создана ли в Вашем МО «Горячая линия»</a:t>
            </a:r>
            <a:endParaRPr lang="en-US" sz="1200" b="1" i="0" u="none" strike="noStrike" kern="1200" spc="0" baseline="0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rtl="0"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 вопросам СБН?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694444444444444"/>
          <c:y val="0.29677347623213768"/>
          <c:w val="0.81944444444444442"/>
          <c:h val="0.51409230096237979"/>
        </c:manualLayout>
      </c:layout>
      <c:pie3DChart>
        <c:varyColors val="1"/>
        <c:ser>
          <c:idx val="1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F190-4877-96D6-65D84A60B290}"/>
              </c:ext>
            </c:extLst>
          </c:dPt>
          <c:dLbls>
            <c:dLbl>
              <c:idx val="1"/>
              <c:layout>
                <c:manualLayout>
                  <c:x val="0.125"/>
                  <c:y val="-0.1620370370370370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90-4877-96D6-65D84A60B290}"/>
                </c:ext>
              </c:extLst>
            </c:dLbl>
            <c:spPr>
              <a:solidFill>
                <a:srgbClr val="DC5924">
                  <a:lumMod val="50000"/>
                </a:srgbClr>
              </a:solidFill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Анализ!$T$38:$U$38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Анализ!$T$39:$U$39</c:f>
              <c:numCache>
                <c:formatCode>0%</c:formatCode>
                <c:ptCount val="2"/>
                <c:pt idx="0">
                  <c:v>0.53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90-4877-96D6-65D84A60B290}"/>
            </c:ext>
          </c:extLst>
        </c:ser>
        <c:ser>
          <c:idx val="0"/>
          <c:order val="1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190-4877-96D6-65D84A60B2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F190-4877-96D6-65D84A60B290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90-4877-96D6-65D84A60B290}"/>
                </c:ext>
              </c:extLst>
            </c:dLbl>
            <c:dLbl>
              <c:idx val="1"/>
              <c:layout>
                <c:manualLayout>
                  <c:x val="8.8888888888888892E-2"/>
                  <c:y val="-9.72222222222222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90-4877-96D6-65D84A60B290}"/>
                </c:ext>
              </c:extLst>
            </c:dLbl>
            <c:spPr>
              <a:solidFill>
                <a:srgbClr val="DC5924">
                  <a:lumMod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Анализ!$L$38:$M$38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Анализ!$L$39:$M$39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90-4877-96D6-65D84A60B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/>
  </c:chart>
  <c:txPr>
    <a:bodyPr/>
    <a:lstStyle/>
    <a:p>
      <a:pPr>
        <a:defRPr lang="en-US" sz="1400" b="0" i="0" u="none" strike="noStrike" kern="1200" baseline="0">
          <a:solidFill>
            <a:srgbClr val="DA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Знакомы ли Вы с приказом </a:t>
            </a:r>
          </a:p>
          <a:p>
            <a:pPr>
              <a:defRPr lang="ru-RU" sz="1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Минпросвещения</a:t>
            </a: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России от 06.11.2024        № 779?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621844745395311E-3"/>
          <c:y val="0.29872579250485376"/>
          <c:w val="0.9433357717442411"/>
          <c:h val="0.5592449382474344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F42-4AE3-9D2D-725A4D4EF594}"/>
              </c:ext>
            </c:extLst>
          </c:dPt>
          <c:dPt>
            <c:idx val="1"/>
            <c:bubble3D val="0"/>
            <c:spPr>
              <a:solidFill>
                <a:srgbClr val="CC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F42-4AE3-9D2D-725A4D4EF594}"/>
              </c:ext>
            </c:extLst>
          </c:dPt>
          <c:dLbls>
            <c:dLbl>
              <c:idx val="1"/>
              <c:layout>
                <c:manualLayout>
                  <c:x val="6.5081229830263243E-3"/>
                  <c:y val="-3.62602581045144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42-4AE3-9D2D-725A4D4EF594}"/>
                </c:ext>
              </c:extLst>
            </c:dLbl>
            <c:spPr>
              <a:solidFill>
                <a:srgbClr val="6C3E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'Общий анализ'!$I$53:$J$53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'Общий анализ'!$I$54:$J$54</c:f>
              <c:numCache>
                <c:formatCode>0%</c:formatCode>
                <c:ptCount val="2"/>
                <c:pt idx="0">
                  <c:v>0.82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42-4AE3-9D2D-725A4D4EF59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726483320372601"/>
          <c:y val="0.85832639942570932"/>
          <c:w val="0.23848632333328637"/>
          <c:h val="0.11059337934184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запросов, поступивших в ОМСУ из региональных органов власти и ведомств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36369259137045"/>
          <c:y val="0.34334135316418785"/>
          <c:w val="0.89263630740862954"/>
          <c:h val="0.48106663750364537"/>
        </c:manualLayout>
      </c:layout>
      <c:pie3DChart>
        <c:varyColors val="1"/>
        <c:ser>
          <c:idx val="0"/>
          <c:order val="0"/>
          <c:spPr>
            <a:solidFill>
              <a:srgbClr val="C8C8B1">
                <a:lumMod val="75000"/>
              </a:srgbClr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42B-4189-91F6-FCBD77DB9B47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42B-4189-91F6-FCBD77DB9B47}"/>
              </c:ext>
            </c:extLst>
          </c:dPt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2B-4189-91F6-FCBD77DB9B47}"/>
                </c:ext>
              </c:extLst>
            </c:dLbl>
            <c:spPr>
              <a:solidFill>
                <a:srgbClr val="DC5924">
                  <a:lumMod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Школы!$K$38:$K$39</c:f>
              <c:strCache>
                <c:ptCount val="2"/>
                <c:pt idx="0">
                  <c:v>Количество запросов в ОО, направленных  департаментом образования и науки Брянской области</c:v>
                </c:pt>
                <c:pt idx="1">
                  <c:v>Количество запросов, направленных другими органами власти и ведомствами Брянской области</c:v>
                </c:pt>
              </c:strCache>
            </c:strRef>
          </c:cat>
          <c:val>
            <c:numRef>
              <c:f>Школы!$L$38:$L$39</c:f>
              <c:numCache>
                <c:formatCode>General</c:formatCode>
                <c:ptCount val="2"/>
                <c:pt idx="0">
                  <c:v>756</c:v>
                </c:pt>
                <c:pt idx="1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2B-4189-91F6-FCBD77DB9B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579426498216616E-2"/>
          <c:y val="0.28708078156897054"/>
          <c:w val="0.33379064846857814"/>
          <c:h val="0.613801399825021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Количество запросов, направленных в ОО </a:t>
            </a:r>
          </a:p>
          <a:p>
            <a:pPr>
              <a:defRPr lang="ru-RU" sz="12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I полугодии 2025 года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BDE-4CF3-8858-3AF3378121E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BDE-4CF3-8858-3AF3378121E3}"/>
              </c:ext>
            </c:extLst>
          </c:dPt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DE-4CF3-8858-3AF3378121E3}"/>
                </c:ext>
              </c:extLst>
            </c:dLbl>
            <c:spPr>
              <a:solidFill>
                <a:srgbClr val="DC5924">
                  <a:lumMod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Школы!$K$3:$K$4</c:f>
              <c:strCache>
                <c:ptCount val="2"/>
                <c:pt idx="0">
                  <c:v>Направлено  в I квартале 2025 года</c:v>
                </c:pt>
                <c:pt idx="1">
                  <c:v>Направлено  во II квартале 2025 года</c:v>
                </c:pt>
              </c:strCache>
            </c:strRef>
          </c:cat>
          <c:val>
            <c:numRef>
              <c:f>Школы!$L$3:$L$4</c:f>
              <c:numCache>
                <c:formatCode>General</c:formatCode>
                <c:ptCount val="2"/>
                <c:pt idx="0">
                  <c:v>645</c:v>
                </c:pt>
                <c:pt idx="1">
                  <c:v>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DE-4CF3-8858-3AF337812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Количество запросов, направленных  региональными органами власти и ведомствами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B67-4A07-9ADD-DDB723EE05F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B67-4A07-9ADD-DDB723EE05F3}"/>
              </c:ext>
            </c:extLst>
          </c:dPt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67-4A07-9ADD-DDB723EE05F3}"/>
                </c:ext>
              </c:extLst>
            </c:dLbl>
            <c:spPr>
              <a:solidFill>
                <a:srgbClr val="DC5924">
                  <a:lumMod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Школы!$Q$3:$Q$4</c:f>
              <c:strCache>
                <c:ptCount val="2"/>
                <c:pt idx="0">
                  <c:v>Запросы, направленные  в I квартале 2025 года</c:v>
                </c:pt>
                <c:pt idx="1">
                  <c:v>Запросы, направленные  во II квартале 2025 года</c:v>
                </c:pt>
              </c:strCache>
            </c:strRef>
          </c:cat>
          <c:val>
            <c:numRef>
              <c:f>Школы!$R$3:$R$4</c:f>
              <c:numCache>
                <c:formatCode>General</c:formatCode>
                <c:ptCount val="2"/>
                <c:pt idx="0">
                  <c:v>480</c:v>
                </c:pt>
                <c:pt idx="1">
                  <c:v>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67-4A07-9ADD-DDB723EE0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Статистика запросов, поступивших из других органов власти </a:t>
            </a:r>
          </a:p>
          <a:p>
            <a:pPr algn="ctr" rtl="0">
              <a:defRPr lang="ru-RU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других ведомств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4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B4B392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Школы!$B$38:$B$52</c:f>
              <c:strCache>
                <c:ptCount val="15"/>
                <c:pt idx="0">
                  <c:v>Прокуратура</c:v>
                </c:pt>
                <c:pt idx="1">
                  <c:v>ГАУ ДПО "БИПКРО"</c:v>
                </c:pt>
                <c:pt idx="2">
                  <c:v>Департамент внутренней политики Брянской области</c:v>
                </c:pt>
                <c:pt idx="3">
                  <c:v>Уполномоченный по правам ребенка в Брянской области</c:v>
                </c:pt>
                <c:pt idx="4">
                  <c:v>Центр по развитию добровольческого движения и общественных инициатив ГАУ Брянский объединенный ресурс</c:v>
                </c:pt>
                <c:pt idx="5">
                  <c:v>ГАУ ДО ЦТТ Брянской области</c:v>
                </c:pt>
                <c:pt idx="6">
                  <c:v>ГАУДО "Брянский областной эколого-биологический центр"</c:v>
                </c:pt>
                <c:pt idx="7">
                  <c:v>ГАУ "Центр ППМСП" Брянской области</c:v>
                </c:pt>
                <c:pt idx="8">
                  <c:v>Роспотребнадзор</c:v>
                </c:pt>
                <c:pt idx="9">
                  <c:v>Управление молодежной политики Брянской области</c:v>
                </c:pt>
                <c:pt idx="10">
                  <c:v>Депутат Государственной Думы</c:v>
                </c:pt>
                <c:pt idx="11">
                  <c:v>Главное управление МЧС 2</c:v>
                </c:pt>
                <c:pt idx="12">
                  <c:v>Департамент физической культуры и спорта Брянской области</c:v>
                </c:pt>
                <c:pt idx="13">
                  <c:v>Региональный модельный центр дополнительного образования детей Брянской области</c:v>
                </c:pt>
                <c:pt idx="14">
                  <c:v>Федеральная антимонопольная служба</c:v>
                </c:pt>
              </c:strCache>
            </c:strRef>
          </c:cat>
          <c:val>
            <c:numRef>
              <c:f>Школы!$C$38:$C$52</c:f>
              <c:numCache>
                <c:formatCode>General</c:formatCode>
                <c:ptCount val="15"/>
                <c:pt idx="0">
                  <c:v>4</c:v>
                </c:pt>
                <c:pt idx="1">
                  <c:v>8</c:v>
                </c:pt>
                <c:pt idx="2">
                  <c:v>35</c:v>
                </c:pt>
                <c:pt idx="3">
                  <c:v>22</c:v>
                </c:pt>
                <c:pt idx="4">
                  <c:v>6</c:v>
                </c:pt>
                <c:pt idx="5">
                  <c:v>5</c:v>
                </c:pt>
                <c:pt idx="6">
                  <c:v>8</c:v>
                </c:pt>
                <c:pt idx="7">
                  <c:v>3</c:v>
                </c:pt>
                <c:pt idx="8">
                  <c:v>5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87-457B-AF8A-ECA8DF983E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207732943"/>
        <c:axId val="1369072767"/>
      </c:barChart>
      <c:catAx>
        <c:axId val="12077329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69072767"/>
        <c:crosses val="autoZero"/>
        <c:auto val="1"/>
        <c:lblAlgn val="ctr"/>
        <c:lblOffset val="100"/>
        <c:noMultiLvlLbl val="0"/>
      </c:catAx>
      <c:valAx>
        <c:axId val="13690727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7732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запросов, поступивших в ОМСУ из других органов власти и ведомств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D75-44AC-9D52-08DB25542B0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D75-44AC-9D52-08DB25542B03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75-44AC-9D52-08DB25542B03}"/>
                </c:ext>
              </c:extLst>
            </c:dLbl>
            <c:spPr>
              <a:solidFill>
                <a:srgbClr val="DC5924">
                  <a:lumMod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ДОУ!$G$1:$G$2</c:f>
              <c:strCache>
                <c:ptCount val="2"/>
                <c:pt idx="0">
                  <c:v>Количество запросов в ОО, направленных  департаментом образования и науки Брянской области</c:v>
                </c:pt>
                <c:pt idx="1">
                  <c:v>Количество запросов, направленных другими органами власти и ведомствами Брянской области</c:v>
                </c:pt>
              </c:strCache>
            </c:strRef>
          </c:cat>
          <c:val>
            <c:numRef>
              <c:f>ДОУ!$H$1:$H$2</c:f>
              <c:numCache>
                <c:formatCode>General</c:formatCode>
                <c:ptCount val="2"/>
                <c:pt idx="0">
                  <c:v>207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75-44AC-9D52-08DB25542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8383044753305329E-2"/>
          <c:y val="0.32857976086322543"/>
          <c:w val="0.37316326363216162"/>
          <c:h val="0.59098862642169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lang="en-US"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Статистика запросов, поступивших из других органов власти и ведомств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B4B392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ДОУ!$B$37:$B$43</c:f>
              <c:strCache>
                <c:ptCount val="7"/>
                <c:pt idx="0">
                  <c:v>Департамент внутренней политики Брянской области</c:v>
                </c:pt>
                <c:pt idx="1">
                  <c:v>Департамент природных ресурсов и экологии Брянской области</c:v>
                </c:pt>
                <c:pt idx="2">
                  <c:v>ГАУДО "Брянский областной эколого-биологический центр"</c:v>
                </c:pt>
                <c:pt idx="3">
                  <c:v>Центр по развитию движения и общественных инициатив ГАУ "Брянский объединенный ресурс"</c:v>
                </c:pt>
                <c:pt idx="4">
                  <c:v>Комитет по делам молодежи, семьи, материнства и детства Брянской городской администрации</c:v>
                </c:pt>
                <c:pt idx="5">
                  <c:v>ГАУ ДПО "БИПКРО"</c:v>
                </c:pt>
                <c:pt idx="6">
                  <c:v>Прокуратура</c:v>
                </c:pt>
              </c:strCache>
            </c:strRef>
          </c:cat>
          <c:val>
            <c:numRef>
              <c:f>ДОУ!$C$37:$C$43</c:f>
              <c:numCache>
                <c:formatCode>General</c:formatCode>
                <c:ptCount val="7"/>
                <c:pt idx="0">
                  <c:v>16</c:v>
                </c:pt>
                <c:pt idx="1">
                  <c:v>8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6C-4C85-8595-AD5B289423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6068911"/>
        <c:axId val="187973487"/>
      </c:barChart>
      <c:catAx>
        <c:axId val="60689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7973487"/>
        <c:crosses val="autoZero"/>
        <c:auto val="1"/>
        <c:lblAlgn val="ctr"/>
        <c:lblOffset val="100"/>
        <c:noMultiLvlLbl val="0"/>
      </c:catAx>
      <c:valAx>
        <c:axId val="1879734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68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Знаете ли Вы о том, что в Вашем регионе создана «Горячая линия» по вопросам СБН?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04259510330993"/>
          <c:y val="0.27539425627619085"/>
          <c:w val="0.82380569108203661"/>
          <c:h val="0.5090231056091653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4BC-41D8-8D9D-DE28AC34F36B}"/>
              </c:ext>
            </c:extLst>
          </c:dPt>
          <c:dPt>
            <c:idx val="1"/>
            <c:bubble3D val="0"/>
            <c:spPr>
              <a:solidFill>
                <a:srgbClr val="CC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4BC-41D8-8D9D-DE28AC34F36B}"/>
              </c:ext>
            </c:extLst>
          </c:dPt>
          <c:dLbls>
            <c:dLbl>
              <c:idx val="0"/>
              <c:spPr>
                <a:solidFill>
                  <a:srgbClr val="6C3E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200" b="1" i="0" u="none" strike="noStrike" kern="1200" baseline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4BC-41D8-8D9D-DE28AC34F36B}"/>
                </c:ext>
              </c:extLst>
            </c:dLbl>
            <c:dLbl>
              <c:idx val="1"/>
              <c:layout>
                <c:manualLayout>
                  <c:x val="4.095579649483954E-2"/>
                  <c:y val="-5.8590596286186611E-2"/>
                </c:manualLayout>
              </c:layout>
              <c:spPr>
                <a:solidFill>
                  <a:srgbClr val="6C3E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200" b="1" i="0" u="none" strike="noStrike" kern="1200" baseline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BC-41D8-8D9D-DE28AC34F3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'Общий анализ'!$M$51:$N$51</c:f>
              <c:strCache>
                <c:ptCount val="2"/>
                <c:pt idx="0">
                  <c:v>да </c:v>
                </c:pt>
                <c:pt idx="1">
                  <c:v>нет</c:v>
                </c:pt>
              </c:strCache>
            </c:strRef>
          </c:cat>
          <c:val>
            <c:numRef>
              <c:f>'Общий анализ'!$M$52:$N$52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BC-41D8-8D9D-DE28AC34F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092977207716892"/>
          <c:y val="0.80329446032705742"/>
          <c:w val="0.26448852001191053"/>
          <c:h val="0.112440606077193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Внесены ли изменения в Ваши должностные инструкции?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27592592592592591"/>
          <c:w val="0.85277777777777786"/>
          <c:h val="0.54652814231554392"/>
        </c:manualLayout>
      </c:layout>
      <c:pie3DChart>
        <c:varyColors val="1"/>
        <c:ser>
          <c:idx val="0"/>
          <c:order val="0"/>
          <c:spPr>
            <a:solidFill>
              <a:srgbClr val="C8C8B1">
                <a:lumMod val="75000"/>
              </a:srgbClr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EC0-4C56-9586-3654599023F2}"/>
              </c:ext>
            </c:extLst>
          </c:dPt>
          <c:dPt>
            <c:idx val="1"/>
            <c:bubble3D val="0"/>
            <c:spPr>
              <a:solidFill>
                <a:srgbClr val="CC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EC0-4C56-9586-3654599023F2}"/>
              </c:ext>
            </c:extLst>
          </c:dPt>
          <c:dLbls>
            <c:dLbl>
              <c:idx val="0"/>
              <c:layout>
                <c:manualLayout>
                  <c:x val="-0.20617672790901137"/>
                  <c:y val="-2.21066637503645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C0-4C56-9586-3654599023F2}"/>
                </c:ext>
              </c:extLst>
            </c:dLbl>
            <c:dLbl>
              <c:idx val="1"/>
              <c:layout>
                <c:manualLayout>
                  <c:x val="9.7222222222222224E-2"/>
                  <c:y val="-0.143518518518518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C0-4C56-9586-3654599023F2}"/>
                </c:ext>
              </c:extLst>
            </c:dLbl>
            <c:spPr>
              <a:solidFill>
                <a:srgbClr val="6C3E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'Общий анализ'!$B$71:$C$71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'Общий анализ'!$B$72:$C$72</c:f>
              <c:numCache>
                <c:formatCode>0%</c:formatCode>
                <c:ptCount val="2"/>
                <c:pt idx="0">
                  <c:v>0.59</c:v>
                </c:pt>
                <c:pt idx="1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C0-4C56-9586-365459902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Приходится ли Вам осуществлять подготовку иных документов?</a:t>
            </a:r>
          </a:p>
        </c:rich>
      </c:tx>
      <c:layout>
        <c:manualLayout>
          <c:xMode val="edge"/>
          <c:yMode val="edge"/>
          <c:x val="0.12972556277832545"/>
          <c:y val="4.68188784039997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0.27362532808398948"/>
          <c:w val="0.80277777777777792"/>
          <c:h val="0.5048330417031204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04A-44D8-9034-5F5CA7638F41}"/>
              </c:ext>
            </c:extLst>
          </c:dPt>
          <c:dPt>
            <c:idx val="1"/>
            <c:bubble3D val="0"/>
            <c:spPr>
              <a:solidFill>
                <a:srgbClr val="CC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4A-44D8-9034-5F5CA7638F41}"/>
              </c:ext>
            </c:extLst>
          </c:dPt>
          <c:dLbls>
            <c:dLbl>
              <c:idx val="0"/>
              <c:layout>
                <c:manualLayout>
                  <c:x val="-0.14458727034120736"/>
                  <c:y val="-8.87117235345581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4A-44D8-9034-5F5CA7638F41}"/>
                </c:ext>
              </c:extLst>
            </c:dLbl>
            <c:dLbl>
              <c:idx val="1"/>
              <c:layout>
                <c:manualLayout>
                  <c:x val="5.2777777777777778E-2"/>
                  <c:y val="-7.4074074074074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4A-44D8-9034-5F5CA7638F41}"/>
                </c:ext>
              </c:extLst>
            </c:dLbl>
            <c:spPr>
              <a:solidFill>
                <a:srgbClr val="6C3E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'Общий анализ'!$M$47:$N$47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'Общий анализ'!$M$48:$N$48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4A-44D8-9034-5F5CA7638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16130485635659"/>
          <c:y val="0.81108619429244688"/>
          <c:w val="0.20967739028728682"/>
          <c:h val="0.118685488101553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Каким образом Вас ознакомили с изменениями в законодательстве в отношении снижения излишней бюрократической нагрузки на педагогических работников?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8279672634006645"/>
          <c:y val="0.42678068933913471"/>
          <c:w val="0.50791820581311442"/>
          <c:h val="0.4841968626603251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36F-42CE-B4DF-4A28D980ABFC}"/>
              </c:ext>
            </c:extLst>
          </c:dPt>
          <c:dPt>
            <c:idx val="1"/>
            <c:bubble3D val="0"/>
            <c:spPr>
              <a:solidFill>
                <a:srgbClr val="D1282E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36F-42CE-B4DF-4A28D980ABFC}"/>
              </c:ext>
            </c:extLst>
          </c:dPt>
          <c:dPt>
            <c:idx val="2"/>
            <c:bubble3D val="0"/>
            <c:spPr>
              <a:solidFill>
                <a:srgbClr val="B4B39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36F-42CE-B4DF-4A28D980ABFC}"/>
              </c:ext>
            </c:extLst>
          </c:dPt>
          <c:dPt>
            <c:idx val="3"/>
            <c:bubble3D val="0"/>
            <c:spPr>
              <a:solidFill>
                <a:srgbClr val="989AA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36F-42CE-B4DF-4A28D980ABFC}"/>
              </c:ext>
            </c:extLst>
          </c:dPt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6F-42CE-B4DF-4A28D980ABFC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6F-42CE-B4DF-4A28D980ABFC}"/>
                </c:ext>
              </c:extLst>
            </c:dLbl>
            <c:spPr>
              <a:solidFill>
                <a:srgbClr val="DC5924">
                  <a:lumMod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'Общий анализ'!$AE$6:$AH$6</c:f>
              <c:strCache>
                <c:ptCount val="4"/>
                <c:pt idx="0">
                  <c:v>По средствам издания приказа ОО 48%</c:v>
                </c:pt>
                <c:pt idx="1">
                  <c:v> В рамках заседания педагогического совета 11%</c:v>
                </c:pt>
                <c:pt idx="2">
                  <c:v>Размещения информации на информационном стенде или официальном сайте ОО 25%</c:v>
                </c:pt>
                <c:pt idx="3">
                  <c:v> Другое 16%</c:v>
                </c:pt>
              </c:strCache>
            </c:strRef>
          </c:cat>
          <c:val>
            <c:numRef>
              <c:f>'Общий анализ'!$AE$7:$AH$7</c:f>
              <c:numCache>
                <c:formatCode>0%</c:formatCode>
                <c:ptCount val="4"/>
                <c:pt idx="0">
                  <c:v>0.48</c:v>
                </c:pt>
                <c:pt idx="1">
                  <c:v>0.11</c:v>
                </c:pt>
                <c:pt idx="2">
                  <c:v>0.25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6F-42CE-B4DF-4A28D980ABF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2388772358015035E-2"/>
          <c:y val="0.37792133090249236"/>
          <c:w val="0.3519164918703559"/>
          <c:h val="0.613418201370876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Создана ли в Вашем МО «Горячая линия» </a:t>
            </a:r>
          </a:p>
          <a:p>
            <a:pPr>
              <a:defRPr lang="ru-RU" sz="12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вопросам СБН?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0.25047717993584134"/>
          <c:w val="0.81388888888888888"/>
          <c:h val="0.51409230096237968"/>
        </c:manualLayout>
      </c:layout>
      <c:pie3DChart>
        <c:varyColors val="1"/>
        <c:ser>
          <c:idx val="0"/>
          <c:order val="0"/>
          <c:spPr>
            <a:solidFill>
              <a:srgbClr val="C8C8B1">
                <a:lumMod val="75000"/>
              </a:srgbClr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1C3-4FBC-B0BB-E331303651B1}"/>
              </c:ext>
            </c:extLst>
          </c:dPt>
          <c:dPt>
            <c:idx val="1"/>
            <c:bubble3D val="0"/>
            <c:spPr>
              <a:solidFill>
                <a:srgbClr val="D1282E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1C3-4FBC-B0BB-E331303651B1}"/>
              </c:ext>
            </c:extLst>
          </c:dPt>
          <c:dLbls>
            <c:dLbl>
              <c:idx val="1"/>
              <c:layout>
                <c:manualLayout>
                  <c:x val="4.1389107611548556E-2"/>
                  <c:y val="-5.56977252843394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C3-4FBC-B0BB-E331303651B1}"/>
                </c:ext>
              </c:extLst>
            </c:dLbl>
            <c:spPr>
              <a:solidFill>
                <a:srgbClr val="6C3E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'Общий анализ'!$M$52:$N$52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'Общий анализ'!$M$53:$N$53</c:f>
              <c:numCache>
                <c:formatCode>0%</c:formatCode>
                <c:ptCount val="2"/>
                <c:pt idx="0">
                  <c:v>0.74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C3-4FBC-B0BB-E331303651B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Приходится ли Вам готовить фотоотчеты</a:t>
            </a:r>
          </a:p>
          <a:p>
            <a:pPr>
              <a:defRPr lang="ru-RU" sz="12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 проводимых мероприятиях?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0.27362532808398948"/>
          <c:w val="0.80277777777777792"/>
          <c:h val="0.5048330417031204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B1E-49AA-BC71-37C04A93B62A}"/>
              </c:ext>
            </c:extLst>
          </c:dPt>
          <c:dPt>
            <c:idx val="1"/>
            <c:bubble3D val="0"/>
            <c:spPr>
              <a:solidFill>
                <a:srgbClr val="CC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B1E-49AA-BC71-37C04A93B62A}"/>
              </c:ext>
            </c:extLst>
          </c:dPt>
          <c:dLbls>
            <c:dLbl>
              <c:idx val="0"/>
              <c:layout>
                <c:manualLayout>
                  <c:x val="-0.14458727034120736"/>
                  <c:y val="-8.87117235345581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1E-49AA-BC71-37C04A93B62A}"/>
                </c:ext>
              </c:extLst>
            </c:dLbl>
            <c:dLbl>
              <c:idx val="1"/>
              <c:layout>
                <c:manualLayout>
                  <c:x val="5.2777777777777778E-2"/>
                  <c:y val="-7.4074074074074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1E-49AA-BC71-37C04A93B62A}"/>
                </c:ext>
              </c:extLst>
            </c:dLbl>
            <c:spPr>
              <a:solidFill>
                <a:srgbClr val="6C3E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'Общий анализ'!$M$47:$N$47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'Общий анализ'!$M$48:$N$48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1E-49AA-BC71-37C04A93B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gradFill>
          <a:gsLst>
            <a:gs pos="37521">
              <a:srgbClr val="FAFBEA"/>
            </a:gs>
            <a:gs pos="0">
              <a:srgbClr val="FDFFE7"/>
            </a:gs>
            <a:gs pos="99000">
              <a:srgbClr val="C8C8B1">
                <a:lumMod val="20000"/>
                <a:lumOff val="80000"/>
              </a:srgbClr>
            </a:gs>
          </a:gsLst>
          <a:path path="circle">
            <a:fillToRect t="100000" r="100000"/>
          </a:path>
        </a:gra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Приходится ли Вам одновременно заполнять электронный и бумажный журнал?</a:t>
            </a:r>
          </a:p>
        </c:rich>
      </c:tx>
      <c:layout>
        <c:manualLayout>
          <c:xMode val="edge"/>
          <c:yMode val="edge"/>
          <c:x val="0.1075485564304462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214271022205382E-2"/>
          <c:y val="0.26426938350611445"/>
          <c:w val="0.88383550157188695"/>
          <c:h val="0.54057215392317592"/>
        </c:manualLayout>
      </c:layout>
      <c:pie3DChart>
        <c:varyColors val="1"/>
        <c:ser>
          <c:idx val="0"/>
          <c:order val="0"/>
          <c:spPr>
            <a:solidFill>
              <a:srgbClr val="C8C8B1">
                <a:lumMod val="75000"/>
              </a:srgbClr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0AC-4337-962F-8B65A2E6197C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0AC-4337-962F-8B65A2E6197C}"/>
              </c:ext>
            </c:extLst>
          </c:dPt>
          <c:dLbls>
            <c:dLbl>
              <c:idx val="0"/>
              <c:layout>
                <c:manualLayout>
                  <c:x val="-0.12709895084632841"/>
                  <c:y val="9.4861017073424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AC-4337-962F-8B65A2E6197C}"/>
                </c:ext>
              </c:extLst>
            </c:dLbl>
            <c:dLbl>
              <c:idx val="1"/>
              <c:layout>
                <c:manualLayout>
                  <c:x val="8.6793963254593182E-2"/>
                  <c:y val="-0.268829469233012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AC-4337-962F-8B65A2E6197C}"/>
                </c:ext>
              </c:extLst>
            </c:dLbl>
            <c:spPr>
              <a:solidFill>
                <a:srgbClr val="DC5924">
                  <a:lumMod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'Общий анализ'!$M$52:$N$52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'Общий анализ'!$M$53:$N$53</c:f>
              <c:numCache>
                <c:formatCode>0%</c:formatCode>
                <c:ptCount val="2"/>
                <c:pt idx="0">
                  <c:v>0.48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AC-4337-962F-8B65A2E61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65441819772529"/>
          <c:y val="0.83171332750072913"/>
          <c:w val="0.20913560804899389"/>
          <c:h val="0.1173607465733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C2F93-E937-4FA8-B30B-8321C6B296C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DB475B-67EF-4419-8F3C-659E7C42C5DC}">
      <dgm:prSet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algn="ctr"/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Проведение педагогического совета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 вопросу снижения документационной нагрузки педагогических работников ОО</a:t>
          </a:r>
          <a:endParaRPr kumimoji="0" lang="ru-RU" sz="1300" b="0" i="0" u="none" strike="noStrike" kern="1200" cap="none" spc="0" normalizeH="0" baseline="0" dirty="0">
            <a:ln>
              <a:noFill/>
            </a:ln>
            <a:solidFill>
              <a:srgbClr val="333333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1F9C688-A0A9-4D2E-BE2D-A22F1E3005D1}" type="parTrans" cxnId="{E4060B17-1B9E-440E-97CA-1F718A7D99F0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420738-1A38-4B0B-98BA-DD9BF91CB3CD}" type="sibTrans" cxnId="{E4060B17-1B9E-440E-97CA-1F718A7D99F0}">
      <dgm:prSet/>
      <dgm:spPr>
        <a:ln>
          <a:solidFill>
            <a:srgbClr val="FFCCCC"/>
          </a:solidFill>
        </a:ln>
      </dgm:spPr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F7AAAE-4BEE-4A4E-A868-D1807A86C8BE}">
      <dgm:prSet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Анализ нормативных правовых актов,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связанных с трудовой деятельностью педагога и их актуализация; </a:t>
          </a: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актуализация и упорядочение перечня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внутренних отчётных документов и мониторингов, требующих привлечение педагогов</a:t>
          </a:r>
          <a:endParaRPr kumimoji="0" lang="ru-RU" sz="1300" b="0" i="0" u="none" strike="noStrike" kern="1200" cap="none" spc="0" normalizeH="0" baseline="0" dirty="0">
            <a:ln>
              <a:noFill/>
            </a:ln>
            <a:solidFill>
              <a:srgbClr val="333333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63553BA-D633-454D-BE35-5240D7B3D0C2}" type="parTrans" cxnId="{4267457D-625C-41AB-A98E-CACECB9423C6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DD73FD-D5E5-4E15-8DBE-2689BDC43933}" type="sibTrans" cxnId="{4267457D-625C-41AB-A98E-CACECB9423C6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D43416-6365-44D4-A1AA-6784659F47B4}">
      <dgm:prSet phldrT="[Текст]"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algn="ctr">
            <a:buClrTx/>
            <a:buSzPct val="97222"/>
            <a:buFontTx/>
            <a:buAutoNum type="arabicPeriod"/>
          </a:pPr>
          <a:r>
            <a:rPr kumimoji="0" lang="ru-RU" sz="1300" b="1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Внесение</a:t>
          </a:r>
          <a:r>
            <a:rPr kumimoji="0" lang="ru-RU" sz="1300" b="1" i="0" u="none" strike="noStrike" cap="none" spc="-8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изменений</a:t>
          </a:r>
          <a:r>
            <a:rPr kumimoji="0" lang="ru-RU" sz="1300" b="1" i="0" u="none" strike="noStrike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</a:t>
          </a:r>
          <a:r>
            <a:rPr kumimoji="0" lang="ru-RU" sz="1300" b="1" i="0" u="none" strike="noStrike" cap="none" spc="-7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4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ЛНА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организации с</a:t>
          </a:r>
          <a:r>
            <a:rPr kumimoji="0" lang="ru-RU" sz="1300" b="0" i="0" u="none" strike="noStrike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учётом</a:t>
          </a:r>
          <a:r>
            <a:rPr kumimoji="0" lang="ru-RU" sz="1300" b="0" i="0" u="none" strike="noStrike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положений</a:t>
          </a:r>
          <a:r>
            <a:rPr kumimoji="0" lang="ru-RU" sz="1300" b="0" i="0" u="none" strike="noStrike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ФЗ</a:t>
          </a:r>
          <a:r>
            <a:rPr kumimoji="0" lang="ru-RU" sz="1300" b="0" i="0" u="none" strike="noStrike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«Об</a:t>
          </a:r>
          <a:r>
            <a:rPr kumimoji="0" lang="ru-RU" sz="1300" b="0" i="0" u="none" strike="noStrike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образовании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</a:t>
          </a:r>
          <a:r>
            <a:rPr kumimoji="0" lang="ru-RU" sz="1300" b="0" i="0" u="none" strike="noStrike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РФ»,</a:t>
          </a:r>
          <a:r>
            <a:rPr kumimoji="0" lang="ru-RU" sz="1300" b="0" i="0" u="none" strike="noStrike" cap="none" spc="-4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приказов</a:t>
          </a:r>
          <a:r>
            <a:rPr kumimoji="0" lang="ru-RU" sz="1300" b="0" i="0" u="none" strike="noStrike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 err="1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Минпросвещения</a:t>
          </a:r>
          <a:r>
            <a:rPr kumimoji="0" lang="ru-RU" sz="1300" b="0" i="0" u="none" strike="noStrike" cap="none" spc="-1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России</a:t>
          </a:r>
          <a:r>
            <a:rPr kumimoji="0" lang="ru-RU" sz="1300" b="0" i="0" u="none" strike="noStrike" cap="none" spc="-4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Минтруда</a:t>
          </a:r>
          <a:r>
            <a:rPr kumimoji="0" lang="ru-RU" sz="1300" b="0" i="0" u="none" strike="noStrike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России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должностные</a:t>
          </a:r>
          <a:r>
            <a:rPr kumimoji="0" lang="ru-RU" sz="1300" b="0" i="0" u="none" strike="noStrike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инструкции,</a:t>
          </a:r>
          <a:r>
            <a:rPr kumimoji="0" lang="ru-RU" sz="1300" b="1" i="0" u="none" strike="noStrike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должностные обязанности,</a:t>
          </a:r>
          <a:r>
            <a:rPr kumimoji="0" lang="ru-RU" sz="1300" b="0" i="0" u="none" strike="noStrike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Правила</a:t>
          </a:r>
          <a:r>
            <a:rPr kumimoji="0" lang="ru-RU" sz="1300" b="0" i="0" u="none" strike="noStrike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внутреннего</a:t>
          </a:r>
          <a:r>
            <a:rPr kumimoji="0" lang="ru-RU" sz="1300" b="0" i="0" u="none" strike="noStrike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распорядка,</a:t>
          </a:r>
          <a:r>
            <a:rPr kumimoji="0" lang="ru-RU" sz="1300" b="0" i="0" u="none" strike="noStrike" cap="none" spc="-5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Положение</a:t>
          </a:r>
          <a:r>
            <a:rPr kumimoji="0" lang="ru-RU" sz="1300" b="0" i="0" u="none" strike="noStrike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</a:t>
          </a:r>
          <a:r>
            <a:rPr kumimoji="0" lang="ru-RU" sz="1300" b="0" i="0" u="none" strike="noStrike" cap="none" spc="-8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оплате</a:t>
          </a:r>
          <a:r>
            <a:rPr kumimoji="0" lang="ru-RU" sz="1300" b="0" i="0" u="none" strike="noStrike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труда,</a:t>
          </a:r>
          <a:r>
            <a:rPr kumimoji="0" lang="ru-RU" sz="1300" b="0" i="0" u="none" strike="noStrike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Положение</a:t>
          </a:r>
          <a:r>
            <a:rPr kumimoji="0" lang="ru-RU" sz="1300" b="0" i="0" u="none" strike="noStrike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 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разработке</a:t>
          </a:r>
          <a:r>
            <a:rPr kumimoji="0" lang="ru-RU" sz="1300" b="0" i="0" u="none" strike="noStrike" cap="none" spc="-1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реализации</a:t>
          </a:r>
          <a:r>
            <a:rPr kumimoji="0" lang="ru-RU" sz="1300" b="0" i="0" u="none" strike="noStrike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образовательной</a:t>
          </a:r>
          <a:r>
            <a:rPr kumimoji="0" lang="ru-RU" sz="1300" b="0" i="0" u="none" strike="noStrike" cap="none" spc="-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программы,</a:t>
          </a:r>
          <a:r>
            <a:rPr kumimoji="0" lang="ru-RU" sz="1300" b="0" i="0" u="none" strike="noStrike" cap="none" spc="1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Положение</a:t>
          </a:r>
          <a:r>
            <a:rPr kumimoji="0" lang="ru-RU" sz="1300" b="0" i="0" u="none" strike="noStrike" cap="none" spc="-1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</a:t>
          </a:r>
          <a:r>
            <a:rPr kumimoji="0" lang="ru-RU" sz="1300" b="0" i="0" u="none" strike="noStrike" cap="none" spc="-1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проведении </a:t>
          </a:r>
          <a:r>
            <a:rPr kumimoji="0" lang="ru-RU" sz="1300" b="0" i="0" u="none" strike="noStrike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педагогической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диагностики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cap="none" spc="47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др.)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4EE4A3-BF9B-4B56-B10C-BE47FE3CCD9C}" type="parTrans" cxnId="{A20B4796-7490-4238-A22B-41BFAA60796E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B0FE58-440D-4874-BF88-C738CEBC515C}" type="sibTrans" cxnId="{A20B4796-7490-4238-A22B-41BFAA60796E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7B719B-3768-49EC-B640-678212C87A8D}">
      <dgm:prSet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algn="ctr">
            <a:buClrTx/>
            <a:buSzPct val="97222"/>
            <a:buFontTx/>
            <a:buAutoNum type="arabicPeriod" startAt="5"/>
          </a:pP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Замещение документов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оформляемых на бумажном носителе, на электронную форму; и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сключение</a:t>
          </a:r>
          <a:r>
            <a:rPr kumimoji="0" lang="ru-RU" sz="1300" b="1" i="0" u="none" strike="noStrike" cap="none" spc="-5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дублирования</a:t>
          </a:r>
          <a:r>
            <a:rPr kumimoji="0" lang="ru-RU" sz="1300" b="1" i="0" u="none" strike="noStrike" cap="none" spc="-5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информации</a:t>
          </a:r>
          <a:r>
            <a:rPr kumimoji="0" lang="ru-RU" sz="1300" b="1" i="0" u="none" strike="noStrike" cap="none" spc="-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</a:t>
          </a:r>
          <a:r>
            <a:rPr kumimoji="0" lang="ru-RU" sz="1300" b="0" i="0" u="none" strike="noStrike" cap="none" spc="-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электронном</a:t>
          </a:r>
          <a:r>
            <a:rPr kumimoji="0" lang="ru-RU" sz="1300" b="0" i="0" u="none" strike="noStrike" cap="none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cap="none" spc="-5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бумажном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носителе</a:t>
          </a:r>
        </a:p>
      </dgm:t>
    </dgm:pt>
    <dgm:pt modelId="{7264810A-B93B-4CD3-9B50-E42D1771363A}" type="parTrans" cxnId="{176036B1-9AE0-4DB7-87CC-4D14F13842CA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2645EE-E7C1-4C90-BF94-1A4E492C555F}" type="sibTrans" cxnId="{176036B1-9AE0-4DB7-87CC-4D14F13842CA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CEBE4-7318-4695-9645-A9F60809A682}">
      <dgm:prSet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algn="ctr">
            <a:buClrTx/>
            <a:buSzPct val="97222"/>
            <a:buFontTx/>
            <a:buAutoNum type="arabicPeriod" startAt="6"/>
          </a:pPr>
          <a:r>
            <a:rPr kumimoji="0" lang="ru-RU" sz="13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Внедрение</a:t>
          </a:r>
          <a:r>
            <a:rPr kumimoji="0" lang="ru-RU" sz="1300" b="1" i="0" u="none" strike="noStrike" cap="none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информационных</a:t>
          </a:r>
          <a:r>
            <a:rPr kumimoji="0" lang="ru-RU" sz="1300" b="1" i="0" u="none" strike="noStrike" cap="none" spc="-1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технологий</a:t>
          </a:r>
          <a:r>
            <a:rPr kumimoji="0" lang="ru-RU" sz="1300" b="1" i="0" u="none" strike="noStrike" cap="none" spc="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для</a:t>
          </a:r>
          <a:r>
            <a:rPr kumimoji="0" lang="ru-RU" sz="1300" b="0" i="0" u="none" strike="noStrike" cap="none" spc="-4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сбора</a:t>
          </a:r>
          <a:r>
            <a:rPr kumimoji="0" lang="ru-RU" sz="1300" b="0" i="0" u="none" strike="noStrike" cap="none" spc="-3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отчётных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данных</a:t>
          </a:r>
          <a:r>
            <a:rPr kumimoji="0" lang="ru-RU" sz="1300" b="0" i="0" u="none" strike="noStrike" cap="none" spc="-1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cap="none" spc="-4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данных мониторингов</a:t>
          </a:r>
        </a:p>
      </dgm:t>
    </dgm:pt>
    <dgm:pt modelId="{0402E6C4-9C41-4D37-B507-946FF50EF932}" type="parTrans" cxnId="{843113C8-494E-414C-85F2-D22CAFE4EF6C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A4A46C-EE14-46B7-AB94-69A2E27B8543}" type="sibTrans" cxnId="{843113C8-494E-414C-85F2-D22CAFE4EF6C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E02F1C-3598-4FEB-8431-93B355496298}">
      <dgm:prSet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algn="ctr">
            <a:buClrTx/>
            <a:buSzPct val="97222"/>
            <a:buFontTx/>
            <a:buAutoNum type="arabicPeriod" startAt="6"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Исключение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незапланированных поручений и обязанностей, не связанных</a:t>
          </a:r>
        </a:p>
        <a:p>
          <a:pPr algn="ctr">
            <a:buClrTx/>
            <a:buSzPct val="97222"/>
            <a:buFontTx/>
            <a:buAutoNum type="arabicPeriod" startAt="6"/>
          </a:pP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с непосредственным решением педагогических задач</a:t>
          </a:r>
        </a:p>
      </dgm:t>
    </dgm:pt>
    <dgm:pt modelId="{DAB82BF5-91BB-4C9E-866F-C26BC531478A}" type="parTrans" cxnId="{2D15ED76-AD26-4847-BFBA-C12F7A0EE4C5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ABFD15-9A49-43DD-A80A-DD2E633F3E0F}" type="sibTrans" cxnId="{2D15ED76-AD26-4847-BFBA-C12F7A0EE4C5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48CE30-CEE3-475B-AB60-15F96F8A876F}">
      <dgm:prSet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algn="ctr"/>
          <a:r>
            <a:rPr kumimoji="0" lang="ru-RU" sz="1300" b="1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Правовое</a:t>
          </a:r>
          <a:r>
            <a:rPr kumimoji="0" lang="ru-RU" sz="1300" b="1" i="0" u="none" strike="noStrike" cap="none" spc="-8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просвещение</a:t>
          </a:r>
          <a:r>
            <a:rPr kumimoji="0" lang="ru-RU" sz="1300" b="1" i="0" u="none" strike="noStrike" cap="none" spc="-4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посредством</a:t>
          </a:r>
          <a:r>
            <a:rPr kumimoji="0" lang="ru-RU" sz="1300" b="0" i="0" u="none" strike="noStrike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размещения</a:t>
          </a:r>
          <a:r>
            <a:rPr kumimoji="0" lang="ru-RU" sz="1300" b="0" i="0" u="none" strike="noStrike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правовой</a:t>
          </a:r>
          <a:r>
            <a:rPr kumimoji="0" lang="ru-RU" sz="1300" b="0" i="0" u="none" strike="noStrike" cap="none" spc="-5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информации</a:t>
          </a:r>
          <a:r>
            <a:rPr kumimoji="0" lang="ru-RU" sz="1300" b="0" i="0" u="none" strike="noStrike" cap="none" spc="-7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</a:t>
          </a:r>
          <a:r>
            <a:rPr kumimoji="0" lang="ru-RU" sz="1300" b="0" i="0" u="none" strike="noStrike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открытых</a:t>
          </a:r>
          <a:r>
            <a:rPr kumimoji="0" lang="ru-RU" sz="1300" b="0" i="0" u="none" strike="noStrike" cap="none" spc="-7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общедоступных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информационных</a:t>
          </a:r>
          <a:r>
            <a:rPr kumimoji="0" lang="ru-RU" sz="1300" b="0" i="0" u="none" strike="noStrike" cap="none" spc="-4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ресурсах</a:t>
          </a:r>
          <a:r>
            <a:rPr kumimoji="0" lang="ru-RU" sz="1300" b="0" i="0" u="none" strike="noStrike" cap="none" spc="-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ОО</a:t>
          </a:r>
          <a:r>
            <a:rPr kumimoji="0" lang="ru-RU" sz="1300" b="0" i="0" u="none" strike="noStrike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</a:t>
          </a:r>
          <a:r>
            <a:rPr kumimoji="0" lang="ru-RU" sz="1300" b="0" i="0" u="none" strike="noStrike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проведения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индивидуальных</a:t>
          </a:r>
          <a:r>
            <a:rPr kumimoji="0" lang="ru-RU" sz="1300" b="0" i="0" u="none" strike="noStrike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консультаций,</a:t>
          </a:r>
          <a:r>
            <a:rPr kumimoji="0" lang="ru-RU" sz="1300" b="0" i="0" u="none" strike="noStrike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опросов; п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овышение</a:t>
          </a:r>
          <a:r>
            <a:rPr kumimoji="0" lang="ru-RU" sz="1300" b="1" i="0" u="none" strike="noStrike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квалификации</a:t>
          </a:r>
          <a:r>
            <a:rPr kumimoji="0" lang="ru-RU" sz="1300" b="1" i="0" u="none" strike="noStrike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</a:t>
          </a:r>
          <a:r>
            <a:rPr kumimoji="0" lang="ru-RU" sz="1300" b="0" i="0" u="none" strike="noStrike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области</a:t>
          </a:r>
          <a:r>
            <a:rPr kumimoji="0" lang="ru-RU" sz="1300" b="0" i="0" u="none" strike="noStrike" cap="none" spc="-8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применения</a:t>
          </a:r>
          <a:r>
            <a:rPr kumimoji="0" lang="ru-RU" sz="1300" b="0" i="0" u="none" strike="noStrike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информационных</a:t>
          </a:r>
          <a:r>
            <a:rPr kumimoji="0" lang="ru-RU" sz="1300" b="0" i="0" u="none" strike="noStrike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технологий</a:t>
          </a:r>
          <a:r>
            <a:rPr kumimoji="0" lang="ru-RU" sz="1300" b="0" i="0" u="none" strike="noStrike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для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оформления</a:t>
          </a:r>
          <a:r>
            <a:rPr kumimoji="0" lang="ru-RU" sz="1300" b="0" i="0" u="none" strike="noStrike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содержания</a:t>
          </a:r>
          <a:r>
            <a:rPr kumimoji="0" lang="ru-RU" sz="1300" b="0" i="0" u="none" strike="noStrike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cap="none" spc="-4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результатов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педагогической</a:t>
          </a:r>
          <a:r>
            <a:rPr kumimoji="0" lang="ru-RU" sz="1300" b="0" i="0" u="none" strike="noStrike" cap="none" spc="-4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деятельности</a:t>
          </a:r>
          <a:endParaRPr kumimoji="0" lang="ru-RU" sz="1300" b="0" i="0" u="none" strike="noStrike" cap="none" spc="-1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857E295-93C3-47FF-83A5-59CEF41C6967}" type="parTrans" cxnId="{30155FD7-B275-4C18-9472-70B9EDB89020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7E83B4-A28F-4A33-A77B-93F66BFEE5A8}" type="sibTrans" cxnId="{30155FD7-B275-4C18-9472-70B9EDB89020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3A9D08-BA3D-4630-B1AA-BED75F326F84}" type="pres">
      <dgm:prSet presAssocID="{A24C2F93-E937-4FA8-B30B-8321C6B296CA}" presName="Name0" presStyleCnt="0">
        <dgm:presLayoutVars>
          <dgm:chMax val="7"/>
          <dgm:chPref val="7"/>
          <dgm:dir/>
        </dgm:presLayoutVars>
      </dgm:prSet>
      <dgm:spPr/>
    </dgm:pt>
    <dgm:pt modelId="{ECDDCF7E-2024-4D4D-9A33-3C5459C7EE79}" type="pres">
      <dgm:prSet presAssocID="{A24C2F93-E937-4FA8-B30B-8321C6B296CA}" presName="Name1" presStyleCnt="0"/>
      <dgm:spPr/>
    </dgm:pt>
    <dgm:pt modelId="{1A81F536-C2ED-4E9E-85ED-BE3510C61B53}" type="pres">
      <dgm:prSet presAssocID="{A24C2F93-E937-4FA8-B30B-8321C6B296CA}" presName="cycle" presStyleCnt="0"/>
      <dgm:spPr/>
    </dgm:pt>
    <dgm:pt modelId="{6E3CFE73-3B9E-4263-9C32-78E76A997D39}" type="pres">
      <dgm:prSet presAssocID="{A24C2F93-E937-4FA8-B30B-8321C6B296CA}" presName="srcNode" presStyleLbl="node1" presStyleIdx="0" presStyleCnt="7"/>
      <dgm:spPr/>
    </dgm:pt>
    <dgm:pt modelId="{456EB3C1-DFA4-4CAE-857B-AEC3038EFF5A}" type="pres">
      <dgm:prSet presAssocID="{A24C2F93-E937-4FA8-B30B-8321C6B296CA}" presName="conn" presStyleLbl="parChTrans1D2" presStyleIdx="0" presStyleCnt="1" custLinFactNeighborX="-30584" custLinFactNeighborY="-210"/>
      <dgm:spPr/>
    </dgm:pt>
    <dgm:pt modelId="{19DA7AC1-D6C7-4A4D-8CE6-C260A2BD93E6}" type="pres">
      <dgm:prSet presAssocID="{A24C2F93-E937-4FA8-B30B-8321C6B296CA}" presName="extraNode" presStyleLbl="node1" presStyleIdx="0" presStyleCnt="7"/>
      <dgm:spPr/>
    </dgm:pt>
    <dgm:pt modelId="{392BB224-2556-4B27-8D41-A68CFC7D0FDB}" type="pres">
      <dgm:prSet presAssocID="{A24C2F93-E937-4FA8-B30B-8321C6B296CA}" presName="dstNode" presStyleLbl="node1" presStyleIdx="0" presStyleCnt="7"/>
      <dgm:spPr/>
    </dgm:pt>
    <dgm:pt modelId="{A5E723F0-209F-41D2-A454-AA022FB341B2}" type="pres">
      <dgm:prSet presAssocID="{4BDB475B-67EF-4419-8F3C-659E7C42C5DC}" presName="text_1" presStyleLbl="node1" presStyleIdx="0" presStyleCnt="7" custScaleX="100802">
        <dgm:presLayoutVars>
          <dgm:bulletEnabled val="1"/>
        </dgm:presLayoutVars>
      </dgm:prSet>
      <dgm:spPr/>
    </dgm:pt>
    <dgm:pt modelId="{20D5A382-5239-4048-A1D4-E9E9B6DDAF6A}" type="pres">
      <dgm:prSet presAssocID="{4BDB475B-67EF-4419-8F3C-659E7C42C5DC}" presName="accent_1" presStyleCnt="0"/>
      <dgm:spPr/>
    </dgm:pt>
    <dgm:pt modelId="{2AC0BF8F-692B-43DE-8425-7E13E58FC020}" type="pres">
      <dgm:prSet presAssocID="{4BDB475B-67EF-4419-8F3C-659E7C42C5DC}" presName="accentRepeatNode" presStyleLbl="solidFgAcc1" presStyleIdx="0" presStyleCnt="7"/>
      <dgm:spPr>
        <a:ln>
          <a:solidFill>
            <a:srgbClr val="FF9999"/>
          </a:solidFill>
        </a:ln>
      </dgm:spPr>
    </dgm:pt>
    <dgm:pt modelId="{944B4B05-1C55-435F-9C1B-57B5659AEA92}" type="pres">
      <dgm:prSet presAssocID="{2FF7AAAE-4BEE-4A4E-A868-D1807A86C8BE}" presName="text_2" presStyleLbl="node1" presStyleIdx="1" presStyleCnt="7" custScaleY="125225" custLinFactNeighborX="424" custLinFactNeighborY="-18245">
        <dgm:presLayoutVars>
          <dgm:bulletEnabled val="1"/>
        </dgm:presLayoutVars>
      </dgm:prSet>
      <dgm:spPr/>
    </dgm:pt>
    <dgm:pt modelId="{BC45E477-BF1F-4085-9943-754AE88AE088}" type="pres">
      <dgm:prSet presAssocID="{2FF7AAAE-4BEE-4A4E-A868-D1807A86C8BE}" presName="accent_2" presStyleCnt="0"/>
      <dgm:spPr/>
    </dgm:pt>
    <dgm:pt modelId="{10BF81CF-8284-4FC1-AFDE-267C5D36BB14}" type="pres">
      <dgm:prSet presAssocID="{2FF7AAAE-4BEE-4A4E-A868-D1807A86C8BE}" presName="accentRepeatNode" presStyleLbl="solidFgAcc1" presStyleIdx="1" presStyleCnt="7" custLinFactNeighborX="5836" custLinFactNeighborY="-12315"/>
      <dgm:spPr>
        <a:ln>
          <a:solidFill>
            <a:srgbClr val="FF9999"/>
          </a:solidFill>
        </a:ln>
      </dgm:spPr>
    </dgm:pt>
    <dgm:pt modelId="{6A1EB7A7-4D35-4B63-92F3-F5D12961D6B9}" type="pres">
      <dgm:prSet presAssocID="{5ED43416-6365-44D4-A1AA-6784659F47B4}" presName="text_3" presStyleLbl="node1" presStyleIdx="2" presStyleCnt="7" custScaleY="176587">
        <dgm:presLayoutVars>
          <dgm:bulletEnabled val="1"/>
        </dgm:presLayoutVars>
      </dgm:prSet>
      <dgm:spPr/>
    </dgm:pt>
    <dgm:pt modelId="{F52CC54D-4E31-4970-B853-380F39A68795}" type="pres">
      <dgm:prSet presAssocID="{5ED43416-6365-44D4-A1AA-6784659F47B4}" presName="accent_3" presStyleCnt="0"/>
      <dgm:spPr/>
    </dgm:pt>
    <dgm:pt modelId="{6120FAF3-A16F-486D-B606-30BDDAF1086A}" type="pres">
      <dgm:prSet presAssocID="{5ED43416-6365-44D4-A1AA-6784659F47B4}" presName="accentRepeatNode" presStyleLbl="solidFgAcc1" presStyleIdx="2" presStyleCnt="7"/>
      <dgm:spPr>
        <a:ln>
          <a:solidFill>
            <a:srgbClr val="FF9999"/>
          </a:solidFill>
        </a:ln>
      </dgm:spPr>
    </dgm:pt>
    <dgm:pt modelId="{1B0B14A1-1ED4-4983-80EC-3E9157BA7DC6}" type="pres">
      <dgm:prSet presAssocID="{B87B719B-3768-49EC-B640-678212C87A8D}" presName="text_4" presStyleLbl="node1" presStyleIdx="3" presStyleCnt="7" custScaleX="101969" custScaleY="144523" custLinFactNeighborX="-1029" custLinFactNeighborY="32554">
        <dgm:presLayoutVars>
          <dgm:bulletEnabled val="1"/>
        </dgm:presLayoutVars>
      </dgm:prSet>
      <dgm:spPr/>
    </dgm:pt>
    <dgm:pt modelId="{146668FE-1D9B-4F3D-92B3-F969EA6EACC2}" type="pres">
      <dgm:prSet presAssocID="{B87B719B-3768-49EC-B640-678212C87A8D}" presName="accent_4" presStyleCnt="0"/>
      <dgm:spPr/>
    </dgm:pt>
    <dgm:pt modelId="{F21C7099-7958-4DA2-9F63-67564D622CD6}" type="pres">
      <dgm:prSet presAssocID="{B87B719B-3768-49EC-B640-678212C87A8D}" presName="accentRepeatNode" presStyleLbl="solidFgAcc1" presStyleIdx="3" presStyleCnt="7" custLinFactNeighborX="2364" custLinFactNeighborY="13020"/>
      <dgm:spPr>
        <a:ln>
          <a:solidFill>
            <a:srgbClr val="FF9999"/>
          </a:solidFill>
        </a:ln>
      </dgm:spPr>
    </dgm:pt>
    <dgm:pt modelId="{58C67D62-B820-4CF4-8573-823B18884686}" type="pres">
      <dgm:prSet presAssocID="{500CEBE4-7318-4695-9645-A9F60809A682}" presName="text_5" presStyleLbl="node1" presStyleIdx="4" presStyleCnt="7" custScaleY="78006" custLinFactNeighborX="159" custLinFactNeighborY="17317">
        <dgm:presLayoutVars>
          <dgm:bulletEnabled val="1"/>
        </dgm:presLayoutVars>
      </dgm:prSet>
      <dgm:spPr/>
    </dgm:pt>
    <dgm:pt modelId="{090D7A2B-7D0E-4EBC-BBC5-28031AB6A354}" type="pres">
      <dgm:prSet presAssocID="{500CEBE4-7318-4695-9645-A9F60809A682}" presName="accent_5" presStyleCnt="0"/>
      <dgm:spPr/>
    </dgm:pt>
    <dgm:pt modelId="{8735A43F-3F0A-4B6D-B78D-74C950476722}" type="pres">
      <dgm:prSet presAssocID="{500CEBE4-7318-4695-9645-A9F60809A682}" presName="accentRepeatNode" presStyleLbl="solidFgAcc1" presStyleIdx="4" presStyleCnt="7" custLinFactNeighborX="-9413" custLinFactNeighborY="8199"/>
      <dgm:spPr>
        <a:ln>
          <a:solidFill>
            <a:srgbClr val="FF9999"/>
          </a:solidFill>
        </a:ln>
      </dgm:spPr>
    </dgm:pt>
    <dgm:pt modelId="{5F8ADAF0-831C-4E0F-87D0-07D82C19071D}" type="pres">
      <dgm:prSet presAssocID="{5CE02F1C-3598-4FEB-8431-93B355496298}" presName="text_6" presStyleLbl="node1" presStyleIdx="5" presStyleCnt="7" custScaleX="100006" custScaleY="111084" custLinFactNeighborX="424" custLinFactNeighborY="-9143">
        <dgm:presLayoutVars>
          <dgm:bulletEnabled val="1"/>
        </dgm:presLayoutVars>
      </dgm:prSet>
      <dgm:spPr/>
    </dgm:pt>
    <dgm:pt modelId="{E1B3FAA7-4212-40E6-883D-0C31B6BA460E}" type="pres">
      <dgm:prSet presAssocID="{5CE02F1C-3598-4FEB-8431-93B355496298}" presName="accent_6" presStyleCnt="0"/>
      <dgm:spPr/>
    </dgm:pt>
    <dgm:pt modelId="{E6D4095D-6A32-47DD-A44F-801C90E12FB5}" type="pres">
      <dgm:prSet presAssocID="{5CE02F1C-3598-4FEB-8431-93B355496298}" presName="accentRepeatNode" presStyleLbl="solidFgAcc1" presStyleIdx="5" presStyleCnt="7" custLinFactNeighborX="-6390" custLinFactNeighborY="-1748"/>
      <dgm:spPr>
        <a:ln>
          <a:solidFill>
            <a:srgbClr val="FF9999"/>
          </a:solidFill>
        </a:ln>
      </dgm:spPr>
    </dgm:pt>
    <dgm:pt modelId="{1606357A-7D72-423C-B682-0F7A84D577FA}" type="pres">
      <dgm:prSet presAssocID="{3848CE30-CEE3-475B-AB60-15F96F8A876F}" presName="text_7" presStyleLbl="node1" presStyleIdx="6" presStyleCnt="7" custScaleY="177617" custLinFactNeighborX="292" custLinFactNeighborY="7914">
        <dgm:presLayoutVars>
          <dgm:bulletEnabled val="1"/>
        </dgm:presLayoutVars>
      </dgm:prSet>
      <dgm:spPr/>
    </dgm:pt>
    <dgm:pt modelId="{C23EF67F-007D-4A30-898E-00A172B071B2}" type="pres">
      <dgm:prSet presAssocID="{3848CE30-CEE3-475B-AB60-15F96F8A876F}" presName="accent_7" presStyleCnt="0"/>
      <dgm:spPr/>
    </dgm:pt>
    <dgm:pt modelId="{596BEA26-8FBC-4007-8F8A-E4979A50B903}" type="pres">
      <dgm:prSet presAssocID="{3848CE30-CEE3-475B-AB60-15F96F8A876F}" presName="accentRepeatNode" presStyleLbl="solidFgAcc1" presStyleIdx="6" presStyleCnt="7"/>
      <dgm:spPr>
        <a:ln>
          <a:solidFill>
            <a:srgbClr val="FF9999"/>
          </a:solidFill>
        </a:ln>
      </dgm:spPr>
    </dgm:pt>
  </dgm:ptLst>
  <dgm:cxnLst>
    <dgm:cxn modelId="{FE173B0C-36C0-4E0A-B0CF-9D0CBEA04B65}" type="presOf" srcId="{500CEBE4-7318-4695-9645-A9F60809A682}" destId="{58C67D62-B820-4CF4-8573-823B18884686}" srcOrd="0" destOrd="0" presId="urn:microsoft.com/office/officeart/2008/layout/VerticalCurvedList"/>
    <dgm:cxn modelId="{E4060B17-1B9E-440E-97CA-1F718A7D99F0}" srcId="{A24C2F93-E937-4FA8-B30B-8321C6B296CA}" destId="{4BDB475B-67EF-4419-8F3C-659E7C42C5DC}" srcOrd="0" destOrd="0" parTransId="{21F9C688-A0A9-4D2E-BE2D-A22F1E3005D1}" sibTransId="{4B420738-1A38-4B0B-98BA-DD9BF91CB3CD}"/>
    <dgm:cxn modelId="{305BBA17-344F-489A-A594-ADC47C1C019D}" type="presOf" srcId="{5ED43416-6365-44D4-A1AA-6784659F47B4}" destId="{6A1EB7A7-4D35-4B63-92F3-F5D12961D6B9}" srcOrd="0" destOrd="0" presId="urn:microsoft.com/office/officeart/2008/layout/VerticalCurvedList"/>
    <dgm:cxn modelId="{71988819-2B6E-4ADB-820E-52BF6E40FFB0}" type="presOf" srcId="{4BDB475B-67EF-4419-8F3C-659E7C42C5DC}" destId="{A5E723F0-209F-41D2-A454-AA022FB341B2}" srcOrd="0" destOrd="0" presId="urn:microsoft.com/office/officeart/2008/layout/VerticalCurvedList"/>
    <dgm:cxn modelId="{2D15ED76-AD26-4847-BFBA-C12F7A0EE4C5}" srcId="{A24C2F93-E937-4FA8-B30B-8321C6B296CA}" destId="{5CE02F1C-3598-4FEB-8431-93B355496298}" srcOrd="5" destOrd="0" parTransId="{DAB82BF5-91BB-4C9E-866F-C26BC531478A}" sibTransId="{30ABFD15-9A49-43DD-A80A-DD2E633F3E0F}"/>
    <dgm:cxn modelId="{A4498F78-25F9-457D-8F45-D40857014D70}" type="presOf" srcId="{B87B719B-3768-49EC-B640-678212C87A8D}" destId="{1B0B14A1-1ED4-4983-80EC-3E9157BA7DC6}" srcOrd="0" destOrd="0" presId="urn:microsoft.com/office/officeart/2008/layout/VerticalCurvedList"/>
    <dgm:cxn modelId="{5779EF78-6703-47D0-BA97-F2BC0AE26624}" type="presOf" srcId="{5CE02F1C-3598-4FEB-8431-93B355496298}" destId="{5F8ADAF0-831C-4E0F-87D0-07D82C19071D}" srcOrd="0" destOrd="0" presId="urn:microsoft.com/office/officeart/2008/layout/VerticalCurvedList"/>
    <dgm:cxn modelId="{4267457D-625C-41AB-A98E-CACECB9423C6}" srcId="{A24C2F93-E937-4FA8-B30B-8321C6B296CA}" destId="{2FF7AAAE-4BEE-4A4E-A868-D1807A86C8BE}" srcOrd="1" destOrd="0" parTransId="{063553BA-D633-454D-BE35-5240D7B3D0C2}" sibTransId="{38DD73FD-D5E5-4E15-8DBE-2689BDC43933}"/>
    <dgm:cxn modelId="{834CB991-296D-4731-B397-2BAC7328A68E}" type="presOf" srcId="{4B420738-1A38-4B0B-98BA-DD9BF91CB3CD}" destId="{456EB3C1-DFA4-4CAE-857B-AEC3038EFF5A}" srcOrd="0" destOrd="0" presId="urn:microsoft.com/office/officeart/2008/layout/VerticalCurvedList"/>
    <dgm:cxn modelId="{A20B4796-7490-4238-A22B-41BFAA60796E}" srcId="{A24C2F93-E937-4FA8-B30B-8321C6B296CA}" destId="{5ED43416-6365-44D4-A1AA-6784659F47B4}" srcOrd="2" destOrd="0" parTransId="{804EE4A3-BF9B-4B56-B10C-BE47FE3CCD9C}" sibTransId="{8FB0FE58-440D-4874-BF88-C738CEBC515C}"/>
    <dgm:cxn modelId="{2182B6A6-C4AF-4C7A-BC11-DB7B5C5A371E}" type="presOf" srcId="{A24C2F93-E937-4FA8-B30B-8321C6B296CA}" destId="{7F3A9D08-BA3D-4630-B1AA-BED75F326F84}" srcOrd="0" destOrd="0" presId="urn:microsoft.com/office/officeart/2008/layout/VerticalCurvedList"/>
    <dgm:cxn modelId="{176036B1-9AE0-4DB7-87CC-4D14F13842CA}" srcId="{A24C2F93-E937-4FA8-B30B-8321C6B296CA}" destId="{B87B719B-3768-49EC-B640-678212C87A8D}" srcOrd="3" destOrd="0" parTransId="{7264810A-B93B-4CD3-9B50-E42D1771363A}" sibTransId="{982645EE-E7C1-4C90-BF94-1A4E492C555F}"/>
    <dgm:cxn modelId="{918F5DC3-AC35-445C-BB4C-C949059CEF76}" type="presOf" srcId="{3848CE30-CEE3-475B-AB60-15F96F8A876F}" destId="{1606357A-7D72-423C-B682-0F7A84D577FA}" srcOrd="0" destOrd="0" presId="urn:microsoft.com/office/officeart/2008/layout/VerticalCurvedList"/>
    <dgm:cxn modelId="{843113C8-494E-414C-85F2-D22CAFE4EF6C}" srcId="{A24C2F93-E937-4FA8-B30B-8321C6B296CA}" destId="{500CEBE4-7318-4695-9645-A9F60809A682}" srcOrd="4" destOrd="0" parTransId="{0402E6C4-9C41-4D37-B507-946FF50EF932}" sibTransId="{E5A4A46C-EE14-46B7-AB94-69A2E27B8543}"/>
    <dgm:cxn modelId="{BCF459C8-7B38-410A-91BC-90FC02393336}" type="presOf" srcId="{2FF7AAAE-4BEE-4A4E-A868-D1807A86C8BE}" destId="{944B4B05-1C55-435F-9C1B-57B5659AEA92}" srcOrd="0" destOrd="0" presId="urn:microsoft.com/office/officeart/2008/layout/VerticalCurvedList"/>
    <dgm:cxn modelId="{30155FD7-B275-4C18-9472-70B9EDB89020}" srcId="{A24C2F93-E937-4FA8-B30B-8321C6B296CA}" destId="{3848CE30-CEE3-475B-AB60-15F96F8A876F}" srcOrd="6" destOrd="0" parTransId="{B857E295-93C3-47FF-83A5-59CEF41C6967}" sibTransId="{D87E83B4-A28F-4A33-A77B-93F66BFEE5A8}"/>
    <dgm:cxn modelId="{B6B816A5-2ACE-4227-B337-580FEBD00BAA}" type="presParOf" srcId="{7F3A9D08-BA3D-4630-B1AA-BED75F326F84}" destId="{ECDDCF7E-2024-4D4D-9A33-3C5459C7EE79}" srcOrd="0" destOrd="0" presId="urn:microsoft.com/office/officeart/2008/layout/VerticalCurvedList"/>
    <dgm:cxn modelId="{25F0B678-EA7A-4AAA-B551-8F17C6D0B6CE}" type="presParOf" srcId="{ECDDCF7E-2024-4D4D-9A33-3C5459C7EE79}" destId="{1A81F536-C2ED-4E9E-85ED-BE3510C61B53}" srcOrd="0" destOrd="0" presId="urn:microsoft.com/office/officeart/2008/layout/VerticalCurvedList"/>
    <dgm:cxn modelId="{4F8F72F3-F218-4BDF-B6D1-0F3EEA38CE47}" type="presParOf" srcId="{1A81F536-C2ED-4E9E-85ED-BE3510C61B53}" destId="{6E3CFE73-3B9E-4263-9C32-78E76A997D39}" srcOrd="0" destOrd="0" presId="urn:microsoft.com/office/officeart/2008/layout/VerticalCurvedList"/>
    <dgm:cxn modelId="{E36BF596-7BC1-455E-99A5-581A93AD64E7}" type="presParOf" srcId="{1A81F536-C2ED-4E9E-85ED-BE3510C61B53}" destId="{456EB3C1-DFA4-4CAE-857B-AEC3038EFF5A}" srcOrd="1" destOrd="0" presId="urn:microsoft.com/office/officeart/2008/layout/VerticalCurvedList"/>
    <dgm:cxn modelId="{85A6306C-985E-44C3-B4DA-BAB671410700}" type="presParOf" srcId="{1A81F536-C2ED-4E9E-85ED-BE3510C61B53}" destId="{19DA7AC1-D6C7-4A4D-8CE6-C260A2BD93E6}" srcOrd="2" destOrd="0" presId="urn:microsoft.com/office/officeart/2008/layout/VerticalCurvedList"/>
    <dgm:cxn modelId="{9E46C11C-6215-4E54-B70F-EB9558E21894}" type="presParOf" srcId="{1A81F536-C2ED-4E9E-85ED-BE3510C61B53}" destId="{392BB224-2556-4B27-8D41-A68CFC7D0FDB}" srcOrd="3" destOrd="0" presId="urn:microsoft.com/office/officeart/2008/layout/VerticalCurvedList"/>
    <dgm:cxn modelId="{9E9FD565-53F8-4C2E-A20E-099C16C3FD39}" type="presParOf" srcId="{ECDDCF7E-2024-4D4D-9A33-3C5459C7EE79}" destId="{A5E723F0-209F-41D2-A454-AA022FB341B2}" srcOrd="1" destOrd="0" presId="urn:microsoft.com/office/officeart/2008/layout/VerticalCurvedList"/>
    <dgm:cxn modelId="{2B6C70B4-BBBB-497A-AC5A-41A1492B698E}" type="presParOf" srcId="{ECDDCF7E-2024-4D4D-9A33-3C5459C7EE79}" destId="{20D5A382-5239-4048-A1D4-E9E9B6DDAF6A}" srcOrd="2" destOrd="0" presId="urn:microsoft.com/office/officeart/2008/layout/VerticalCurvedList"/>
    <dgm:cxn modelId="{06162888-574C-4669-A50C-5C45D4E555BA}" type="presParOf" srcId="{20D5A382-5239-4048-A1D4-E9E9B6DDAF6A}" destId="{2AC0BF8F-692B-43DE-8425-7E13E58FC020}" srcOrd="0" destOrd="0" presId="urn:microsoft.com/office/officeart/2008/layout/VerticalCurvedList"/>
    <dgm:cxn modelId="{6601213A-0167-4599-9C1E-96700F68ABFF}" type="presParOf" srcId="{ECDDCF7E-2024-4D4D-9A33-3C5459C7EE79}" destId="{944B4B05-1C55-435F-9C1B-57B5659AEA92}" srcOrd="3" destOrd="0" presId="urn:microsoft.com/office/officeart/2008/layout/VerticalCurvedList"/>
    <dgm:cxn modelId="{61DBECDE-9E71-4241-AF04-1120C73AF21A}" type="presParOf" srcId="{ECDDCF7E-2024-4D4D-9A33-3C5459C7EE79}" destId="{BC45E477-BF1F-4085-9943-754AE88AE088}" srcOrd="4" destOrd="0" presId="urn:microsoft.com/office/officeart/2008/layout/VerticalCurvedList"/>
    <dgm:cxn modelId="{BF991B81-1D0D-45FE-9382-92F35C944688}" type="presParOf" srcId="{BC45E477-BF1F-4085-9943-754AE88AE088}" destId="{10BF81CF-8284-4FC1-AFDE-267C5D36BB14}" srcOrd="0" destOrd="0" presId="urn:microsoft.com/office/officeart/2008/layout/VerticalCurvedList"/>
    <dgm:cxn modelId="{5CD530DD-12BE-4164-BDA7-29FE04CD60FA}" type="presParOf" srcId="{ECDDCF7E-2024-4D4D-9A33-3C5459C7EE79}" destId="{6A1EB7A7-4D35-4B63-92F3-F5D12961D6B9}" srcOrd="5" destOrd="0" presId="urn:microsoft.com/office/officeart/2008/layout/VerticalCurvedList"/>
    <dgm:cxn modelId="{9B3E9A6D-861C-4B58-A8CB-61CA19857B09}" type="presParOf" srcId="{ECDDCF7E-2024-4D4D-9A33-3C5459C7EE79}" destId="{F52CC54D-4E31-4970-B853-380F39A68795}" srcOrd="6" destOrd="0" presId="urn:microsoft.com/office/officeart/2008/layout/VerticalCurvedList"/>
    <dgm:cxn modelId="{277B1675-2E63-47E2-8C8E-77F78B7D9B53}" type="presParOf" srcId="{F52CC54D-4E31-4970-B853-380F39A68795}" destId="{6120FAF3-A16F-486D-B606-30BDDAF1086A}" srcOrd="0" destOrd="0" presId="urn:microsoft.com/office/officeart/2008/layout/VerticalCurvedList"/>
    <dgm:cxn modelId="{E4C8ADDE-8E12-4CBF-8B1E-A30CC88649FE}" type="presParOf" srcId="{ECDDCF7E-2024-4D4D-9A33-3C5459C7EE79}" destId="{1B0B14A1-1ED4-4983-80EC-3E9157BA7DC6}" srcOrd="7" destOrd="0" presId="urn:microsoft.com/office/officeart/2008/layout/VerticalCurvedList"/>
    <dgm:cxn modelId="{A22E8CFF-D72B-42EC-9B1F-5BEF5E1AF182}" type="presParOf" srcId="{ECDDCF7E-2024-4D4D-9A33-3C5459C7EE79}" destId="{146668FE-1D9B-4F3D-92B3-F969EA6EACC2}" srcOrd="8" destOrd="0" presId="urn:microsoft.com/office/officeart/2008/layout/VerticalCurvedList"/>
    <dgm:cxn modelId="{E9B51CE2-DBC3-4BDD-97BB-AE5AB1139C15}" type="presParOf" srcId="{146668FE-1D9B-4F3D-92B3-F969EA6EACC2}" destId="{F21C7099-7958-4DA2-9F63-67564D622CD6}" srcOrd="0" destOrd="0" presId="urn:microsoft.com/office/officeart/2008/layout/VerticalCurvedList"/>
    <dgm:cxn modelId="{C25C7C63-2571-4100-A8A3-2EFCE907DEBD}" type="presParOf" srcId="{ECDDCF7E-2024-4D4D-9A33-3C5459C7EE79}" destId="{58C67D62-B820-4CF4-8573-823B18884686}" srcOrd="9" destOrd="0" presId="urn:microsoft.com/office/officeart/2008/layout/VerticalCurvedList"/>
    <dgm:cxn modelId="{FED3E4CC-2852-47BD-8F3D-B7EA139E1476}" type="presParOf" srcId="{ECDDCF7E-2024-4D4D-9A33-3C5459C7EE79}" destId="{090D7A2B-7D0E-4EBC-BBC5-28031AB6A354}" srcOrd="10" destOrd="0" presId="urn:microsoft.com/office/officeart/2008/layout/VerticalCurvedList"/>
    <dgm:cxn modelId="{7B252B5C-9940-4E9D-9ED4-8D3A291CB927}" type="presParOf" srcId="{090D7A2B-7D0E-4EBC-BBC5-28031AB6A354}" destId="{8735A43F-3F0A-4B6D-B78D-74C950476722}" srcOrd="0" destOrd="0" presId="urn:microsoft.com/office/officeart/2008/layout/VerticalCurvedList"/>
    <dgm:cxn modelId="{6B92C652-B0F2-4239-92F2-321392DE3198}" type="presParOf" srcId="{ECDDCF7E-2024-4D4D-9A33-3C5459C7EE79}" destId="{5F8ADAF0-831C-4E0F-87D0-07D82C19071D}" srcOrd="11" destOrd="0" presId="urn:microsoft.com/office/officeart/2008/layout/VerticalCurvedList"/>
    <dgm:cxn modelId="{F18EB135-725D-4B01-8D1D-F26557B4BA86}" type="presParOf" srcId="{ECDDCF7E-2024-4D4D-9A33-3C5459C7EE79}" destId="{E1B3FAA7-4212-40E6-883D-0C31B6BA460E}" srcOrd="12" destOrd="0" presId="urn:microsoft.com/office/officeart/2008/layout/VerticalCurvedList"/>
    <dgm:cxn modelId="{BD38AA57-61B6-4B4A-A2C6-EC74AD25A4BA}" type="presParOf" srcId="{E1B3FAA7-4212-40E6-883D-0C31B6BA460E}" destId="{E6D4095D-6A32-47DD-A44F-801C90E12FB5}" srcOrd="0" destOrd="0" presId="urn:microsoft.com/office/officeart/2008/layout/VerticalCurvedList"/>
    <dgm:cxn modelId="{FF602408-28FF-4424-87B2-CC939DD31BF9}" type="presParOf" srcId="{ECDDCF7E-2024-4D4D-9A33-3C5459C7EE79}" destId="{1606357A-7D72-423C-B682-0F7A84D577FA}" srcOrd="13" destOrd="0" presId="urn:microsoft.com/office/officeart/2008/layout/VerticalCurvedList"/>
    <dgm:cxn modelId="{BFEC661C-1774-4562-8C80-F5163F43A0B9}" type="presParOf" srcId="{ECDDCF7E-2024-4D4D-9A33-3C5459C7EE79}" destId="{C23EF67F-007D-4A30-898E-00A172B071B2}" srcOrd="14" destOrd="0" presId="urn:microsoft.com/office/officeart/2008/layout/VerticalCurvedList"/>
    <dgm:cxn modelId="{336875AF-102A-4FBD-966E-D6D8BC4BB632}" type="presParOf" srcId="{C23EF67F-007D-4A30-898E-00A172B071B2}" destId="{596BEA26-8FBC-4007-8F8A-E4979A50B9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EB3C1-DFA4-4CAE-857B-AEC3038EFF5A}">
      <dsp:nvSpPr>
        <dsp:cNvPr id="0" name=""/>
        <dsp:cNvSpPr/>
      </dsp:nvSpPr>
      <dsp:spPr>
        <a:xfrm>
          <a:off x="-5889352" y="-940736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8575" cap="flat" cmpd="sng" algn="ctr">
          <a:solidFill>
            <a:srgbClr val="FFCC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723F0-209F-41D2-A454-AA022FB341B2}">
      <dsp:nvSpPr>
        <dsp:cNvPr id="0" name=""/>
        <dsp:cNvSpPr/>
      </dsp:nvSpPr>
      <dsp:spPr>
        <a:xfrm>
          <a:off x="304698" y="206756"/>
          <a:ext cx="7066353" cy="471174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Проведение педагогического совета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 вопросу снижения документационной нагрузки педагогических работников ОО</a:t>
          </a:r>
          <a:endParaRPr kumimoji="0" lang="ru-RU" sz="1300" b="0" i="0" u="none" strike="noStrike" kern="1200" cap="none" spc="0" normalizeH="0" baseline="0" dirty="0">
            <a:ln>
              <a:noFill/>
            </a:ln>
            <a:solidFill>
              <a:srgbClr val="333333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04698" y="206756"/>
        <a:ext cx="7066353" cy="471174"/>
      </dsp:txXfrm>
    </dsp:sp>
    <dsp:sp modelId="{2AC0BF8F-692B-43DE-8425-7E13E58FC020}">
      <dsp:nvSpPr>
        <dsp:cNvPr id="0" name=""/>
        <dsp:cNvSpPr/>
      </dsp:nvSpPr>
      <dsp:spPr>
        <a:xfrm>
          <a:off x="38325" y="147860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B4B05-1C55-435F-9C1B-57B5659AEA92}">
      <dsp:nvSpPr>
        <dsp:cNvPr id="0" name=""/>
        <dsp:cNvSpPr/>
      </dsp:nvSpPr>
      <dsp:spPr>
        <a:xfrm>
          <a:off x="787413" y="768540"/>
          <a:ext cx="6583441" cy="590027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3020" rIns="33020" bIns="330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Анализ нормативных правовых актов,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связанных с трудовой деятельностью педагога и их актуализация; </a:t>
          </a: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актуализация и упорядочение перечня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внутренних отчётных документов и мониторингов, требующих привлечение педагогов</a:t>
          </a:r>
          <a:endParaRPr kumimoji="0" lang="ru-RU" sz="1300" b="0" i="0" u="none" strike="noStrike" kern="1200" cap="none" spc="0" normalizeH="0" baseline="0" dirty="0">
            <a:ln>
              <a:noFill/>
            </a:ln>
            <a:solidFill>
              <a:srgbClr val="333333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87413" y="768540"/>
        <a:ext cx="6583441" cy="590027"/>
      </dsp:txXfrm>
    </dsp:sp>
    <dsp:sp modelId="{10BF81CF-8284-4FC1-AFDE-267C5D36BB14}">
      <dsp:nvSpPr>
        <dsp:cNvPr id="0" name=""/>
        <dsp:cNvSpPr/>
      </dsp:nvSpPr>
      <dsp:spPr>
        <a:xfrm>
          <a:off x="499388" y="782504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EB7A7-4D35-4B63-92F3-F5D12961D6B9}">
      <dsp:nvSpPr>
        <dsp:cNvPr id="0" name=""/>
        <dsp:cNvSpPr/>
      </dsp:nvSpPr>
      <dsp:spPr>
        <a:xfrm>
          <a:off x="993324" y="1440161"/>
          <a:ext cx="6349616" cy="832032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97222"/>
            <a:buFontTx/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Внесение</a:t>
          </a:r>
          <a:r>
            <a:rPr kumimoji="0" lang="ru-RU" sz="1300" b="1" i="0" u="none" strike="noStrike" kern="1200" cap="none" spc="-8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изменений</a:t>
          </a:r>
          <a:r>
            <a:rPr kumimoji="0" lang="ru-RU" sz="1300" b="1" i="0" u="none" strike="noStrike" kern="1200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</a:t>
          </a:r>
          <a:r>
            <a:rPr kumimoji="0" lang="ru-RU" sz="1300" b="1" i="0" u="none" strike="noStrike" kern="1200" cap="none" spc="-7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4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ЛНА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организации с</a:t>
          </a:r>
          <a:r>
            <a:rPr kumimoji="0" lang="ru-RU" sz="1300" b="0" i="0" u="none" strike="noStrike" kern="1200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учётом</a:t>
          </a:r>
          <a:r>
            <a:rPr kumimoji="0" lang="ru-RU" sz="1300" b="0" i="0" u="none" strike="noStrike" kern="1200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положений</a:t>
          </a:r>
          <a:r>
            <a:rPr kumimoji="0" lang="ru-RU" sz="1300" b="0" i="0" u="none" strike="noStrike" kern="1200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ФЗ</a:t>
          </a:r>
          <a:r>
            <a:rPr kumimoji="0" lang="ru-RU" sz="1300" b="0" i="0" u="none" strike="noStrike" kern="1200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«Об</a:t>
          </a:r>
          <a:r>
            <a:rPr kumimoji="0" lang="ru-RU" sz="1300" b="0" i="0" u="none" strike="noStrike" kern="1200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образовании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</a:t>
          </a:r>
          <a:r>
            <a:rPr kumimoji="0" lang="ru-RU" sz="1300" b="0" i="0" u="none" strike="noStrike" kern="1200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РФ»,</a:t>
          </a:r>
          <a:r>
            <a:rPr kumimoji="0" lang="ru-RU" sz="1300" b="0" i="0" u="none" strike="noStrike" kern="1200" cap="none" spc="-4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приказов</a:t>
          </a:r>
          <a:r>
            <a:rPr kumimoji="0" lang="ru-RU" sz="1300" b="0" i="0" u="none" strike="noStrike" kern="1200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 err="1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Минпросвещения</a:t>
          </a:r>
          <a:r>
            <a:rPr kumimoji="0" lang="ru-RU" sz="1300" b="0" i="0" u="none" strike="noStrike" kern="1200" cap="none" spc="-1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России</a:t>
          </a:r>
          <a:r>
            <a:rPr kumimoji="0" lang="ru-RU" sz="1300" b="0" i="0" u="none" strike="noStrike" kern="1200" cap="none" spc="-4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kern="1200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Минтруда</a:t>
          </a:r>
          <a:r>
            <a:rPr kumimoji="0" lang="ru-RU" sz="1300" b="0" i="0" u="none" strike="noStrike" kern="1200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России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должностные</a:t>
          </a:r>
          <a:r>
            <a:rPr kumimoji="0" lang="ru-RU" sz="1300" b="0" i="0" u="none" strike="noStrike" kern="1200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инструкции,</a:t>
          </a:r>
          <a:r>
            <a:rPr kumimoji="0" lang="ru-RU" sz="1300" b="1" i="0" u="none" strike="noStrike" kern="1200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должностные обязанности,</a:t>
          </a:r>
          <a:r>
            <a:rPr kumimoji="0" lang="ru-RU" sz="1300" b="0" i="0" u="none" strike="noStrike" kern="1200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Правила</a:t>
          </a:r>
          <a:r>
            <a:rPr kumimoji="0" lang="ru-RU" sz="1300" b="0" i="0" u="none" strike="noStrike" kern="1200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внутреннего</a:t>
          </a:r>
          <a:r>
            <a:rPr kumimoji="0" lang="ru-RU" sz="1300" b="0" i="0" u="none" strike="noStrike" kern="1200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распорядка,</a:t>
          </a:r>
          <a:r>
            <a:rPr kumimoji="0" lang="ru-RU" sz="1300" b="0" i="0" u="none" strike="noStrike" kern="1200" cap="none" spc="-5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Положение</a:t>
          </a:r>
          <a:r>
            <a:rPr kumimoji="0" lang="ru-RU" sz="1300" b="0" i="0" u="none" strike="noStrike" kern="1200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</a:t>
          </a:r>
          <a:r>
            <a:rPr kumimoji="0" lang="ru-RU" sz="1300" b="0" i="0" u="none" strike="noStrike" kern="1200" cap="none" spc="-8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оплате</a:t>
          </a:r>
          <a:r>
            <a:rPr kumimoji="0" lang="ru-RU" sz="1300" b="0" i="0" u="none" strike="noStrike" kern="1200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труда,</a:t>
          </a:r>
          <a:r>
            <a:rPr kumimoji="0" lang="ru-RU" sz="1300" b="0" i="0" u="none" strike="noStrike" kern="1200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Положение</a:t>
          </a:r>
          <a:r>
            <a:rPr kumimoji="0" lang="ru-RU" sz="1300" b="0" i="0" u="none" strike="noStrike" kern="1200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 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разработке</a:t>
          </a:r>
          <a:r>
            <a:rPr kumimoji="0" lang="ru-RU" sz="1300" b="0" i="0" u="none" strike="noStrike" kern="1200" cap="none" spc="-1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kern="1200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реализации</a:t>
          </a:r>
          <a:r>
            <a:rPr kumimoji="0" lang="ru-RU" sz="1300" b="0" i="0" u="none" strike="noStrike" kern="1200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образовательной</a:t>
          </a:r>
          <a:r>
            <a:rPr kumimoji="0" lang="ru-RU" sz="1300" b="0" i="0" u="none" strike="noStrike" kern="1200" cap="none" spc="-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программы,</a:t>
          </a:r>
          <a:r>
            <a:rPr kumimoji="0" lang="ru-RU" sz="1300" b="0" i="0" u="none" strike="noStrike" kern="1200" cap="none" spc="1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Положение</a:t>
          </a:r>
          <a:r>
            <a:rPr kumimoji="0" lang="ru-RU" sz="1300" b="0" i="0" u="none" strike="noStrike" kern="1200" cap="none" spc="-1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</a:t>
          </a:r>
          <a:r>
            <a:rPr kumimoji="0" lang="ru-RU" sz="1300" b="0" i="0" u="none" strike="noStrike" kern="1200" cap="none" spc="-1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проведении </a:t>
          </a:r>
          <a:r>
            <a:rPr kumimoji="0" lang="ru-RU" sz="1300" b="0" i="0" u="none" strike="noStrike" kern="1200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педагогической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диагностики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kern="1200" cap="none" spc="47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др.)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3324" y="1440161"/>
        <a:ext cx="6349616" cy="832032"/>
      </dsp:txXfrm>
    </dsp:sp>
    <dsp:sp modelId="{6120FAF3-A16F-486D-B606-30BDDAF1086A}">
      <dsp:nvSpPr>
        <dsp:cNvPr id="0" name=""/>
        <dsp:cNvSpPr/>
      </dsp:nvSpPr>
      <dsp:spPr>
        <a:xfrm>
          <a:off x="698840" y="1561693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14A1-1ED4-4983-80EC-3E9157BA7DC6}">
      <dsp:nvSpPr>
        <dsp:cNvPr id="0" name=""/>
        <dsp:cNvSpPr/>
      </dsp:nvSpPr>
      <dsp:spPr>
        <a:xfrm>
          <a:off x="941636" y="2376262"/>
          <a:ext cx="6398512" cy="680955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97222"/>
            <a:buFontTx/>
            <a:buNone/>
          </a:pP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Замещение документов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оформляемых на бумажном носителе, на электронную форму; и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сключение</a:t>
          </a:r>
          <a:r>
            <a:rPr kumimoji="0" lang="ru-RU" sz="1300" b="1" i="0" u="none" strike="noStrike" kern="1200" cap="none" spc="-5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дублирования</a:t>
          </a:r>
          <a:r>
            <a:rPr kumimoji="0" lang="ru-RU" sz="1300" b="1" i="0" u="none" strike="noStrike" kern="1200" cap="none" spc="-5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информации</a:t>
          </a:r>
          <a:r>
            <a:rPr kumimoji="0" lang="ru-RU" sz="1300" b="1" i="0" u="none" strike="noStrike" kern="1200" cap="none" spc="-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</a:t>
          </a:r>
          <a:r>
            <a:rPr kumimoji="0" lang="ru-RU" sz="1300" b="0" i="0" u="none" strike="noStrike" kern="1200" cap="none" spc="-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электронном</a:t>
          </a:r>
          <a:r>
            <a:rPr kumimoji="0" lang="ru-RU" sz="1300" b="0" i="0" u="none" strike="noStrike" kern="1200" cap="none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kern="1200" cap="none" spc="-5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бумажном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носителе</a:t>
          </a:r>
        </a:p>
      </dsp:txBody>
      <dsp:txXfrm>
        <a:off x="941636" y="2376262"/>
        <a:ext cx="6398512" cy="680955"/>
      </dsp:txXfrm>
    </dsp:sp>
    <dsp:sp modelId="{F21C7099-7958-4DA2-9F63-67564D622CD6}">
      <dsp:nvSpPr>
        <dsp:cNvPr id="0" name=""/>
        <dsp:cNvSpPr/>
      </dsp:nvSpPr>
      <dsp:spPr>
        <a:xfrm>
          <a:off x="787421" y="2345553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67D62-B820-4CF4-8573-823B18884686}">
      <dsp:nvSpPr>
        <dsp:cNvPr id="0" name=""/>
        <dsp:cNvSpPr/>
      </dsp:nvSpPr>
      <dsp:spPr>
        <a:xfrm>
          <a:off x="1003420" y="3168351"/>
          <a:ext cx="6349616" cy="367544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97222"/>
            <a:buFontTx/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Внедрение</a:t>
          </a:r>
          <a:r>
            <a:rPr kumimoji="0" lang="ru-RU" sz="1300" b="1" i="0" u="none" strike="noStrike" kern="1200" cap="none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информационных</a:t>
          </a:r>
          <a:r>
            <a:rPr kumimoji="0" lang="ru-RU" sz="1300" b="1" i="0" u="none" strike="noStrike" kern="1200" cap="none" spc="-1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технологий</a:t>
          </a:r>
          <a:r>
            <a:rPr kumimoji="0" lang="ru-RU" sz="1300" b="1" i="0" u="none" strike="noStrike" kern="1200" cap="none" spc="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для</a:t>
          </a:r>
          <a:r>
            <a:rPr kumimoji="0" lang="ru-RU" sz="1300" b="0" i="0" u="none" strike="noStrike" kern="1200" cap="none" spc="-4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сбора</a:t>
          </a:r>
          <a:r>
            <a:rPr kumimoji="0" lang="ru-RU" sz="1300" b="0" i="0" u="none" strike="noStrike" kern="1200" cap="none" spc="-3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отчётных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данных</a:t>
          </a:r>
          <a:r>
            <a:rPr kumimoji="0" lang="ru-RU" sz="1300" b="0" i="0" u="none" strike="noStrike" kern="1200" cap="none" spc="-1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kern="1200" cap="none" spc="-4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данных мониторингов</a:t>
          </a:r>
        </a:p>
      </dsp:txBody>
      <dsp:txXfrm>
        <a:off x="1003420" y="3168351"/>
        <a:ext cx="6349616" cy="367544"/>
      </dsp:txXfrm>
    </dsp:sp>
    <dsp:sp modelId="{8735A43F-3F0A-4B6D-B78D-74C950476722}">
      <dsp:nvSpPr>
        <dsp:cNvPr id="0" name=""/>
        <dsp:cNvSpPr/>
      </dsp:nvSpPr>
      <dsp:spPr>
        <a:xfrm>
          <a:off x="643401" y="3024335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ADAF0-831C-4E0F-87D0-07D82C19071D}">
      <dsp:nvSpPr>
        <dsp:cNvPr id="0" name=""/>
        <dsp:cNvSpPr/>
      </dsp:nvSpPr>
      <dsp:spPr>
        <a:xfrm>
          <a:off x="787216" y="3672408"/>
          <a:ext cx="6583836" cy="523399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97222"/>
            <a:buFontTx/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Исключение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незапланированных поручений и обязанностей, не связанных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97222"/>
            <a:buFontTx/>
            <a:buNone/>
          </a:pP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с непосредственным решением педагогических задач</a:t>
          </a:r>
        </a:p>
      </dsp:txBody>
      <dsp:txXfrm>
        <a:off x="787216" y="3672408"/>
        <a:ext cx="6583836" cy="523399"/>
      </dsp:txXfrm>
    </dsp:sp>
    <dsp:sp modelId="{E6D4095D-6A32-47DD-A44F-801C90E12FB5}">
      <dsp:nvSpPr>
        <dsp:cNvPr id="0" name=""/>
        <dsp:cNvSpPr/>
      </dsp:nvSpPr>
      <dsp:spPr>
        <a:xfrm>
          <a:off x="427381" y="3672408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6357A-7D72-423C-B682-0F7A84D577FA}">
      <dsp:nvSpPr>
        <dsp:cNvPr id="0" name=""/>
        <dsp:cNvSpPr/>
      </dsp:nvSpPr>
      <dsp:spPr>
        <a:xfrm>
          <a:off x="353279" y="4303209"/>
          <a:ext cx="7010131" cy="836885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Правовое</a:t>
          </a:r>
          <a:r>
            <a:rPr kumimoji="0" lang="ru-RU" sz="1300" b="1" i="0" u="none" strike="noStrike" kern="1200" cap="none" spc="-8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просвещение</a:t>
          </a:r>
          <a:r>
            <a:rPr kumimoji="0" lang="ru-RU" sz="1300" b="1" i="0" u="none" strike="noStrike" kern="1200" cap="none" spc="-4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посредством</a:t>
          </a:r>
          <a:r>
            <a:rPr kumimoji="0" lang="ru-RU" sz="1300" b="0" i="0" u="none" strike="noStrike" kern="1200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размещения</a:t>
          </a:r>
          <a:r>
            <a:rPr kumimoji="0" lang="ru-RU" sz="1300" b="0" i="0" u="none" strike="noStrike" kern="1200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правовой</a:t>
          </a:r>
          <a:r>
            <a:rPr kumimoji="0" lang="ru-RU" sz="1300" b="0" i="0" u="none" strike="noStrike" kern="1200" cap="none" spc="-5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информации</a:t>
          </a:r>
          <a:r>
            <a:rPr kumimoji="0" lang="ru-RU" sz="1300" b="0" i="0" u="none" strike="noStrike" kern="1200" cap="none" spc="-7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</a:t>
          </a:r>
          <a:r>
            <a:rPr kumimoji="0" lang="ru-RU" sz="1300" b="0" i="0" u="none" strike="noStrike" kern="1200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открытых</a:t>
          </a:r>
          <a:r>
            <a:rPr kumimoji="0" lang="ru-RU" sz="1300" b="0" i="0" u="none" strike="noStrike" kern="1200" cap="none" spc="-7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общедоступных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информационных</a:t>
          </a:r>
          <a:r>
            <a:rPr kumimoji="0" lang="ru-RU" sz="1300" b="0" i="0" u="none" strike="noStrike" kern="1200" cap="none" spc="-4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ресурсах</a:t>
          </a:r>
          <a:r>
            <a:rPr kumimoji="0" lang="ru-RU" sz="1300" b="0" i="0" u="none" strike="noStrike" kern="1200" cap="none" spc="-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ОО</a:t>
          </a:r>
          <a:r>
            <a:rPr kumimoji="0" lang="ru-RU" sz="1300" b="0" i="0" u="none" strike="noStrike" kern="1200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</a:t>
          </a:r>
          <a:r>
            <a:rPr kumimoji="0" lang="ru-RU" sz="1300" b="0" i="0" u="none" strike="noStrike" kern="1200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проведения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индивидуальных</a:t>
          </a:r>
          <a:r>
            <a:rPr kumimoji="0" lang="ru-RU" sz="1300" b="0" i="0" u="none" strike="noStrike" kern="1200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консультаций,</a:t>
          </a:r>
          <a:r>
            <a:rPr kumimoji="0" lang="ru-RU" sz="1300" b="0" i="0" u="none" strike="noStrike" kern="1200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опросов; п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овышение</a:t>
          </a:r>
          <a:r>
            <a:rPr kumimoji="0" lang="ru-RU" sz="1300" b="1" i="0" u="none" strike="noStrike" kern="1200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квалификации</a:t>
          </a:r>
          <a:r>
            <a:rPr kumimoji="0" lang="ru-RU" sz="1300" b="1" i="0" u="none" strike="noStrike" kern="1200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</a:t>
          </a:r>
          <a:r>
            <a:rPr kumimoji="0" lang="ru-RU" sz="1300" b="0" i="0" u="none" strike="noStrike" kern="1200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области</a:t>
          </a:r>
          <a:r>
            <a:rPr kumimoji="0" lang="ru-RU" sz="1300" b="0" i="0" u="none" strike="noStrike" kern="1200" cap="none" spc="-8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применения</a:t>
          </a:r>
          <a:r>
            <a:rPr kumimoji="0" lang="ru-RU" sz="1300" b="0" i="0" u="none" strike="noStrike" kern="1200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информационных</a:t>
          </a:r>
          <a:r>
            <a:rPr kumimoji="0" lang="ru-RU" sz="1300" b="0" i="0" u="none" strike="noStrike" kern="1200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технологий</a:t>
          </a:r>
          <a:r>
            <a:rPr kumimoji="0" lang="ru-RU" sz="1300" b="0" i="0" u="none" strike="noStrike" kern="1200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для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оформления</a:t>
          </a:r>
          <a:r>
            <a:rPr kumimoji="0" lang="ru-RU" sz="1300" b="0" i="0" u="none" strike="noStrike" kern="1200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содержания</a:t>
          </a:r>
          <a:r>
            <a:rPr kumimoji="0" lang="ru-RU" sz="1300" b="0" i="0" u="none" strike="noStrike" kern="1200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kern="1200" cap="none" spc="-4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результатов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педагогической</a:t>
          </a:r>
          <a:r>
            <a:rPr kumimoji="0" lang="ru-RU" sz="1300" b="0" i="0" u="none" strike="noStrike" kern="1200" cap="none" spc="-4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деятельности</a:t>
          </a:r>
          <a:endParaRPr kumimoji="0" lang="ru-RU" sz="1300" b="0" i="0" u="none" strike="noStrike" kern="1200" cap="none" spc="-1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53279" y="4303209"/>
        <a:ext cx="7010131" cy="836885"/>
      </dsp:txXfrm>
    </dsp:sp>
    <dsp:sp modelId="{596BEA26-8FBC-4007-8F8A-E4979A50B903}">
      <dsp:nvSpPr>
        <dsp:cNvPr id="0" name=""/>
        <dsp:cNvSpPr/>
      </dsp:nvSpPr>
      <dsp:spPr>
        <a:xfrm>
          <a:off x="38325" y="4389880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80985-1287-4A8D-B91D-2102F236F650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113BA-7A8E-4C85-8C7B-4DBFE5C64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34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4763-AEFA-4770-B812-A1B50981E587}" type="datetime1">
              <a:rPr lang="ru-RU" smtClean="0"/>
              <a:t>22.08.2025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5426-8B68-42B3-9FBB-A3891EE0F75B}" type="datetime1">
              <a:rPr lang="ru-RU" smtClean="0"/>
              <a:t>22.08.2025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6E8A-7A6A-4FA9-9252-79DF6868F2EE}" type="datetime1">
              <a:rPr lang="ru-RU" smtClean="0"/>
              <a:t>22.08.2025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4763-AEFA-4770-B812-A1B50981E587}" type="datetime1">
              <a:rPr lang="ru-RU" smtClean="0"/>
              <a:t>22.08.2025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72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CB3-3AAC-43DE-9B8B-1D21E58F1D07}" type="datetime1">
              <a:rPr lang="ru-RU" smtClean="0"/>
              <a:t>22.08.2025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663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242F-5088-4460-93FD-AFA4E5E04405}" type="datetime1">
              <a:rPr lang="ru-RU" smtClean="0"/>
              <a:t>22.08.2025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736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04AA-4D2E-4B89-B18B-8E4A911CB6EB}" type="datetime1">
              <a:rPr lang="ru-RU" smtClean="0"/>
              <a:t>22.08.2025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277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FA4D-2C93-47D8-B508-7341BC2CD235}" type="datetime1">
              <a:rPr lang="ru-RU" smtClean="0"/>
              <a:t>22.08.2025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23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4BCE-979B-4A7A-B453-263EDC9FF313}" type="datetime1">
              <a:rPr lang="ru-RU" smtClean="0"/>
              <a:t>22.08.2025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4CF3-DED1-4C40-B959-33ACB0216F25}" type="datetime1">
              <a:rPr lang="ru-RU" smtClean="0"/>
              <a:t>22.08.2025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64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C27E-A646-4ED8-8075-53B994D18833}" type="datetime1">
              <a:rPr lang="ru-RU" smtClean="0"/>
              <a:t>22.08.2025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9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CB3-3AAC-43DE-9B8B-1D21E58F1D07}" type="datetime1">
              <a:rPr lang="ru-RU" smtClean="0"/>
              <a:t>22.08.2025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8F7C-907A-49D4-9497-3F23F11A569E}" type="datetime1">
              <a:rPr lang="ru-RU" smtClean="0"/>
              <a:t>22.08.2025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5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5426-8B68-42B3-9FBB-A3891EE0F75B}" type="datetime1">
              <a:rPr lang="ru-RU" smtClean="0"/>
              <a:t>22.08.2025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937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6E8A-7A6A-4FA9-9252-79DF6868F2EE}" type="datetime1">
              <a:rPr lang="ru-RU" smtClean="0"/>
              <a:t>22.08.2025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12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242F-5088-4460-93FD-AFA4E5E04405}" type="datetime1">
              <a:rPr lang="ru-RU" smtClean="0"/>
              <a:t>22.08.2025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04AA-4D2E-4B89-B18B-8E4A911CB6EB}" type="datetime1">
              <a:rPr lang="ru-RU" smtClean="0"/>
              <a:t>22.08.2025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FA4D-2C93-47D8-B508-7341BC2CD235}" type="datetime1">
              <a:rPr lang="ru-RU" smtClean="0"/>
              <a:t>22.08.2025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4BCE-979B-4A7A-B453-263EDC9FF313}" type="datetime1">
              <a:rPr lang="ru-RU" smtClean="0"/>
              <a:t>22.08.2025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4CF3-DED1-4C40-B959-33ACB0216F25}" type="datetime1">
              <a:rPr lang="ru-RU" smtClean="0"/>
              <a:t>22.08.2025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C27E-A646-4ED8-8075-53B994D18833}" type="datetime1">
              <a:rPr lang="ru-RU" smtClean="0"/>
              <a:t>22.08.2025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8F7C-907A-49D4-9497-3F23F11A569E}" type="datetime1">
              <a:rPr lang="ru-RU" smtClean="0"/>
              <a:t>22.08.2025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521">
              <a:srgbClr val="FAFBEA"/>
            </a:gs>
            <a:gs pos="0">
              <a:srgbClr val="FDFFE7"/>
            </a:gs>
            <a:gs pos="99000">
              <a:schemeClr val="bg2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6641FED-26D8-4A10-BCE4-ECACACF9AF85}" type="datetime1">
              <a:rPr lang="ru-RU" smtClean="0"/>
              <a:t>22.08.2025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674">
              <a:srgbClr val="FBFDE9"/>
            </a:gs>
            <a:gs pos="37521">
              <a:srgbClr val="FAFBEA"/>
            </a:gs>
            <a:gs pos="0">
              <a:srgbClr val="FDFFE7"/>
            </a:gs>
            <a:gs pos="99000">
              <a:schemeClr val="bg2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6641FED-26D8-4A10-BCE4-ECACACF9AF85}" type="datetime1">
              <a:rPr lang="ru-RU" smtClean="0"/>
              <a:t>22.08.2025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3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163"/>
            <a:ext cx="1017587" cy="1085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08" y="836712"/>
            <a:ext cx="9000492" cy="4320480"/>
          </a:xfrm>
        </p:spPr>
        <p:txBody>
          <a:bodyPr/>
          <a:lstStyle/>
          <a:p>
            <a:pPr algn="ctr"/>
            <a:br>
              <a:rPr lang="ru-RU" sz="3200" b="1" dirty="0">
                <a:effectLst/>
                <a:latin typeface="Arial" pitchFamily="34" charset="0"/>
                <a:cs typeface="Arial" pitchFamily="34" charset="0"/>
              </a:rPr>
            </a:br>
            <a:br>
              <a:rPr lang="ru-RU" sz="3200" b="1" dirty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подходы к </a:t>
            </a:r>
            <a:r>
              <a:rPr kumimoji="0" lang="ru-RU" sz="2800" b="1" i="0" u="none" strike="noStrike" kern="1200" cap="all" spc="-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Снижению</a:t>
            </a:r>
            <a:b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бюрократической НАГРУЗКИ</a:t>
            </a:r>
            <a:b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на педагогических работников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образовательных организаций</a:t>
            </a:r>
            <a:endParaRPr lang="ru-RU" sz="2800" b="1" dirty="0"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332656"/>
            <a:ext cx="82089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ДЕПАРТАМЕНТ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ОБРАЗОВАНИЯ  И  НАУКИ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БРЯНСКОЙ  ОБЛАСТИ                                  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7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rgbClr val="FAFBEA"/>
            </a:gs>
            <a:gs pos="0">
              <a:srgbClr val="FDFFE7"/>
            </a:gs>
            <a:gs pos="99000">
              <a:schemeClr val="bg2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C0ADE-5F77-4621-8A71-AE034BB30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2718"/>
            <a:ext cx="7632847" cy="756002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1800" b="1" i="0" u="none" strike="noStrike" kern="1200" cap="all" spc="-6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Результаты опроса по  снижению документационной нагрузки на педагогических работников общеобразовательных организаций в 2025 году в разрезе муниципальных образований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C9AAF9-FBC8-5379-F00D-1603DB74E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4E77A00-E225-838C-94AA-A66EA9DCFBE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98212596"/>
              </p:ext>
            </p:extLst>
          </p:nvPr>
        </p:nvGraphicFramePr>
        <p:xfrm>
          <a:off x="457198" y="980728"/>
          <a:ext cx="8147248" cy="5393857"/>
        </p:xfrm>
        <a:graphic>
          <a:graphicData uri="http://schemas.openxmlformats.org/drawingml/2006/table">
            <a:tbl>
              <a:tblPr/>
              <a:tblGrid>
                <a:gridCol w="360177">
                  <a:extLst>
                    <a:ext uri="{9D8B030D-6E8A-4147-A177-3AD203B41FA5}">
                      <a16:colId xmlns:a16="http://schemas.microsoft.com/office/drawing/2014/main" val="32655505"/>
                    </a:ext>
                  </a:extLst>
                </a:gridCol>
                <a:gridCol w="1362527">
                  <a:extLst>
                    <a:ext uri="{9D8B030D-6E8A-4147-A177-3AD203B41FA5}">
                      <a16:colId xmlns:a16="http://schemas.microsoft.com/office/drawing/2014/main" val="79020444"/>
                    </a:ext>
                  </a:extLst>
                </a:gridCol>
                <a:gridCol w="882293">
                  <a:extLst>
                    <a:ext uri="{9D8B030D-6E8A-4147-A177-3AD203B41FA5}">
                      <a16:colId xmlns:a16="http://schemas.microsoft.com/office/drawing/2014/main" val="3065522049"/>
                    </a:ext>
                  </a:extLst>
                </a:gridCol>
                <a:gridCol w="1094489">
                  <a:extLst>
                    <a:ext uri="{9D8B030D-6E8A-4147-A177-3AD203B41FA5}">
                      <a16:colId xmlns:a16="http://schemas.microsoft.com/office/drawing/2014/main" val="3819777598"/>
                    </a:ext>
                  </a:extLst>
                </a:gridCol>
                <a:gridCol w="1094489">
                  <a:extLst>
                    <a:ext uri="{9D8B030D-6E8A-4147-A177-3AD203B41FA5}">
                      <a16:colId xmlns:a16="http://schemas.microsoft.com/office/drawing/2014/main" val="1303824534"/>
                    </a:ext>
                  </a:extLst>
                </a:gridCol>
                <a:gridCol w="1063778">
                  <a:extLst>
                    <a:ext uri="{9D8B030D-6E8A-4147-A177-3AD203B41FA5}">
                      <a16:colId xmlns:a16="http://schemas.microsoft.com/office/drawing/2014/main" val="3516641682"/>
                    </a:ext>
                  </a:extLst>
                </a:gridCol>
                <a:gridCol w="1139164">
                  <a:extLst>
                    <a:ext uri="{9D8B030D-6E8A-4147-A177-3AD203B41FA5}">
                      <a16:colId xmlns:a16="http://schemas.microsoft.com/office/drawing/2014/main" val="3055087909"/>
                    </a:ext>
                  </a:extLst>
                </a:gridCol>
                <a:gridCol w="1150331">
                  <a:extLst>
                    <a:ext uri="{9D8B030D-6E8A-4147-A177-3AD203B41FA5}">
                      <a16:colId xmlns:a16="http://schemas.microsoft.com/office/drawing/2014/main" val="3231599236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</a:t>
                      </a: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Знакомы ли Вы</a:t>
                      </a:r>
                    </a:p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 поправками</a:t>
                      </a:r>
                    </a:p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Федеральный закон</a:t>
                      </a:r>
                    </a:p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№ 273-ФЗ ?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9735">
                          <a:srgbClr val="F9FAEB"/>
                        </a:gs>
                        <a:gs pos="40000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Знакомы ли Вы</a:t>
                      </a:r>
                    </a:p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 приказом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России от 06.11.2024</a:t>
                      </a:r>
                    </a:p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№ 779?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0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Знаете ли Вы о том, что в нашем регионе создана «Горячая линия» по вопросам СБН?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7595">
                          <a:srgbClr val="F7F8ED"/>
                        </a:gs>
                        <a:gs pos="59196">
                          <a:srgbClr val="F8F9EC"/>
                        </a:gs>
                        <a:gs pos="51387">
                          <a:srgbClr val="F9FAEB"/>
                        </a:gs>
                        <a:gs pos="40000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Внесены ли изменения </a:t>
                      </a:r>
                    </a:p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Ваши должностные инструкции?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7595">
                          <a:srgbClr val="F7F8ED"/>
                        </a:gs>
                        <a:gs pos="59196">
                          <a:srgbClr val="F8F9EC"/>
                        </a:gs>
                        <a:gs pos="51387">
                          <a:srgbClr val="F9FAEB"/>
                        </a:gs>
                        <a:gs pos="40000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Приходится ли Вам осуществлять подготовку иных документов?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5160">
                          <a:srgbClr val="FBFCE9"/>
                        </a:gs>
                        <a:gs pos="92185">
                          <a:srgbClr val="F5F5EF"/>
                        </a:gs>
                        <a:gs pos="67595">
                          <a:srgbClr val="F7F8ED"/>
                        </a:gs>
                        <a:gs pos="59196">
                          <a:srgbClr val="F8F9EC"/>
                        </a:gs>
                        <a:gs pos="51387">
                          <a:srgbClr val="F9FAEB"/>
                        </a:gs>
                        <a:gs pos="40000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54001443"/>
                  </a:ext>
                </a:extLst>
              </a:tr>
              <a:tr h="1216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Жуковский МО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276433"/>
                  </a:ext>
                </a:extLst>
              </a:tr>
              <a:tr h="1216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Брянск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702758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Суражский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432212"/>
                  </a:ext>
                </a:extLst>
              </a:tr>
              <a:tr h="1216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Брянский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658196"/>
                  </a:ext>
                </a:extLst>
              </a:tr>
              <a:tr h="1216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Брасовский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873861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Выгоничский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870349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Гордеевский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089035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Дубровский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245223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Дятьковский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612031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Жирятинский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284855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Злынковский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10661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Карачевский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805808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Клетнянский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50804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Климовский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46041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Клинцовский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833002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Комаричский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183267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Красногорский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326993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Мглинский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213888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Почепский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646010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Суземский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471546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Фокино 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183111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0956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Сельцо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567698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Стародубский МО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824509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Трубчесвкий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657308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Унечский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625783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Новозыбковский 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171427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Погарский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419498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Клинцы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587311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Навлинский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423335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Рогнединский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618930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896594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81-100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1-40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478524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61-80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41-69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934136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079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372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E87CF-7219-C720-8FB8-A72E2BEA3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30657-1C3B-92D6-0752-4044D1F5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89836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Результаты опроса по  снижению документационной нагрузки на педагогических работников общеобразовательных организаций В 2025 году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132D91-79E3-0C30-4419-45B86A63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E17D779E-A648-B2B6-765A-2A199E92EA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320474"/>
              </p:ext>
            </p:extLst>
          </p:nvPr>
        </p:nvGraphicFramePr>
        <p:xfrm>
          <a:off x="-408027" y="11153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0874F903-33BE-E2FC-3B95-37224885D5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773605"/>
              </p:ext>
            </p:extLst>
          </p:nvPr>
        </p:nvGraphicFramePr>
        <p:xfrm>
          <a:off x="4881936" y="1132708"/>
          <a:ext cx="4439048" cy="2712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371A1144-8D4E-E58D-16A5-AA3B7C5246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912974"/>
              </p:ext>
            </p:extLst>
          </p:nvPr>
        </p:nvGraphicFramePr>
        <p:xfrm>
          <a:off x="5026199" y="4171550"/>
          <a:ext cx="4312333" cy="261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8D751F75-144C-E3D5-C606-420B0729E7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818741"/>
              </p:ext>
            </p:extLst>
          </p:nvPr>
        </p:nvGraphicFramePr>
        <p:xfrm>
          <a:off x="-80273" y="4139462"/>
          <a:ext cx="4376656" cy="2606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D23BC5C4-8FCE-22FC-8CD3-A8B25D8069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353431"/>
              </p:ext>
            </p:extLst>
          </p:nvPr>
        </p:nvGraphicFramePr>
        <p:xfrm>
          <a:off x="2604710" y="2420888"/>
          <a:ext cx="3721085" cy="260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42154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F8164B7-2562-B26A-954F-BB29195E0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12</a:t>
            </a:fld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6326D19-0C2C-AB6C-5C73-68CAA007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643192" cy="828675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1800" b="1" i="0" u="none" strike="noStrike" kern="1200" cap="all" spc="-6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Результаты опроса по  снижению документационной нагрузки на педагогических работников общеобразовательных организаций в 2025 году </a:t>
            </a:r>
            <a:r>
              <a:rPr lang="ru-RU" sz="1800" b="1" dirty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в разрезе </a:t>
            </a:r>
            <a:r>
              <a:rPr kumimoji="0" lang="ru-RU" sz="1800" b="1" i="0" u="none" strike="noStrike" kern="1200" cap="all" spc="-6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муниципальных образований</a:t>
            </a:r>
            <a:endParaRPr lang="ru-RU" sz="1800" b="1" dirty="0">
              <a:solidFill>
                <a:srgbClr val="D128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4FE48220-F53F-0131-66B3-BC3731C061F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4826164"/>
              </p:ext>
            </p:extLst>
          </p:nvPr>
        </p:nvGraphicFramePr>
        <p:xfrm>
          <a:off x="611560" y="1124744"/>
          <a:ext cx="7992887" cy="5344622"/>
        </p:xfrm>
        <a:graphic>
          <a:graphicData uri="http://schemas.openxmlformats.org/drawingml/2006/table">
            <a:tbl>
              <a:tblPr/>
              <a:tblGrid>
                <a:gridCol w="339842">
                  <a:extLst>
                    <a:ext uri="{9D8B030D-6E8A-4147-A177-3AD203B41FA5}">
                      <a16:colId xmlns:a16="http://schemas.microsoft.com/office/drawing/2014/main" val="869635627"/>
                    </a:ext>
                  </a:extLst>
                </a:gridCol>
                <a:gridCol w="1285605">
                  <a:extLst>
                    <a:ext uri="{9D8B030D-6E8A-4147-A177-3AD203B41FA5}">
                      <a16:colId xmlns:a16="http://schemas.microsoft.com/office/drawing/2014/main" val="3121679191"/>
                    </a:ext>
                  </a:extLst>
                </a:gridCol>
                <a:gridCol w="916783">
                  <a:extLst>
                    <a:ext uri="{9D8B030D-6E8A-4147-A177-3AD203B41FA5}">
                      <a16:colId xmlns:a16="http://schemas.microsoft.com/office/drawing/2014/main" val="3977506316"/>
                    </a:ext>
                  </a:extLst>
                </a:gridCol>
                <a:gridCol w="1117003">
                  <a:extLst>
                    <a:ext uri="{9D8B030D-6E8A-4147-A177-3AD203B41FA5}">
                      <a16:colId xmlns:a16="http://schemas.microsoft.com/office/drawing/2014/main" val="3517812729"/>
                    </a:ext>
                  </a:extLst>
                </a:gridCol>
                <a:gridCol w="1074853">
                  <a:extLst>
                    <a:ext uri="{9D8B030D-6E8A-4147-A177-3AD203B41FA5}">
                      <a16:colId xmlns:a16="http://schemas.microsoft.com/office/drawing/2014/main" val="2442701769"/>
                    </a:ext>
                  </a:extLst>
                </a:gridCol>
                <a:gridCol w="1130176">
                  <a:extLst>
                    <a:ext uri="{9D8B030D-6E8A-4147-A177-3AD203B41FA5}">
                      <a16:colId xmlns:a16="http://schemas.microsoft.com/office/drawing/2014/main" val="3563944182"/>
                    </a:ext>
                  </a:extLst>
                </a:gridCol>
                <a:gridCol w="1106463">
                  <a:extLst>
                    <a:ext uri="{9D8B030D-6E8A-4147-A177-3AD203B41FA5}">
                      <a16:colId xmlns:a16="http://schemas.microsoft.com/office/drawing/2014/main" val="3293431597"/>
                    </a:ext>
                  </a:extLst>
                </a:gridCol>
                <a:gridCol w="1022162">
                  <a:extLst>
                    <a:ext uri="{9D8B030D-6E8A-4147-A177-3AD203B41FA5}">
                      <a16:colId xmlns:a16="http://schemas.microsoft.com/office/drawing/2014/main" val="234559313"/>
                    </a:ext>
                  </a:extLst>
                </a:gridCol>
              </a:tblGrid>
              <a:tr h="86479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3258" marR="3258" marT="3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Муниципальное</a:t>
                      </a: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образование</a:t>
                      </a:r>
                    </a:p>
                  </a:txBody>
                  <a:tcPr marL="3258" marR="3258" marT="3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участников</a:t>
                      </a:r>
                    </a:p>
                  </a:txBody>
                  <a:tcPr marL="3258" marR="3258" marT="3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Приходится ли Вам готовить фотоотчеты </a:t>
                      </a: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 проводимых мероприятиях?</a:t>
                      </a:r>
                    </a:p>
                  </a:txBody>
                  <a:tcPr marL="3258" marR="3258" marT="3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Создана ли в Вашем МО «Горячая линия»</a:t>
                      </a: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вопросам СБН?</a:t>
                      </a:r>
                    </a:p>
                  </a:txBody>
                  <a:tcPr marL="3258" marR="3258" marT="3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Можете ли Вы сказать, что в последнее время Ваша документационная нагрузка снизилась?</a:t>
                      </a:r>
                    </a:p>
                  </a:txBody>
                  <a:tcPr marL="3258" marR="3258" marT="3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Приходится ли Вам одновременно заполнять электронный</a:t>
                      </a: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бумажный журнал?</a:t>
                      </a:r>
                    </a:p>
                  </a:txBody>
                  <a:tcPr marL="3258" marR="3258" marT="3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Производится ли Вам оплата за выполнение дополнительной работы?</a:t>
                      </a:r>
                    </a:p>
                  </a:txBody>
                  <a:tcPr marL="3258" marR="3258" marT="3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70003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Жуковский МО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059865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Брянск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326809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Суражский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398029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Брянский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100593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Брасовский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074553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Выгоничский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09627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Гордеевский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048939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Дубровский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562786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Дятьковский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115572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Жирятинский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321997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Злынковский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793102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Карачевский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416411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Клетнянский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567699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Климовский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082563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Клинцовский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160028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Комаричский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296173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Красногорский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310585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Мглинский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42886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Почепский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611899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Суземский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476209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Фокино 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676771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Севский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883209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Сельцо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158658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Стародубский МО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059501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Трубчесвкий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462568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Унечский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129034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Новозыбковский 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575169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Погарский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505749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Клинцы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954000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Навлинский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72163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Рогнединский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695196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386076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70-100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1-40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1-40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70-100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447917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31-69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41-69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41-69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41-59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245072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70-100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1-40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70-100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60-100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820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049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F958C-895A-782B-76F7-4877DC170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976F7-0A43-B712-91D2-4EFA1E91B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90001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Результаты опроса по  снижению документационной нагрузки на педагогических работников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организаций </a:t>
            </a:r>
            <a:r>
              <a:rPr kumimoji="0" lang="ru-RU" sz="1800" b="1" i="0" u="none" strike="noStrike" kern="1200" cap="all" spc="-6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Дошкольного Образования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в 2025 году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3BC406-34A8-6A65-8B02-F6630D82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794B0-8DC9-4372-93DD-572F8AE7CFD3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D128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627B97DD-EE0C-0B66-9268-E768CD80644A}"/>
              </a:ext>
            </a:extLst>
          </p:cNvPr>
          <p:cNvGraphicFramePr>
            <a:graphicFrameLocks/>
          </p:cNvGraphicFramePr>
          <p:nvPr/>
        </p:nvGraphicFramePr>
        <p:xfrm>
          <a:off x="-87823" y="1448337"/>
          <a:ext cx="4121524" cy="2494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9339A57-75E6-428D-A81C-49FE4DF818EB}"/>
              </a:ext>
            </a:extLst>
          </p:cNvPr>
          <p:cNvGraphicFramePr>
            <a:graphicFrameLocks/>
          </p:cNvGraphicFramePr>
          <p:nvPr/>
        </p:nvGraphicFramePr>
        <p:xfrm>
          <a:off x="-58202" y="39613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2C7F7400-6BF3-AAC5-A1CE-694164D213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620694"/>
              </p:ext>
            </p:extLst>
          </p:nvPr>
        </p:nvGraphicFramePr>
        <p:xfrm>
          <a:off x="3923928" y="1268760"/>
          <a:ext cx="4897797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45D1DBD4-5E32-C810-CBBD-C035BE2335BE}"/>
              </a:ext>
            </a:extLst>
          </p:cNvPr>
          <p:cNvGraphicFramePr>
            <a:graphicFrameLocks/>
          </p:cNvGraphicFramePr>
          <p:nvPr/>
        </p:nvGraphicFramePr>
        <p:xfrm>
          <a:off x="4322237" y="398272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01277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97">
              <a:srgbClr val="FBFCEA"/>
            </a:gs>
            <a:gs pos="20674">
              <a:srgbClr val="FBFDE9"/>
            </a:gs>
            <a:gs pos="37521">
              <a:srgbClr val="FAFBEA"/>
            </a:gs>
            <a:gs pos="0">
              <a:srgbClr val="FDFFE7"/>
            </a:gs>
            <a:gs pos="99000">
              <a:schemeClr val="bg2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1E32F5-B521-F040-3EEF-62B793D28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A2874-0440-1014-DA5B-A9E0097E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90001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Результаты опроса по  снижению документационной нагрузки на педагогических работников организаций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kern="1200" cap="all" spc="-6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Дошкольного Образования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в 2025 году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6F6270-9015-EA35-2A62-348D1473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794B0-8DC9-4372-93DD-572F8AE7CFD3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D128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C560FD1A-E464-C36E-3177-3BC2F5CDD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37397"/>
              </p:ext>
            </p:extLst>
          </p:nvPr>
        </p:nvGraphicFramePr>
        <p:xfrm>
          <a:off x="683568" y="1052736"/>
          <a:ext cx="7828091" cy="5680175"/>
        </p:xfrm>
        <a:graphic>
          <a:graphicData uri="http://schemas.openxmlformats.org/drawingml/2006/table">
            <a:tbl>
              <a:tblPr/>
              <a:tblGrid>
                <a:gridCol w="595591">
                  <a:extLst>
                    <a:ext uri="{9D8B030D-6E8A-4147-A177-3AD203B41FA5}">
                      <a16:colId xmlns:a16="http://schemas.microsoft.com/office/drawing/2014/main" val="961209481"/>
                    </a:ext>
                  </a:extLst>
                </a:gridCol>
                <a:gridCol w="1255103">
                  <a:extLst>
                    <a:ext uri="{9D8B030D-6E8A-4147-A177-3AD203B41FA5}">
                      <a16:colId xmlns:a16="http://schemas.microsoft.com/office/drawing/2014/main" val="3955605607"/>
                    </a:ext>
                  </a:extLst>
                </a:gridCol>
                <a:gridCol w="727246">
                  <a:extLst>
                    <a:ext uri="{9D8B030D-6E8A-4147-A177-3AD203B41FA5}">
                      <a16:colId xmlns:a16="http://schemas.microsoft.com/office/drawing/2014/main" val="3630838977"/>
                    </a:ext>
                  </a:extLst>
                </a:gridCol>
                <a:gridCol w="830738">
                  <a:extLst>
                    <a:ext uri="{9D8B030D-6E8A-4147-A177-3AD203B41FA5}">
                      <a16:colId xmlns:a16="http://schemas.microsoft.com/office/drawing/2014/main" val="3413970857"/>
                    </a:ext>
                  </a:extLst>
                </a:gridCol>
                <a:gridCol w="850317">
                  <a:extLst>
                    <a:ext uri="{9D8B030D-6E8A-4147-A177-3AD203B41FA5}">
                      <a16:colId xmlns:a16="http://schemas.microsoft.com/office/drawing/2014/main" val="1591788224"/>
                    </a:ext>
                  </a:extLst>
                </a:gridCol>
                <a:gridCol w="763607">
                  <a:extLst>
                    <a:ext uri="{9D8B030D-6E8A-4147-A177-3AD203B41FA5}">
                      <a16:colId xmlns:a16="http://schemas.microsoft.com/office/drawing/2014/main" val="2752893683"/>
                    </a:ext>
                  </a:extLst>
                </a:gridCol>
                <a:gridCol w="693681">
                  <a:extLst>
                    <a:ext uri="{9D8B030D-6E8A-4147-A177-3AD203B41FA5}">
                      <a16:colId xmlns:a16="http://schemas.microsoft.com/office/drawing/2014/main" val="3223539393"/>
                    </a:ext>
                  </a:extLst>
                </a:gridCol>
                <a:gridCol w="688086">
                  <a:extLst>
                    <a:ext uri="{9D8B030D-6E8A-4147-A177-3AD203B41FA5}">
                      <a16:colId xmlns:a16="http://schemas.microsoft.com/office/drawing/2014/main" val="403456017"/>
                    </a:ext>
                  </a:extLst>
                </a:gridCol>
                <a:gridCol w="662911">
                  <a:extLst>
                    <a:ext uri="{9D8B030D-6E8A-4147-A177-3AD203B41FA5}">
                      <a16:colId xmlns:a16="http://schemas.microsoft.com/office/drawing/2014/main" val="2601302373"/>
                    </a:ext>
                  </a:extLst>
                </a:gridCol>
                <a:gridCol w="760811">
                  <a:extLst>
                    <a:ext uri="{9D8B030D-6E8A-4147-A177-3AD203B41FA5}">
                      <a16:colId xmlns:a16="http://schemas.microsoft.com/office/drawing/2014/main" val="702017209"/>
                    </a:ext>
                  </a:extLst>
                </a:gridCol>
              </a:tblGrid>
              <a:tr h="245957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4964" marR="4964" marT="4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</a:p>
                  </a:txBody>
                  <a:tcPr marL="4964" marR="4964" marT="4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участников, чел.</a:t>
                      </a:r>
                    </a:p>
                  </a:txBody>
                  <a:tcPr marL="4964" marR="4964" marT="4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Знакомы ли Вы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поправками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 № 273-ФЗ?</a:t>
                      </a:r>
                    </a:p>
                  </a:txBody>
                  <a:tcPr marL="4964" marR="4964" marT="4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Знакомы ли Вы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приказом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 от 06.11.2024 № 779?</a:t>
                      </a:r>
                    </a:p>
                  </a:txBody>
                  <a:tcPr marL="4964" marR="4964" marT="4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Каким образом Вас ознакомили с изменениями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 законодательстве в отношении СБН?</a:t>
                      </a:r>
                    </a:p>
                  </a:txBody>
                  <a:tcPr marL="4964" marR="4964" marT="4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Знаете ли Вы о том, что в нашем регионе создана «Горячая линия» по вопросам СБН?</a:t>
                      </a:r>
                    </a:p>
                  </a:txBody>
                  <a:tcPr marL="4964" marR="4964" marT="4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056283"/>
                  </a:ext>
                </a:extLst>
              </a:tr>
              <a:tr h="728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средствам издания приказа 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рамках заседания педагогического совета</a:t>
                      </a:r>
                    </a:p>
                  </a:txBody>
                  <a:tcPr marL="4964" marR="4964" marT="4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Размещения информации на информационном стенде или официальном сайте ОО?</a:t>
                      </a:r>
                    </a:p>
                  </a:txBody>
                  <a:tcPr marL="4964" marR="4964" marT="4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Другое</a:t>
                      </a:r>
                    </a:p>
                  </a:txBody>
                  <a:tcPr marL="4964" marR="4964" marT="4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05137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Жуковский МО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809863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Брянск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976334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Суражский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360423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Брянский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202520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Брасовский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339288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Выгоничский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304830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Гордеевский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718445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Дубровский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684332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Дятьковский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59095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Жирятинский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32605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Злынковский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015237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Карачевский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673943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Клетнянский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788985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Климовский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72297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Клинцовский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144346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Комаричский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654941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Красногорский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460584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Мглинский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BFDE9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BFDE9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502436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Почепский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620168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Суземский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244288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Фокино 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668228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334525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Сельцо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478816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Стародубский МО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72546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Трубчесвкий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33251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Унечский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440619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Новозыбковский 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073649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Погарский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12259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Клинцы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852646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Навлинский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164366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Рогнединский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012424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812568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5066613"/>
                  </a:ext>
                </a:extLst>
              </a:tr>
              <a:tr h="12706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29097">
                          <a:srgbClr val="FBFDE9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29097">
                          <a:srgbClr val="FBFDE9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823121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72110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17850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06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471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4D348-BC3F-6C25-4B9A-AE043FE0A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354E9-1049-EA82-58BD-D20A5498C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90001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Результаты опроса по  снижению документационной нагрузки на педагогических работников организаций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kern="1200" cap="all" spc="-6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Дошкольного Образования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в 2025 году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92869F-09A2-A924-1373-36391BFE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794B0-8DC9-4372-93DD-572F8AE7CFD3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D128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56A120BF-FA22-31B9-ECC1-02D1AF0FC8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118985"/>
              </p:ext>
            </p:extLst>
          </p:nvPr>
        </p:nvGraphicFramePr>
        <p:xfrm>
          <a:off x="120805" y="1222527"/>
          <a:ext cx="4518614" cy="2760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A2490EF-AE91-9A82-9120-D1A5DBA920F7}"/>
              </a:ext>
            </a:extLst>
          </p:cNvPr>
          <p:cNvGraphicFramePr>
            <a:graphicFrameLocks/>
          </p:cNvGraphicFramePr>
          <p:nvPr/>
        </p:nvGraphicFramePr>
        <p:xfrm>
          <a:off x="67419" y="3941443"/>
          <a:ext cx="4518614" cy="2734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C571D1B-F442-EB2E-9C68-3FDCB9549541}"/>
              </a:ext>
            </a:extLst>
          </p:cNvPr>
          <p:cNvGraphicFramePr>
            <a:graphicFrameLocks/>
          </p:cNvGraphicFramePr>
          <p:nvPr/>
        </p:nvGraphicFramePr>
        <p:xfrm>
          <a:off x="4211960" y="1260347"/>
          <a:ext cx="4564440" cy="2734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2934F90E-E70E-F366-87A3-A5832A837A26}"/>
              </a:ext>
            </a:extLst>
          </p:cNvPr>
          <p:cNvGraphicFramePr>
            <a:graphicFrameLocks/>
          </p:cNvGraphicFramePr>
          <p:nvPr/>
        </p:nvGraphicFramePr>
        <p:xfrm>
          <a:off x="4131409" y="39157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60145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97">
              <a:srgbClr val="FBFCEA"/>
            </a:gs>
            <a:gs pos="20674">
              <a:srgbClr val="FBFDE9"/>
            </a:gs>
            <a:gs pos="37521">
              <a:srgbClr val="FAFBEA"/>
            </a:gs>
            <a:gs pos="0">
              <a:srgbClr val="FDFFE7"/>
            </a:gs>
            <a:gs pos="99000">
              <a:schemeClr val="bg2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60DEFB-4B50-D518-6353-228B7A8BB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6BE37-AC3B-D974-70DE-DA76BF5D5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90001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Результаты опроса по  снижению документационной нагрузки на педагогических работников </a:t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организаций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Дошкольного Образования в 2025 году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AB1B23-9652-F530-DEC8-8273224C7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794B0-8DC9-4372-93DD-572F8AE7CFD3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D128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4B3795C-3BC7-FF39-DFA3-6E55B37F7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801596"/>
              </p:ext>
            </p:extLst>
          </p:nvPr>
        </p:nvGraphicFramePr>
        <p:xfrm>
          <a:off x="539552" y="1052736"/>
          <a:ext cx="7992888" cy="5729641"/>
        </p:xfrm>
        <a:graphic>
          <a:graphicData uri="http://schemas.openxmlformats.org/drawingml/2006/table">
            <a:tbl>
              <a:tblPr/>
              <a:tblGrid>
                <a:gridCol w="559502">
                  <a:extLst>
                    <a:ext uri="{9D8B030D-6E8A-4147-A177-3AD203B41FA5}">
                      <a16:colId xmlns:a16="http://schemas.microsoft.com/office/drawing/2014/main" val="3265903048"/>
                    </a:ext>
                  </a:extLst>
                </a:gridCol>
                <a:gridCol w="1198933">
                  <a:extLst>
                    <a:ext uri="{9D8B030D-6E8A-4147-A177-3AD203B41FA5}">
                      <a16:colId xmlns:a16="http://schemas.microsoft.com/office/drawing/2014/main" val="2554682205"/>
                    </a:ext>
                  </a:extLst>
                </a:gridCol>
                <a:gridCol w="639430">
                  <a:extLst>
                    <a:ext uri="{9D8B030D-6E8A-4147-A177-3AD203B41FA5}">
                      <a16:colId xmlns:a16="http://schemas.microsoft.com/office/drawing/2014/main" val="1145790308"/>
                    </a:ext>
                  </a:extLst>
                </a:gridCol>
                <a:gridCol w="1278862">
                  <a:extLst>
                    <a:ext uri="{9D8B030D-6E8A-4147-A177-3AD203B41FA5}">
                      <a16:colId xmlns:a16="http://schemas.microsoft.com/office/drawing/2014/main" val="3685179442"/>
                    </a:ext>
                  </a:extLst>
                </a:gridCol>
                <a:gridCol w="1438721">
                  <a:extLst>
                    <a:ext uri="{9D8B030D-6E8A-4147-A177-3AD203B41FA5}">
                      <a16:colId xmlns:a16="http://schemas.microsoft.com/office/drawing/2014/main" val="3983914332"/>
                    </a:ext>
                  </a:extLst>
                </a:gridCol>
                <a:gridCol w="1438720">
                  <a:extLst>
                    <a:ext uri="{9D8B030D-6E8A-4147-A177-3AD203B41FA5}">
                      <a16:colId xmlns:a16="http://schemas.microsoft.com/office/drawing/2014/main" val="3717493851"/>
                    </a:ext>
                  </a:extLst>
                </a:gridCol>
                <a:gridCol w="1438720">
                  <a:extLst>
                    <a:ext uri="{9D8B030D-6E8A-4147-A177-3AD203B41FA5}">
                      <a16:colId xmlns:a16="http://schemas.microsoft.com/office/drawing/2014/main" val="1826458010"/>
                    </a:ext>
                  </a:extLst>
                </a:gridCol>
              </a:tblGrid>
              <a:tr h="116207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4728" marR="4728" marT="4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</a:t>
                      </a: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4728" marR="4728" marT="4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участников, чел.</a:t>
                      </a:r>
                    </a:p>
                  </a:txBody>
                  <a:tcPr marL="4728" marR="4728" marT="4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Внесены ли изменения </a:t>
                      </a: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Ваши должностные инструкции в соответствии с приказом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 от 06. 11.2024</a:t>
                      </a: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779?</a:t>
                      </a:r>
                    </a:p>
                  </a:txBody>
                  <a:tcPr marL="4728" marR="4728" marT="4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Приходится ли Вам осуществлять подготовку иных документов (в том числе вносить сведения </a:t>
                      </a: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информационных системах), не указанных в приказе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06.11.2024 № 779 ?</a:t>
                      </a:r>
                    </a:p>
                  </a:txBody>
                  <a:tcPr marL="4728" marR="4728" marT="4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Приходится ли Вам готовить фотоотчеты о проводимых мероприятиях?</a:t>
                      </a:r>
                    </a:p>
                  </a:txBody>
                  <a:tcPr marL="4728" marR="4728" marT="4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Создана ли в Вашем МО «Горячая линия» по вопросам СБН?</a:t>
                      </a:r>
                    </a:p>
                  </a:txBody>
                  <a:tcPr marL="4728" marR="4728" marT="4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22739807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Жуковский МО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037810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Брянск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7481">
                          <a:srgbClr val="F9FAEB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7481">
                          <a:srgbClr val="F9FAEB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4956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Суражский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080849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Брянский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576576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Брасовский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6775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Выгоничский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04565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Гордеевский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898932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6190">
                          <a:srgbClr val="FCFDE8"/>
                        </a:gs>
                        <a:gs pos="25139">
                          <a:srgbClr val="FBFCE9"/>
                        </a:gs>
                        <a:gs pos="47481">
                          <a:srgbClr val="F9FAEB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Дубровский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38688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6190">
                          <a:srgbClr val="FCFDE8"/>
                        </a:gs>
                        <a:gs pos="25139">
                          <a:srgbClr val="FBFCE9"/>
                        </a:gs>
                        <a:gs pos="47481">
                          <a:srgbClr val="F9FAEB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Дятьковский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704667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6190">
                          <a:srgbClr val="FCFDE8"/>
                        </a:gs>
                        <a:gs pos="25139">
                          <a:srgbClr val="FBFCE9"/>
                        </a:gs>
                        <a:gs pos="47481">
                          <a:srgbClr val="F9FAEB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Жирятинский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895770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6190">
                          <a:srgbClr val="FCFDE8"/>
                        </a:gs>
                        <a:gs pos="25139">
                          <a:srgbClr val="FBFCE9"/>
                        </a:gs>
                        <a:gs pos="47481">
                          <a:srgbClr val="F9FAEB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Злынковский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862440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6190">
                          <a:srgbClr val="FCFDE8"/>
                        </a:gs>
                        <a:gs pos="25139">
                          <a:srgbClr val="FBFCE9"/>
                        </a:gs>
                        <a:gs pos="47481">
                          <a:srgbClr val="F9FAEB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Карачевский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257461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6190">
                          <a:srgbClr val="FCFDE8"/>
                        </a:gs>
                        <a:gs pos="25139">
                          <a:srgbClr val="FBFCE9"/>
                        </a:gs>
                        <a:gs pos="47481">
                          <a:srgbClr val="F9FAEB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Клетнянский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379388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Климовский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750089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Клинцовский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828423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Комаричский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152226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Красногорский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7481">
                          <a:srgbClr val="F9FAEB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7481">
                          <a:srgbClr val="F9FAEB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922035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Мглинский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464732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Почепский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BFCEA"/>
                        </a:gs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812131"/>
                  </a:ext>
                </a:extLst>
              </a:tr>
              <a:tr h="13488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Суземский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BFCEA"/>
                        </a:gs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828490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Фокино 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BFCEA"/>
                        </a:gs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996680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Севский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BFCEA"/>
                        </a:gs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269124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Сельцо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BFCEA"/>
                        </a:gs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478554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Стародубский МО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BFCEA"/>
                        </a:gs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717924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Трубчевский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416731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Унечский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405522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Новозыбковский 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714282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Погарский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584964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Клинцы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068562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Навлинский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492865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Рогнединский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823130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781266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47481">
                          <a:srgbClr val="F9FAEB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589403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70-100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70-100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350458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51-69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51-69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51-69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41-69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900448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70-100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70-100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1-40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197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824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49150-F5D5-829B-CDEB-6FCCF44D0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DB1D3-79F7-65B7-DE31-9DF1789D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90001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Анализ запросов, направленных в органы местного самоуправления, осуществляющие управление в сфере образования (получение информации от школ)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B65AF2-4419-9B2B-9825-08FA37F0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8027132" y="5908625"/>
            <a:ext cx="1315721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794B0-8DC9-4372-93DD-572F8AE7CFD3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D128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52DB5153-EC00-F65F-18C0-13348EFBA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791126"/>
              </p:ext>
            </p:extLst>
          </p:nvPr>
        </p:nvGraphicFramePr>
        <p:xfrm>
          <a:off x="1691680" y="4114800"/>
          <a:ext cx="48245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E9D53235-8D4E-596A-2881-E75BABAE90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512380"/>
              </p:ext>
            </p:extLst>
          </p:nvPr>
        </p:nvGraphicFramePr>
        <p:xfrm>
          <a:off x="-252536" y="1412776"/>
          <a:ext cx="51720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94183E33-5BAF-5AF9-EC7E-4A57D23276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793314"/>
              </p:ext>
            </p:extLst>
          </p:nvPr>
        </p:nvGraphicFramePr>
        <p:xfrm>
          <a:off x="4420468" y="1412776"/>
          <a:ext cx="44720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41472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674">
              <a:srgbClr val="FBFDE9"/>
            </a:gs>
            <a:gs pos="37521">
              <a:srgbClr val="FAFBEA"/>
            </a:gs>
            <a:gs pos="0">
              <a:srgbClr val="FDFFE7"/>
            </a:gs>
            <a:gs pos="99000">
              <a:schemeClr val="bg2">
                <a:lumMod val="20000"/>
                <a:lumOff val="8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CB1804-825F-AAEE-50C5-B41AEEA05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EA0E-9D0F-DDCD-FE50-B6904FE7B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900018"/>
          </a:xfrm>
        </p:spPr>
        <p:txBody>
          <a:bodyPr>
            <a:noAutofit/>
          </a:bodyPr>
          <a:lstStyle/>
          <a:p>
            <a:pPr algn="ctr"/>
            <a:r>
              <a:rPr kumimoji="0" lang="ru-RU" sz="1800" b="1" i="0" u="none" strike="noStrike" kern="1200" cap="all" spc="-6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Анализ запросов, направленных в органы местного самоуправления, осуществляющие управление в сфере образования (получение информации от школ)</a:t>
            </a:r>
            <a:endParaRPr lang="ru-RU" sz="1800" b="1" dirty="0"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71AF2F-47EA-7738-2BE2-17A5131A1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794B0-8DC9-4372-93DD-572F8AE7CFD3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D128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69B6E25-7405-4687-D07B-6A2F645B4C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609384"/>
              </p:ext>
            </p:extLst>
          </p:nvPr>
        </p:nvGraphicFramePr>
        <p:xfrm>
          <a:off x="324299" y="1228888"/>
          <a:ext cx="8378376" cy="4720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0086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F2AAD-AE43-73C2-22B9-8F2F3D3FA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0A8B8-5A95-3C51-91DA-6D2E13558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900018"/>
          </a:xfrm>
        </p:spPr>
        <p:txBody>
          <a:bodyPr>
            <a:noAutofit/>
          </a:bodyPr>
          <a:lstStyle/>
          <a:p>
            <a:pPr algn="ctr"/>
            <a:r>
              <a:rPr kumimoji="0" lang="ru-RU" sz="1800" b="1" i="0" u="none" strike="noStrike" kern="1200" cap="all" spc="-6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Анализ запросов, направленных в органы местного самоуправления, осуществляющие управление в сфере образования (получение информации от детских садов)</a:t>
            </a:r>
            <a:endParaRPr lang="ru-RU" sz="1800" b="1" dirty="0"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5773AC-20B4-56D5-96D8-71BA4E04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794B0-8DC9-4372-93DD-572F8AE7CFD3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D128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2E035FB-5A66-476F-20C3-83343A2C2B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510996"/>
              </p:ext>
            </p:extLst>
          </p:nvPr>
        </p:nvGraphicFramePr>
        <p:xfrm>
          <a:off x="107504" y="1301316"/>
          <a:ext cx="4268211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509421EC-3220-7F18-805B-4710828E4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413471"/>
              </p:ext>
            </p:extLst>
          </p:nvPr>
        </p:nvGraphicFramePr>
        <p:xfrm>
          <a:off x="3609677" y="2780928"/>
          <a:ext cx="5210795" cy="362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599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C19F4-52AE-3FAD-1B54-77203091B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0563AC1-88C8-4830-8E7E-387AE9D3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2</a:t>
            </a:fld>
            <a:endParaRPr lang="ru-RU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CB54238-0CE5-7A77-F8AD-FD0FE4975CBD}"/>
              </a:ext>
            </a:extLst>
          </p:cNvPr>
          <p:cNvSpPr txBox="1">
            <a:spLocks/>
          </p:cNvSpPr>
          <p:nvPr/>
        </p:nvSpPr>
        <p:spPr>
          <a:xfrm>
            <a:off x="251520" y="332656"/>
            <a:ext cx="7200801" cy="15645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ПОРУЧЕНИЕ 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ПРЕЗИДЕНТА РОССИЙСКОЙ ФЕДЕРАЦИИ 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СНИЖЕНИЮ БЮРОКРАТИЧЕСКОЙ НАГРУЗКИ</a:t>
            </a: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cap="all" spc="-8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cap="all" spc="-8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BFB317A9-F55F-15E1-21C3-20619B29F66B}"/>
              </a:ext>
            </a:extLst>
          </p:cNvPr>
          <p:cNvSpPr txBox="1"/>
          <p:nvPr/>
        </p:nvSpPr>
        <p:spPr>
          <a:xfrm>
            <a:off x="202624" y="2445818"/>
            <a:ext cx="4945440" cy="3243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Пр-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685,</a:t>
            </a:r>
            <a:r>
              <a:rPr sz="1600" spc="-3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sz="1600" spc="-2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2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600" spc="-2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-2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3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Рекомендовать</a:t>
            </a:r>
            <a:r>
              <a:rPr sz="1600" spc="-7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высшим</a:t>
            </a:r>
            <a:r>
              <a:rPr sz="1600" spc="-5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должностным</a:t>
            </a:r>
            <a:endParaRPr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лицам</a:t>
            </a:r>
            <a:r>
              <a:rPr sz="1600" spc="-1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субъектов</a:t>
            </a:r>
            <a:r>
              <a:rPr sz="1600" spc="-10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20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</a:t>
            </a:r>
            <a:r>
              <a:rPr sz="1600" spc="-114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Федерации</a:t>
            </a:r>
            <a:endParaRPr lang="ru-RU" sz="1600" spc="-10" dirty="0">
              <a:solidFill>
                <a:srgbClr val="010C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1600" spc="-20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реализовать</a:t>
            </a:r>
            <a:r>
              <a:rPr sz="1600" spc="-9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4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</a:t>
            </a:r>
            <a:r>
              <a:rPr sz="1600" spc="-7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дополнительных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</a:t>
            </a:r>
            <a:r>
              <a:rPr sz="1600" spc="-8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sz="1600" spc="-7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выполнению</a:t>
            </a:r>
            <a:r>
              <a:rPr sz="1600" spc="-8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требований</a:t>
            </a:r>
            <a:endParaRPr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1028700">
              <a:lnSpc>
                <a:spcPct val="100000"/>
              </a:lnSpc>
            </a:pPr>
            <a:r>
              <a:rPr sz="1600" spc="-3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законодательства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</a:t>
            </a:r>
            <a:r>
              <a:rPr sz="1600" spc="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образовании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sz="1600" spc="-3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части,</a:t>
            </a:r>
            <a:r>
              <a:rPr sz="1600" spc="-5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касающейся</a:t>
            </a:r>
            <a:r>
              <a:rPr sz="1600" spc="-6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снижения </a:t>
            </a:r>
            <a:r>
              <a:rPr sz="1600" spc="-25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бюрократической</a:t>
            </a:r>
            <a:r>
              <a:rPr sz="1600" spc="-9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нагрузки</a:t>
            </a:r>
            <a:r>
              <a:rPr lang="ru-RU" sz="16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sz="1600" spc="-2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3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педагогических</a:t>
            </a:r>
            <a:r>
              <a:rPr sz="1600" spc="-4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работников.</a:t>
            </a:r>
            <a:endParaRPr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232410">
              <a:lnSpc>
                <a:spcPct val="100000"/>
              </a:lnSpc>
            </a:pP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Ответственные:</a:t>
            </a:r>
            <a:r>
              <a:rPr sz="1600" spc="-7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высшие</a:t>
            </a:r>
            <a:r>
              <a:rPr sz="1600" spc="-6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должностные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spc="-10" dirty="0">
              <a:solidFill>
                <a:srgbClr val="010C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232410">
              <a:lnSpc>
                <a:spcPct val="100000"/>
              </a:lnSpc>
            </a:pPr>
            <a:r>
              <a:rPr lang="ru-RU"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sz="1600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ица</a:t>
            </a:r>
            <a:r>
              <a:rPr lang="en-US"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субъектов</a:t>
            </a:r>
            <a:r>
              <a:rPr sz="1600" spc="-8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</a:t>
            </a:r>
            <a:r>
              <a:rPr sz="1600" spc="-9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Федерации</a:t>
            </a:r>
            <a:endParaRPr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</a:t>
            </a:r>
            <a:r>
              <a:rPr sz="1600" spc="-8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исполнения:</a:t>
            </a:r>
            <a:r>
              <a:rPr sz="1600" spc="-7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sz="1600" b="1" spc="-11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sz="1600" b="1" spc="-9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сентября</a:t>
            </a:r>
            <a:r>
              <a:rPr sz="1600" b="1" spc="-8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  <a:r>
              <a:rPr sz="1600" b="1" spc="-9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b="1" spc="-30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sz="1600" b="1" spc="-30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600" b="1" spc="-30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ject 7">
            <a:extLst>
              <a:ext uri="{FF2B5EF4-FFF2-40B4-BE49-F238E27FC236}">
                <a16:creationId xmlns:a16="http://schemas.microsoft.com/office/drawing/2014/main" id="{F25B3963-2CF3-AB6E-444E-F63FF22C1ED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3928" y="2445818"/>
            <a:ext cx="5040560" cy="3287437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7E4FED6B-418C-C010-DF69-813FA55EECF9}"/>
              </a:ext>
            </a:extLst>
          </p:cNvPr>
          <p:cNvSpPr txBox="1"/>
          <p:nvPr/>
        </p:nvSpPr>
        <p:spPr>
          <a:xfrm>
            <a:off x="251520" y="1408795"/>
            <a:ext cx="6480720" cy="800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Поручение </a:t>
            </a:r>
            <a:r>
              <a:rPr kumimoji="0" lang="ru-RU" sz="165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Президента Российской Федерации </a:t>
            </a:r>
          </a:p>
          <a:p>
            <a:pPr marL="12700">
              <a:spcBef>
                <a:spcPts val="100"/>
              </a:spcBef>
            </a:pPr>
            <a:r>
              <a:rPr lang="ru-RU"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.В. Путина по итогам заседания Совета при </a:t>
            </a:r>
            <a:r>
              <a:rPr sz="165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Президенте</a:t>
            </a: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5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</a:pPr>
            <a:r>
              <a:rPr sz="165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5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науке</a:t>
            </a:r>
            <a:r>
              <a:rPr kumimoji="0" lang="ru-RU" sz="165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образованию, прошедшего 6 февраля 2025 года</a:t>
            </a:r>
            <a:endParaRPr sz="165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06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E75DD4F-9B05-948C-048E-4BE4BEAA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20</a:t>
            </a:fld>
            <a:endParaRPr lang="ru-RU"/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8CAD6ABF-2F88-640F-8271-843F8FC0C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61198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ГЕНЕРАЛЬНОЙ ПРОКУРАТУРЫ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11F2492-4E16-56CC-B2ED-F777E3B3C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" y="1635684"/>
            <a:ext cx="2973692" cy="413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AEAA0DC6-5B5E-EA37-08E1-36BE73752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01" y="1635684"/>
            <a:ext cx="3006284" cy="418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2E93B8C-F6CB-8F39-83CA-242761387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54" y="1635684"/>
            <a:ext cx="3039461" cy="418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605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E2663E4-2D9F-8D80-B57B-02F8C48B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21</a:t>
            </a:fld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12C7B12-9A42-978B-7595-E1A3C5048711}"/>
              </a:ext>
            </a:extLst>
          </p:cNvPr>
          <p:cNvSpPr txBox="1"/>
          <p:nvPr/>
        </p:nvSpPr>
        <p:spPr>
          <a:xfrm>
            <a:off x="1115617" y="176530"/>
            <a:ext cx="684076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2400" b="1" cap="all" spc="-8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ПРИОРИТЕТНЫЕ ЗАДАЧИ </a:t>
            </a:r>
            <a:endParaRPr lang="ru-RU" sz="2400" b="1" cap="all" spc="-8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2700" algn="ctr">
              <a:spcBef>
                <a:spcPts val="100"/>
              </a:spcBef>
            </a:pPr>
            <a:r>
              <a:rPr sz="2400" b="1" cap="all" spc="-8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2025/2026 учебный год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61FBB2D-3E7A-CA21-8EF9-4C23B17F3992}"/>
              </a:ext>
            </a:extLst>
          </p:cNvPr>
          <p:cNvSpPr/>
          <p:nvPr/>
        </p:nvSpPr>
        <p:spPr>
          <a:xfrm>
            <a:off x="4824027" y="1700808"/>
            <a:ext cx="3348373" cy="2088232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новых норм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9869E9D-8EA0-642F-FE6E-C692A4234646}"/>
              </a:ext>
            </a:extLst>
          </p:cNvPr>
          <p:cNvSpPr/>
          <p:nvPr/>
        </p:nvSpPr>
        <p:spPr>
          <a:xfrm>
            <a:off x="1187624" y="1700808"/>
            <a:ext cx="3348373" cy="20882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 информирование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7CDFCF5-4BF2-B152-7344-9FE477F27910}"/>
              </a:ext>
            </a:extLst>
          </p:cNvPr>
          <p:cNvSpPr/>
          <p:nvPr/>
        </p:nvSpPr>
        <p:spPr>
          <a:xfrm>
            <a:off x="1187624" y="4005064"/>
            <a:ext cx="3348373" cy="2088232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в соответствие всех НПА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DE369B1-16A6-2990-B74B-EB19D79EAE60}"/>
              </a:ext>
            </a:extLst>
          </p:cNvPr>
          <p:cNvSpPr/>
          <p:nvPr/>
        </p:nvSpPr>
        <p:spPr>
          <a:xfrm>
            <a:off x="4835631" y="4005064"/>
            <a:ext cx="3348373" cy="20882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 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1040072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9A58C18-3DD0-609F-D468-793A243EA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22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987130-1244-F729-77A4-A8B0C3FE72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40768"/>
            <a:ext cx="8784976" cy="5103223"/>
          </a:xfrm>
          <a:prstGeom prst="rect">
            <a:avLst/>
          </a:prstGeom>
          <a:gradFill>
            <a:gsLst>
              <a:gs pos="37521">
                <a:srgbClr val="FAFBEA"/>
              </a:gs>
              <a:gs pos="0">
                <a:srgbClr val="FDFFE7"/>
              </a:gs>
              <a:gs pos="99000">
                <a:schemeClr val="bg2">
                  <a:lumMod val="20000"/>
                  <a:lumOff val="80000"/>
                </a:schemeClr>
              </a:gs>
            </a:gsLst>
            <a:path path="circle">
              <a:fillToRect t="100000" r="100000"/>
            </a:path>
          </a:gradFill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AB2B9902-542F-8EAD-2EF5-28D142E4C266}"/>
              </a:ext>
            </a:extLst>
          </p:cNvPr>
          <p:cNvSpPr txBox="1">
            <a:spLocks/>
          </p:cNvSpPr>
          <p:nvPr/>
        </p:nvSpPr>
        <p:spPr>
          <a:xfrm>
            <a:off x="1187624" y="189940"/>
            <a:ext cx="7515052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СКРЫТЫЕ МЕХАНИЗМЫ, ПРЕПЯТСТВУЮЩИЕ СНИЖЕНИЮ БЮРОКРАТИЧЕСКОЙ НАГРУЗКИ</a:t>
            </a:r>
          </a:p>
        </p:txBody>
      </p:sp>
    </p:spTree>
    <p:extLst>
      <p:ext uri="{BB962C8B-B14F-4D97-AF65-F5344CB8AC3E}">
        <p14:creationId xmlns:p14="http://schemas.microsoft.com/office/powerpoint/2010/main" val="1350953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9C54ADB-986A-7A10-F644-BE67904D6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23</a:t>
            </a:fld>
            <a:endParaRPr lang="ru-RU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CC98C92-3C5C-F9ED-CC7E-0C064E2E2E24}"/>
              </a:ext>
            </a:extLst>
          </p:cNvPr>
          <p:cNvSpPr txBox="1">
            <a:spLocks/>
          </p:cNvSpPr>
          <p:nvPr/>
        </p:nvSpPr>
        <p:spPr>
          <a:xfrm>
            <a:off x="1400683" y="97917"/>
            <a:ext cx="6771717" cy="771492"/>
          </a:xfrm>
          <a:prstGeom prst="rect">
            <a:avLst/>
          </a:prstGeom>
        </p:spPr>
        <p:txBody>
          <a:bodyPr vert="horz" wrap="square" lIns="0" tIns="398271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algn="ctr">
              <a:spcBef>
                <a:spcPts val="105"/>
              </a:spcBef>
            </a:pPr>
            <a:r>
              <a:rPr lang="ru-RU" sz="24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МЕРОПРИЯТИЙ В ОО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1E827A22-8E2E-E120-4B82-0FC0AD3266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6980701"/>
              </p:ext>
            </p:extLst>
          </p:nvPr>
        </p:nvGraphicFramePr>
        <p:xfrm>
          <a:off x="1017388" y="1052736"/>
          <a:ext cx="74430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6424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229600" cy="64807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499868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Отдел государственного надзора в сфере образования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департамента образования и науки Брянской области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8(4832)50-51-88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02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B45D7A-230C-B5BB-D2CE-C91B22D7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3</a:t>
            </a:fld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D4D33CA-D755-4658-E6D2-964A09CC8D36}"/>
              </a:ext>
            </a:extLst>
          </p:cNvPr>
          <p:cNvSpPr txBox="1">
            <a:spLocks/>
          </p:cNvSpPr>
          <p:nvPr/>
        </p:nvSpPr>
        <p:spPr>
          <a:xfrm>
            <a:off x="611560" y="188640"/>
            <a:ext cx="7488832" cy="412036"/>
          </a:xfrm>
          <a:prstGeom prst="rect">
            <a:avLst/>
          </a:prstGeom>
        </p:spPr>
        <p:txBody>
          <a:bodyPr vert="horz" wrap="square" lIns="0" tIns="103251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61594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ПРИОРИТЕТ ПРАВИТЕЛЬСТВА РОССИЙСКОЙ ФЕДЕРАЦИИ</a:t>
            </a: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7927C6AE-477C-E37B-14D6-02CD7E43EB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1557668"/>
            <a:ext cx="5400601" cy="3404568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E96C930F-04A8-41A4-ACCE-9D5B63D49E17}"/>
              </a:ext>
            </a:extLst>
          </p:cNvPr>
          <p:cNvSpPr txBox="1"/>
          <p:nvPr/>
        </p:nvSpPr>
        <p:spPr>
          <a:xfrm>
            <a:off x="6156176" y="1557668"/>
            <a:ext cx="2736304" cy="4678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 Председателя Правительства </a:t>
            </a:r>
            <a:r>
              <a:rPr sz="165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5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marR="5080" algn="just">
              <a:spcBef>
                <a:spcPts val="100"/>
              </a:spcBef>
            </a:pP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М.В.</a:t>
            </a:r>
            <a:r>
              <a:rPr lang="ru-RU"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5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Мишустина</a:t>
            </a: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5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100"/>
              </a:spcBef>
            </a:pPr>
            <a:r>
              <a:rPr sz="165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30.03.2023</a:t>
            </a:r>
            <a:endParaRPr lang="ru-RU" sz="165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100"/>
              </a:spcBef>
            </a:pP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ММ-П8-4473</a:t>
            </a:r>
          </a:p>
          <a:p>
            <a:pPr marL="12700" marR="337185" algn="just">
              <a:spcBef>
                <a:spcPts val="2880"/>
              </a:spcBef>
            </a:pP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Аппарата Правительства Российской Федерации от 05.10.2023</a:t>
            </a:r>
          </a:p>
          <a:p>
            <a:pPr marL="12700" algn="just"/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650887-П8</a:t>
            </a:r>
          </a:p>
          <a:p>
            <a:pPr algn="just">
              <a:spcBef>
                <a:spcPts val="1614"/>
              </a:spcBef>
            </a:pPr>
            <a:endParaRPr sz="165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88925" algn="just"/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Стратегии развития образования в Российской Федерации до 2036 года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C19DEC3-E519-789A-89F7-349D54260CAC}"/>
              </a:ext>
            </a:extLst>
          </p:cNvPr>
          <p:cNvSpPr/>
          <p:nvPr/>
        </p:nvSpPr>
        <p:spPr>
          <a:xfrm>
            <a:off x="542335" y="5348248"/>
            <a:ext cx="5400601" cy="719812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1594" lvl="0" algn="ctr">
              <a:spcBef>
                <a:spcPts val="100"/>
              </a:spcBef>
              <a:defRPr/>
            </a:pPr>
            <a:r>
              <a:rPr lang="ru-RU" b="1" kern="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бюрократической нагрузки</a:t>
            </a:r>
          </a:p>
          <a:p>
            <a:pPr marL="61594" lvl="0" algn="ctr">
              <a:spcBef>
                <a:spcPts val="100"/>
              </a:spcBef>
              <a:defRPr/>
            </a:pPr>
            <a:r>
              <a:rPr lang="ru-RU" b="1" kern="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всех уровнях образования</a:t>
            </a:r>
            <a:endParaRPr lang="ru-RU" b="1" kern="0" spc="-10" dirty="0">
              <a:solidFill>
                <a:srgbClr val="423C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2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8B5CC41-2600-5ED4-70E1-F4BC011D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4</a:t>
            </a:fld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84A624D0-0FE2-AF37-384F-9AC86E5BDE8E}"/>
              </a:ext>
            </a:extLst>
          </p:cNvPr>
          <p:cNvSpPr txBox="1">
            <a:spLocks/>
          </p:cNvSpPr>
          <p:nvPr/>
        </p:nvSpPr>
        <p:spPr>
          <a:xfrm>
            <a:off x="323528" y="223519"/>
            <a:ext cx="8276432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НОВЫЕ НОРМЫ 273-ФЗ вступили в силу </a:t>
            </a:r>
          </a:p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1 марта 2025 Года</a:t>
            </a: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68E2F9F4-5940-AB08-4358-7BA70CEB483A}"/>
              </a:ext>
            </a:extLst>
          </p:cNvPr>
          <p:cNvGrpSpPr/>
          <p:nvPr/>
        </p:nvGrpSpPr>
        <p:grpSpPr>
          <a:xfrm>
            <a:off x="5436096" y="1087294"/>
            <a:ext cx="3351697" cy="5294034"/>
            <a:chOff x="8193023" y="1746503"/>
            <a:chExt cx="6387465" cy="8613775"/>
          </a:xfrm>
        </p:grpSpPr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935E2B0C-3EAE-2E28-D675-24225AB980F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3023" y="1746503"/>
              <a:ext cx="6387083" cy="8613648"/>
            </a:xfrm>
            <a:prstGeom prst="rect">
              <a:avLst/>
            </a:prstGeom>
          </p:spPr>
        </p:pic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5C614914-E033-A6D7-B74E-D2B93B74A90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8692" y="1904644"/>
              <a:ext cx="5871464" cy="8099679"/>
            </a:xfrm>
            <a:prstGeom prst="rect">
              <a:avLst/>
            </a:prstGeom>
          </p:spPr>
        </p:pic>
      </p:grp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F7D88EB-6075-5D39-7502-82F5BA880E45}"/>
              </a:ext>
            </a:extLst>
          </p:cNvPr>
          <p:cNvSpPr/>
          <p:nvPr/>
        </p:nvSpPr>
        <p:spPr>
          <a:xfrm>
            <a:off x="423119" y="1533717"/>
            <a:ext cx="4959656" cy="802683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1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ФОИВ</a:t>
            </a:r>
            <a:r>
              <a:rPr kumimoji="0" lang="ru-RU" sz="1600" b="1" i="0" u="none" strike="noStrike" kern="0" cap="none" spc="-6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наделены</a:t>
            </a:r>
            <a:r>
              <a:rPr kumimoji="0" lang="ru-RU" sz="1600" b="1" i="0" u="none" strike="noStrike" kern="0" cap="none" spc="-55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полномочиями</a:t>
            </a:r>
            <a:r>
              <a:rPr kumimoji="0" lang="ru-RU" sz="1600" b="1" i="0" u="none" strike="noStrike" kern="0" cap="none" spc="-95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-25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805" marR="18923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</a:t>
            </a:r>
            <a:r>
              <a:rPr kumimoji="0" lang="ru-RU" sz="1600" b="1" i="0" u="none" strike="noStrike" kern="0" cap="none" spc="-85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</a:t>
            </a:r>
            <a:r>
              <a:rPr kumimoji="0" lang="ru-RU" sz="1600" b="1" i="0" u="none" strike="noStrike" kern="0" cap="none" spc="-7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kumimoji="0" lang="ru-RU" sz="1600" b="1" i="0" u="none" strike="noStrike" kern="0" cap="none" spc="-95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kumimoji="0" lang="ru-RU" sz="1600" b="1" i="0" u="none" strike="noStrike" kern="0" cap="none" spc="-6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</a:t>
            </a:r>
            <a:r>
              <a:rPr kumimoji="0" lang="ru-RU" sz="1600" b="1" i="0" u="none" strike="noStrike" kern="0" cap="none" spc="-4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(ч. 6.1 ст. 47 ФЗ-273)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7778F9A-F764-B19D-29CC-340F4D871310}"/>
              </a:ext>
            </a:extLst>
          </p:cNvPr>
          <p:cNvSpPr/>
          <p:nvPr/>
        </p:nvSpPr>
        <p:spPr>
          <a:xfrm>
            <a:off x="400762" y="2913406"/>
            <a:ext cx="4959656" cy="8026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805" marR="89471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Запрещено запрашивать документы</a:t>
            </a:r>
          </a:p>
          <a:p>
            <a:pPr marL="90805" marR="89471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за пределами утвержденного ФОИВ перечня (ч. 6.2 ст. 47 ФЗ-273)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1AEF3BB-EFD5-8C06-B13A-2CD74992BC9B}"/>
              </a:ext>
            </a:extLst>
          </p:cNvPr>
          <p:cNvSpPr/>
          <p:nvPr/>
        </p:nvSpPr>
        <p:spPr>
          <a:xfrm>
            <a:off x="398294" y="4365104"/>
            <a:ext cx="4959656" cy="1308553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89471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Образовательным организациям разрешено не отвечать на запросы, не имеющие оснований предусмотренных законодательством РФ</a:t>
            </a:r>
          </a:p>
          <a:p>
            <a:pPr marR="89471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(ч. 4 ст. 29 ФЗ-273)</a:t>
            </a:r>
          </a:p>
        </p:txBody>
      </p:sp>
    </p:spTree>
    <p:extLst>
      <p:ext uri="{BB962C8B-B14F-4D97-AF65-F5344CB8AC3E}">
        <p14:creationId xmlns:p14="http://schemas.microsoft.com/office/powerpoint/2010/main" val="3715943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87226-1950-E837-99C1-3EC1AF50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52718"/>
            <a:ext cx="7992888" cy="1116042"/>
          </a:xfrm>
        </p:spPr>
        <p:txBody>
          <a:bodyPr anchor="ctr" anchorCtr="0">
            <a:normAutofit/>
          </a:bodyPr>
          <a:lstStyle/>
          <a:p>
            <a:pPr algn="ctr"/>
            <a:r>
              <a:rPr lang="ru-RU" sz="2000" b="1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ПОДЗАКОННЫЕ АКТЫ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21EC94C-5D05-4B53-9359-F4DD6F41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5</a:t>
            </a:fld>
            <a:endParaRPr lang="ru-RU" dirty="0"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D7AB70F9-B38C-45BF-F18E-36C955D2E1E4}"/>
              </a:ext>
            </a:extLst>
          </p:cNvPr>
          <p:cNvGrpSpPr/>
          <p:nvPr/>
        </p:nvGrpSpPr>
        <p:grpSpPr>
          <a:xfrm>
            <a:off x="467544" y="1630011"/>
            <a:ext cx="4028433" cy="5250546"/>
            <a:chOff x="1635266" y="3433563"/>
            <a:chExt cx="5103854" cy="7043944"/>
          </a:xfrm>
        </p:grpSpPr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09F9B68C-49D3-F012-041E-58C9504C9A5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5266" y="3433563"/>
              <a:ext cx="5103854" cy="7043944"/>
            </a:xfrm>
            <a:prstGeom prst="rect">
              <a:avLst/>
            </a:prstGeom>
          </p:spPr>
        </p:pic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58524374-3AE4-6C65-4F54-200967B74CA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8436" y="3623768"/>
              <a:ext cx="4589019" cy="6528434"/>
            </a:xfrm>
            <a:prstGeom prst="rect">
              <a:avLst/>
            </a:prstGeom>
          </p:spPr>
        </p:pic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88C83DFB-AEF9-F4C3-8FE5-32AE1FBE2E04}"/>
                </a:ext>
              </a:extLst>
            </p:cNvPr>
            <p:cNvSpPr/>
            <p:nvPr/>
          </p:nvSpPr>
          <p:spPr>
            <a:xfrm>
              <a:off x="2276729" y="4269358"/>
              <a:ext cx="728345" cy="550545"/>
            </a:xfrm>
            <a:custGeom>
              <a:avLst/>
              <a:gdLst/>
              <a:ahLst/>
              <a:cxnLst/>
              <a:rect l="l" t="t" r="r" b="b"/>
              <a:pathLst>
                <a:path w="728344" h="550545">
                  <a:moveTo>
                    <a:pt x="117475" y="0"/>
                  </a:moveTo>
                  <a:lnTo>
                    <a:pt x="0" y="141986"/>
                  </a:lnTo>
                  <a:lnTo>
                    <a:pt x="493268" y="550037"/>
                  </a:lnTo>
                  <a:lnTo>
                    <a:pt x="728218" y="266064"/>
                  </a:lnTo>
                  <a:lnTo>
                    <a:pt x="604138" y="163322"/>
                  </a:lnTo>
                  <a:lnTo>
                    <a:pt x="486663" y="305308"/>
                  </a:lnTo>
                  <a:lnTo>
                    <a:pt x="1174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object 7">
            <a:extLst>
              <a:ext uri="{FF2B5EF4-FFF2-40B4-BE49-F238E27FC236}">
                <a16:creationId xmlns:a16="http://schemas.microsoft.com/office/drawing/2014/main" id="{BD0E0DCF-C889-1EF9-75EE-5E02303FA5EE}"/>
              </a:ext>
            </a:extLst>
          </p:cNvPr>
          <p:cNvGrpSpPr/>
          <p:nvPr/>
        </p:nvGrpSpPr>
        <p:grpSpPr>
          <a:xfrm>
            <a:off x="4684497" y="1687646"/>
            <a:ext cx="4178598" cy="5229114"/>
            <a:chOff x="8494760" y="3433563"/>
            <a:chExt cx="5215255" cy="7044055"/>
          </a:xfrm>
        </p:grpSpPr>
        <p:pic>
          <p:nvPicPr>
            <p:cNvPr id="9" name="object 8">
              <a:extLst>
                <a:ext uri="{FF2B5EF4-FFF2-40B4-BE49-F238E27FC236}">
                  <a16:creationId xmlns:a16="http://schemas.microsoft.com/office/drawing/2014/main" id="{58E5EEB9-711C-9E5C-51C0-2E4E696234E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94760" y="3433563"/>
              <a:ext cx="5215150" cy="7043944"/>
            </a:xfrm>
            <a:prstGeom prst="rect">
              <a:avLst/>
            </a:prstGeom>
          </p:spPr>
        </p:pic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id="{85EF7F02-CB68-64CA-0C09-BB1F10F6D4E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36000" y="3592779"/>
              <a:ext cx="4703317" cy="6528434"/>
            </a:xfrm>
            <a:prstGeom prst="rect">
              <a:avLst/>
            </a:prstGeom>
          </p:spPr>
        </p:pic>
      </p:grpSp>
      <p:sp>
        <p:nvSpPr>
          <p:cNvPr id="11" name="object 10">
            <a:extLst>
              <a:ext uri="{FF2B5EF4-FFF2-40B4-BE49-F238E27FC236}">
                <a16:creationId xmlns:a16="http://schemas.microsoft.com/office/drawing/2014/main" id="{3B4214D6-2ABD-5569-2915-E78DE16DD425}"/>
              </a:ext>
            </a:extLst>
          </p:cNvPr>
          <p:cNvSpPr txBox="1"/>
          <p:nvPr/>
        </p:nvSpPr>
        <p:spPr>
          <a:xfrm>
            <a:off x="550041" y="1124744"/>
            <a:ext cx="3661919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7620" algn="ctr">
              <a:spcBef>
                <a:spcPts val="100"/>
              </a:spcBef>
            </a:pPr>
            <a:r>
              <a:rPr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sz="1600" b="1" kern="0" spc="-7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sz="1600" b="1" kern="0" spc="-6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600" b="1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685" marR="5080" indent="-7620" algn="ctr">
              <a:spcBef>
                <a:spcPts val="100"/>
              </a:spcBef>
            </a:pPr>
            <a:r>
              <a:rPr sz="1600" b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b="1" kern="0" spc="-65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</a:t>
            </a:r>
            <a:r>
              <a:rPr sz="1600" b="1" kern="0" spc="-45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sz="1600" b="1" kern="0" spc="-75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endParaRPr sz="16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34F18CFF-4E03-31C8-A0F9-F8BAECF6605F}"/>
              </a:ext>
            </a:extLst>
          </p:cNvPr>
          <p:cNvSpPr txBox="1"/>
          <p:nvPr/>
        </p:nvSpPr>
        <p:spPr>
          <a:xfrm>
            <a:off x="4648025" y="980728"/>
            <a:ext cx="4316462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7620" algn="ctr">
              <a:spcBef>
                <a:spcPts val="100"/>
              </a:spcBef>
            </a:pPr>
            <a:r>
              <a:rPr sz="16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</a:t>
            </a:r>
            <a:r>
              <a:rPr lang="ru-RU"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9685" marR="5080" indent="-7620" algn="ctr">
              <a:spcBef>
                <a:spcPts val="100"/>
              </a:spcBef>
            </a:pPr>
            <a:r>
              <a:rPr lang="ru-RU" sz="16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6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685" marR="5080" indent="-7620" algn="ctr">
              <a:spcBef>
                <a:spcPts val="100"/>
              </a:spcBef>
            </a:pPr>
            <a:r>
              <a:rPr lang="ru-RU"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(только по дошкольному образованию)</a:t>
            </a:r>
          </a:p>
        </p:txBody>
      </p:sp>
    </p:spTree>
    <p:extLst>
      <p:ext uri="{BB962C8B-B14F-4D97-AF65-F5344CB8AC3E}">
        <p14:creationId xmlns:p14="http://schemas.microsoft.com/office/powerpoint/2010/main" val="1551217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6D97C6-3F88-ED50-BDA9-50127523B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6</a:t>
            </a:fld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064B137-71FB-A79B-BC44-A6D88C0B4C3D}"/>
              </a:ext>
            </a:extLst>
          </p:cNvPr>
          <p:cNvSpPr txBox="1">
            <a:spLocks/>
          </p:cNvSpPr>
          <p:nvPr/>
        </p:nvSpPr>
        <p:spPr>
          <a:xfrm>
            <a:off x="179513" y="149097"/>
            <a:ext cx="8784975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ПЕРЕЧНИ ДОКУМЕНТОВ </a:t>
            </a:r>
          </a:p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ПЕДАГОГИЧЕСКИХ  РАБОТНИКОВ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FCA4FC3-9C26-767B-DC16-F3FB5489B546}"/>
              </a:ext>
            </a:extLst>
          </p:cNvPr>
          <p:cNvSpPr/>
          <p:nvPr/>
        </p:nvSpPr>
        <p:spPr>
          <a:xfrm>
            <a:off x="6169465" y="948595"/>
            <a:ext cx="2533210" cy="43360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2850" marR="346710" lvl="0" indent="-856615" algn="ctr" fontAlgn="auto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</a:p>
          <a:p>
            <a:pPr marL="1212850" marR="346710" lvl="0" indent="-856615" algn="ctr" fontAlgn="auto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</a:t>
            </a:r>
          </a:p>
          <a:p>
            <a:pPr marR="440055" lvl="0" indent="-1800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Рабочая программа дисциплины, модуля, курса, практики</a:t>
            </a:r>
          </a:p>
          <a:p>
            <a:pPr marR="440055" lvl="0" indent="-1800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Журнал учета успеваемости</a:t>
            </a:r>
            <a:endParaRPr lang="ru-RU" sz="1400" kern="0" dirty="0">
              <a:solidFill>
                <a:srgbClr val="423C67"/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R="440055" lvl="0" indent="-1800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Журнал практики</a:t>
            </a:r>
          </a:p>
          <a:p>
            <a:pPr marR="440055" lvl="0" indent="-1800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Экзаменационная/ зачетная ведомости</a:t>
            </a:r>
          </a:p>
          <a:p>
            <a:pPr marR="440055" lvl="0" indent="-1800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План воспитательной работы (для куратора)</a:t>
            </a:r>
          </a:p>
          <a:p>
            <a:pPr marR="440055" lvl="0" indent="-1800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Характеристика</a:t>
            </a:r>
          </a:p>
          <a:p>
            <a:pPr marR="440055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на обучающегося</a:t>
            </a:r>
          </a:p>
          <a:p>
            <a:pPr marR="440055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(по запросу, для куратора)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A3B11F2-6B47-1152-4E68-674BCCDC815D}"/>
              </a:ext>
            </a:extLst>
          </p:cNvPr>
          <p:cNvSpPr/>
          <p:nvPr/>
        </p:nvSpPr>
        <p:spPr>
          <a:xfrm>
            <a:off x="467545" y="948595"/>
            <a:ext cx="2533210" cy="43360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212850" marR="346710" lvl="0" indent="-856615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-25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marL="1212850" marR="346710" lvl="0" indent="-856615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500" b="1" kern="0" spc="-25" dirty="0">
              <a:solidFill>
                <a:srgbClr val="423C67"/>
              </a:solidFill>
              <a:latin typeface="Calibri"/>
              <a:cs typeface="Calibri"/>
            </a:endParaRPr>
          </a:p>
          <a:p>
            <a:pPr marL="1212850" marR="346710" lvl="0" indent="-856615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R="440055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Журнал посещаемости</a:t>
            </a:r>
          </a:p>
          <a:p>
            <a:pPr marR="440055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rgbClr val="423C67"/>
              </a:solidFill>
              <a:effectLst/>
              <a:uLnTx/>
              <a:uFillTx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R="440055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Календарно-тематический план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BC6C0E3-4017-8E1C-D95B-2D02DE73278C}"/>
              </a:ext>
            </a:extLst>
          </p:cNvPr>
          <p:cNvSpPr/>
          <p:nvPr/>
        </p:nvSpPr>
        <p:spPr>
          <a:xfrm>
            <a:off x="3305395" y="948595"/>
            <a:ext cx="2533210" cy="4336001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212850" marR="346710" indent="-856615" algn="ctr">
              <a:spcBef>
                <a:spcPts val="5"/>
              </a:spcBef>
              <a:defRPr/>
            </a:pPr>
            <a:r>
              <a:rPr lang="ru-RU" sz="1600" b="1" kern="0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</a:p>
          <a:p>
            <a:pPr marL="1212850" marR="346710" lvl="0" indent="-856615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500" b="1" kern="0" spc="-25" dirty="0">
              <a:solidFill>
                <a:srgbClr val="423C67"/>
              </a:solidFill>
              <a:latin typeface="Calibri"/>
              <a:cs typeface="Calibri"/>
            </a:endParaRPr>
          </a:p>
          <a:p>
            <a:pPr marR="440055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Рабочая программа</a:t>
            </a:r>
          </a:p>
          <a:p>
            <a:pPr marR="440055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Журнал учета успеваемости</a:t>
            </a:r>
            <a:endParaRPr lang="ru-RU" sz="1400" kern="0" dirty="0">
              <a:solidFill>
                <a:srgbClr val="423C67"/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R="440055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Журнал внеурочной деятельности</a:t>
            </a:r>
          </a:p>
          <a:p>
            <a:pPr marR="440055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План воспитательной работы </a:t>
            </a:r>
          </a:p>
          <a:p>
            <a:pPr marR="440055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Характеристика на обучающегося</a:t>
            </a:r>
          </a:p>
          <a:p>
            <a:pPr marR="440055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517525" algn="l"/>
              </a:tabLst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по запросу 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9A17E42-DE59-9950-4A77-68E2A34E46CD}"/>
              </a:ext>
            </a:extLst>
          </p:cNvPr>
          <p:cNvSpPr/>
          <p:nvPr/>
        </p:nvSpPr>
        <p:spPr>
          <a:xfrm>
            <a:off x="1763688" y="5517232"/>
            <a:ext cx="5760640" cy="1008112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88C8B6-EEB4-CB78-D85C-8000C6F2F87F}"/>
              </a:ext>
            </a:extLst>
          </p:cNvPr>
          <p:cNvSpPr txBox="1"/>
          <p:nvPr/>
        </p:nvSpPr>
        <p:spPr>
          <a:xfrm>
            <a:off x="2019866" y="5675529"/>
            <a:ext cx="52884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 РЕАЛИЗАЦИИ ОСНОВНОЙ ОБРАЗОВАТЕЛЬНОЙ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857074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F57F3A8-54B6-DFAA-E489-6D889532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7</a:t>
            </a:fld>
            <a:endParaRPr lang="ru-RU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3DD24477-1F10-8606-B249-B0E71DCC8E86}"/>
              </a:ext>
            </a:extLst>
          </p:cNvPr>
          <p:cNvSpPr txBox="1">
            <a:spLocks/>
          </p:cNvSpPr>
          <p:nvPr/>
        </p:nvSpPr>
        <p:spPr>
          <a:xfrm>
            <a:off x="899592" y="188640"/>
            <a:ext cx="7704856" cy="533607"/>
          </a:xfrm>
          <a:prstGeom prst="rect">
            <a:avLst/>
          </a:prstGeom>
        </p:spPr>
        <p:txBody>
          <a:bodyPr vert="horz" wrap="square" lIns="0" tIns="193166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04775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РОСПОТРЕБНАДЗОРОМ</a:t>
            </a:r>
          </a:p>
        </p:txBody>
      </p:sp>
      <p:grpSp>
        <p:nvGrpSpPr>
          <p:cNvPr id="5" name="object 2">
            <a:extLst>
              <a:ext uri="{FF2B5EF4-FFF2-40B4-BE49-F238E27FC236}">
                <a16:creationId xmlns:a16="http://schemas.microsoft.com/office/drawing/2014/main" id="{A484E316-4315-16C8-96EF-2DF8F5993111}"/>
              </a:ext>
            </a:extLst>
          </p:cNvPr>
          <p:cNvGrpSpPr/>
          <p:nvPr/>
        </p:nvGrpSpPr>
        <p:grpSpPr>
          <a:xfrm>
            <a:off x="-161656" y="44624"/>
            <a:ext cx="4700056" cy="6885639"/>
            <a:chOff x="0" y="0"/>
            <a:chExt cx="7652384" cy="10503535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24239B8A-E6B7-791E-1CDA-6FEABA72CCC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0" y="1661159"/>
              <a:ext cx="6432804" cy="8842248"/>
            </a:xfrm>
            <a:prstGeom prst="rect">
              <a:avLst/>
            </a:prstGeom>
          </p:spPr>
        </p:pic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7B24E50E-25C2-0FCF-6F0A-27EA7B9B16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3891" y="1856447"/>
              <a:ext cx="5845302" cy="8253349"/>
            </a:xfrm>
            <a:prstGeom prst="rect">
              <a:avLst/>
            </a:prstGeom>
          </p:spPr>
        </p:pic>
      </p:grpSp>
      <p:sp>
        <p:nvSpPr>
          <p:cNvPr id="8" name="object 6">
            <a:extLst>
              <a:ext uri="{FF2B5EF4-FFF2-40B4-BE49-F238E27FC236}">
                <a16:creationId xmlns:a16="http://schemas.microsoft.com/office/drawing/2014/main" id="{0DC8157B-CDE5-648E-2564-FB32E3D94A43}"/>
              </a:ext>
            </a:extLst>
          </p:cNvPr>
          <p:cNvSpPr txBox="1"/>
          <p:nvPr/>
        </p:nvSpPr>
        <p:spPr>
          <a:xfrm>
            <a:off x="4788024" y="2060848"/>
            <a:ext cx="4023439" cy="29238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920" algn="ctr">
              <a:spcBef>
                <a:spcPts val="100"/>
              </a:spcBef>
            </a:pPr>
            <a:r>
              <a:rPr sz="20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b="1" kern="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требуются</a:t>
            </a:r>
            <a:endParaRPr sz="2000" kern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indent="-456565">
              <a:spcBef>
                <a:spcPts val="3490"/>
              </a:spcBef>
              <a:buFont typeface="Wingdings"/>
              <a:buChar char=""/>
              <a:tabLst>
                <a:tab pos="469265" algn="l"/>
              </a:tabLst>
            </a:pPr>
            <a:r>
              <a:rPr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  <a:r>
              <a:rPr sz="2000" kern="0" spc="-1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утреннего</a:t>
            </a:r>
            <a:r>
              <a:rPr sz="2000" kern="0" spc="-9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фильтра</a:t>
            </a:r>
            <a:endParaRPr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indent="-456565">
              <a:buFont typeface="Wingdings"/>
              <a:buChar char=""/>
              <a:tabLst>
                <a:tab pos="469265" algn="l"/>
              </a:tabLst>
            </a:pPr>
            <a:r>
              <a:rPr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  <a:r>
              <a:rPr sz="2000" kern="0" spc="-114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кварцевания</a:t>
            </a:r>
            <a:endParaRPr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indent="-456565">
              <a:spcBef>
                <a:spcPts val="5"/>
              </a:spcBef>
              <a:buFont typeface="Wingdings"/>
              <a:buChar char=""/>
              <a:tabLst>
                <a:tab pos="469265" algn="l"/>
              </a:tabLst>
            </a:pPr>
            <a:r>
              <a:rPr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  <a:r>
              <a:rPr sz="2000" kern="0" spc="-1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проветривания</a:t>
            </a:r>
            <a:endParaRPr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indent="-456565">
              <a:buFont typeface="Wingdings"/>
              <a:buChar char=""/>
              <a:tabLst>
                <a:tab pos="469265" algn="l"/>
              </a:tabLst>
            </a:pPr>
            <a:r>
              <a:rPr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  <a:r>
              <a:rPr sz="2000" kern="0" spc="-1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</a:t>
            </a:r>
            <a:r>
              <a:rPr sz="2000" kern="0" spc="-1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игрушек</a:t>
            </a:r>
            <a:endParaRPr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5080" indent="-457200">
              <a:buFont typeface="Wingdings"/>
              <a:buChar char=""/>
              <a:tabLst>
                <a:tab pos="469900" algn="l"/>
              </a:tabLst>
            </a:pPr>
            <a:r>
              <a:rPr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  <a:r>
              <a:rPr sz="2000" kern="0" spc="-85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sz="2000" kern="0" spc="-65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kern="0" spc="-2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рециркулятора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(бактерицидной</a:t>
            </a:r>
            <a:r>
              <a:rPr sz="2000" kern="0" spc="-85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лампы)</a:t>
            </a:r>
            <a:endParaRPr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indent="-456565">
              <a:buFont typeface="Wingdings"/>
              <a:buChar char=""/>
              <a:tabLst>
                <a:tab pos="469265" algn="l"/>
              </a:tabLst>
            </a:pPr>
            <a:r>
              <a:rPr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  <a:r>
              <a:rPr sz="2000" kern="0" spc="-114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термометрии</a:t>
            </a:r>
            <a:endParaRPr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75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8</a:t>
            </a:fld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7021" y="1474426"/>
            <a:ext cx="4464496" cy="1296144"/>
          </a:xfrm>
          <a:prstGeom prst="roundRect">
            <a:avLst/>
          </a:prstGeom>
          <a:noFill/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 algn="ctr">
              <a:buFont typeface="Wingdings" panose="05000000000000000000" pitchFamily="2" charset="2"/>
              <a:buChar char="ü"/>
            </a:pP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-180000" algn="ctr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сервиса «Помощник Рособрнадзора»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образования Брянской области;</a:t>
            </a:r>
          </a:p>
          <a:p>
            <a:pPr marL="180000" marR="0" lvl="0" indent="-180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информированию педагогических работников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образовательных организаций, общеобразовательных организаций, профессиональных образовательных организаций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сервиса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«Помощник Рособрнадзора» 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системе образования Брянской области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21">
            <a:extLst>
              <a:ext uri="{FF2B5EF4-FFF2-40B4-BE49-F238E27FC236}">
                <a16:creationId xmlns:a16="http://schemas.microsoft.com/office/drawing/2014/main" id="{4C70BE45-7382-5B72-3F82-68DD3CCDE8F4}"/>
              </a:ext>
            </a:extLst>
          </p:cNvPr>
          <p:cNvSpPr/>
          <p:nvPr/>
        </p:nvSpPr>
        <p:spPr>
          <a:xfrm>
            <a:off x="346928" y="2894404"/>
            <a:ext cx="4488966" cy="2088232"/>
          </a:xfrm>
          <a:prstGeom prst="roundRect">
            <a:avLst/>
          </a:prstGeom>
          <a:noFill/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 algn="ctr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исходящих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департамента образования и науки Брянской области, органов местного самоуправления, осуществляющих управление в сфере образования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адрес дошкольных образовательных организаций, общеобразовательных организаций, профессиональных образовательных организаций писем, запросов о проведении мониторингов, информационных материалов, документов </a:t>
            </a:r>
          </a:p>
          <a:p>
            <a:pPr marL="180000" indent="-180000" algn="ctr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предмет их обоснованности, соответствия законодательству об образовании в части снижения документационной нагрузки на педагогических работников и принятии мер в случае выявления избыточности запросов</a:t>
            </a:r>
          </a:p>
        </p:txBody>
      </p:sp>
      <p:sp>
        <p:nvSpPr>
          <p:cNvPr id="7" name="Скругленный прямоугольник 21">
            <a:extLst>
              <a:ext uri="{FF2B5EF4-FFF2-40B4-BE49-F238E27FC236}">
                <a16:creationId xmlns:a16="http://schemas.microsoft.com/office/drawing/2014/main" id="{4DC9E1C6-300C-F4FF-959A-5C5EC16E2A83}"/>
              </a:ext>
            </a:extLst>
          </p:cNvPr>
          <p:cNvSpPr/>
          <p:nvPr/>
        </p:nvSpPr>
        <p:spPr>
          <a:xfrm>
            <a:off x="301064" y="5106471"/>
            <a:ext cx="4446891" cy="1619450"/>
          </a:xfrm>
          <a:prstGeom prst="roundRect">
            <a:avLst/>
          </a:prstGeom>
          <a:noFill/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 algn="ctr">
              <a:buFont typeface="Wingdings" panose="05000000000000000000" pitchFamily="2" charset="2"/>
              <a:buChar char="ü"/>
            </a:pP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-180000" algn="ctr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федерального государственного контроля (надзора) в сфере образования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(надзорных) и профилактических мероприятий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направленных на соблюдение контролируемыми лицами допустимой документационной нагрузки на педагогических работников </a:t>
            </a:r>
          </a:p>
          <a:p>
            <a:pPr algn="ctr"/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8" name="Скругленный прямоугольник 23">
            <a:extLst>
              <a:ext uri="{FF2B5EF4-FFF2-40B4-BE49-F238E27FC236}">
                <a16:creationId xmlns:a16="http://schemas.microsoft.com/office/drawing/2014/main" id="{72C92453-63EA-A9FE-D941-DC17C0D609EE}"/>
              </a:ext>
            </a:extLst>
          </p:cNvPr>
          <p:cNvSpPr/>
          <p:nvPr/>
        </p:nvSpPr>
        <p:spPr>
          <a:xfrm>
            <a:off x="4970358" y="1458792"/>
            <a:ext cx="3881419" cy="1348334"/>
          </a:xfrm>
          <a:prstGeom prst="roundRect">
            <a:avLst/>
          </a:prstGeom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образования о нормах законодательства, регулирующих объем документарной нагрузки на педагогов посредством размещения информации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специальном подразделе 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«Снижение бюрократической нагрузки» 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ДОиН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http://newhq.b-edu.ru/deyatelnost/snizhenie-byurokraticheskoj-nagruzki/ 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9" name="Скругленный прямоугольник 21">
            <a:extLst>
              <a:ext uri="{FF2B5EF4-FFF2-40B4-BE49-F238E27FC236}">
                <a16:creationId xmlns:a16="http://schemas.microsoft.com/office/drawing/2014/main" id="{89CEF4B3-6107-032B-38CD-22D11679DB3D}"/>
              </a:ext>
            </a:extLst>
          </p:cNvPr>
          <p:cNvSpPr/>
          <p:nvPr/>
        </p:nvSpPr>
        <p:spPr>
          <a:xfrm>
            <a:off x="4970358" y="2866481"/>
            <a:ext cx="3869142" cy="720080"/>
          </a:xfrm>
          <a:prstGeom prst="roundRect">
            <a:avLst/>
          </a:prstGeom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снижения бюрократической нагрузки на педагогических работников в курсовую подготовку управленческих и педагогических кадров, проводимую БИПКРО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0" name="Скругленный прямоугольник 21">
            <a:extLst>
              <a:ext uri="{FF2B5EF4-FFF2-40B4-BE49-F238E27FC236}">
                <a16:creationId xmlns:a16="http://schemas.microsoft.com/office/drawing/2014/main" id="{825B626B-9FE7-E94C-517B-A5A59D613D14}"/>
              </a:ext>
            </a:extLst>
          </p:cNvPr>
          <p:cNvSpPr/>
          <p:nvPr/>
        </p:nvSpPr>
        <p:spPr>
          <a:xfrm>
            <a:off x="4973793" y="3645916"/>
            <a:ext cx="3869142" cy="1013974"/>
          </a:xfrm>
          <a:prstGeom prst="roundRect">
            <a:avLst/>
          </a:prstGeom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семинаров, совещаний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 </a:t>
            </a:r>
          </a:p>
          <a:p>
            <a:pPr algn="ctr"/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руководителями органов местного самоуправления, осуществляющих управление в сфере образования,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образовательных организаций по вопросу снижения бюрократической нагрузки на педагогических работников </a:t>
            </a:r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 useBgFill="1">
        <p:nvSpPr>
          <p:cNvPr id="11" name="Скругленный прямоугольник 21">
            <a:extLst>
              <a:ext uri="{FF2B5EF4-FFF2-40B4-BE49-F238E27FC236}">
                <a16:creationId xmlns:a16="http://schemas.microsoft.com/office/drawing/2014/main" id="{121BEBBB-B757-8735-5249-8E8551A5CF3D}"/>
              </a:ext>
            </a:extLst>
          </p:cNvPr>
          <p:cNvSpPr/>
          <p:nvPr/>
        </p:nvSpPr>
        <p:spPr>
          <a:xfrm>
            <a:off x="4888364" y="4719245"/>
            <a:ext cx="3929295" cy="2012637"/>
          </a:xfrm>
          <a:prstGeom prst="roundRect">
            <a:avLst/>
          </a:prstGeom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работы «Горячей линии», канала ИС «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снижению документационной нагрузки</a:t>
            </a:r>
          </a:p>
          <a:p>
            <a:pPr algn="ctr"/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педагогических работников;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информационных материалов, методических рекомендаций для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руководителей образовательных организаций;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анализ опросов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педагогических работников;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аудита ЛНА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аналитических отчетов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проведенных мероприятий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9655DDD2-E1E1-A757-579A-621587F260F2}"/>
              </a:ext>
            </a:extLst>
          </p:cNvPr>
          <p:cNvSpPr txBox="1">
            <a:spLocks/>
          </p:cNvSpPr>
          <p:nvPr/>
        </p:nvSpPr>
        <p:spPr>
          <a:xfrm>
            <a:off x="619944" y="341040"/>
            <a:ext cx="8291513" cy="360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МЕРОПРИЯТИЯ </a:t>
            </a:r>
            <a:r>
              <a:rPr lang="ru-RU" sz="2000" b="1" kern="0" spc="-5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РЕГИОНАЛЬНОМ УРОВНЕ </a:t>
            </a: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9F7A1237-BFC7-C618-5E7C-6AE8CD5B8791}"/>
              </a:ext>
            </a:extLst>
          </p:cNvPr>
          <p:cNvSpPr txBox="1"/>
          <p:nvPr/>
        </p:nvSpPr>
        <p:spPr>
          <a:xfrm>
            <a:off x="503548" y="545797"/>
            <a:ext cx="8339387" cy="9310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920" algn="ctr">
              <a:spcBef>
                <a:spcPts val="100"/>
              </a:spcBef>
            </a:pPr>
            <a:endParaRPr lang="ru-RU" sz="60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8920" algn="ctr">
              <a:spcBef>
                <a:spcPts val="100"/>
              </a:spcBef>
            </a:pPr>
            <a:r>
              <a:rPr lang="ru-RU" sz="1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«Дорожная карта»</a:t>
            </a: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48920" algn="ctr">
              <a:spcBef>
                <a:spcPts val="100"/>
              </a:spcBef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 снижению бюрократической нагрузки на педагогических работников образовательных организаций, расположенных на территории Брянской области, при реализации основных общеобразовательных программ, образовательных программ среднего профессионального образования в 2025 году</a:t>
            </a:r>
            <a:r>
              <a:rPr lang="ru-RU" sz="1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</a:rPr>
              <a:t>(утвержден приказом </a:t>
            </a:r>
            <a:r>
              <a:rPr lang="ru-RU" sz="1200" dirty="0" err="1">
                <a:latin typeface="Times New Roman" panose="02020603050405020304" pitchFamily="18" charset="0"/>
              </a:rPr>
              <a:t>ДОиН</a:t>
            </a:r>
            <a:r>
              <a:rPr lang="ru-RU" sz="1200" dirty="0">
                <a:latin typeface="Times New Roman" panose="02020603050405020304" pitchFamily="18" charset="0"/>
              </a:rPr>
              <a:t> от 20.02.2025 № 202)</a:t>
            </a:r>
            <a:endParaRPr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1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C9666-8E81-296E-DCDA-3D6A5D46E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E4A08-F937-411B-EF31-77DAAD542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900018"/>
          </a:xfrm>
        </p:spPr>
        <p:txBody>
          <a:bodyPr>
            <a:noAutofit/>
          </a:bodyPr>
          <a:lstStyle/>
          <a:p>
            <a:pPr algn="ctr"/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Результаты опроса по  снижению документационной нагрузки на педагогических работников общеобразовательных организаций В 2025 году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535EF4-3C0E-0960-51F5-C5A60391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96DA1893-882B-B4E5-B892-0C5DE8AB79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426822"/>
              </p:ext>
            </p:extLst>
          </p:nvPr>
        </p:nvGraphicFramePr>
        <p:xfrm>
          <a:off x="-180528" y="1324451"/>
          <a:ext cx="3250393" cy="2341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C3827508-A4DF-3F24-DBCD-7504FA8AFC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978095"/>
              </p:ext>
            </p:extLst>
          </p:nvPr>
        </p:nvGraphicFramePr>
        <p:xfrm>
          <a:off x="2339752" y="1041315"/>
          <a:ext cx="3902815" cy="245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49FA8C5-ED5A-7B65-CDA7-EE42E70237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734408"/>
              </p:ext>
            </p:extLst>
          </p:nvPr>
        </p:nvGraphicFramePr>
        <p:xfrm>
          <a:off x="-180528" y="4239807"/>
          <a:ext cx="3721085" cy="260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A844FDC-7D9B-42AD-1CC5-374D864D1E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247127"/>
              </p:ext>
            </p:extLst>
          </p:nvPr>
        </p:nvGraphicFramePr>
        <p:xfrm>
          <a:off x="2444400" y="3975154"/>
          <a:ext cx="3798167" cy="237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1C77BB6-ADE0-B8E0-757F-79CB99617E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292210"/>
              </p:ext>
            </p:extLst>
          </p:nvPr>
        </p:nvGraphicFramePr>
        <p:xfrm>
          <a:off x="5236765" y="4280160"/>
          <a:ext cx="4333204" cy="260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530F8CC4-5262-C89E-A773-D619C9B6DC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828145"/>
              </p:ext>
            </p:extLst>
          </p:nvPr>
        </p:nvGraphicFramePr>
        <p:xfrm>
          <a:off x="5236765" y="1335872"/>
          <a:ext cx="4100487" cy="2932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713814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9672</TotalTime>
  <Words>2951</Words>
  <Application>Microsoft Office PowerPoint</Application>
  <PresentationFormat>Экран (4:3)</PresentationFormat>
  <Paragraphs>1363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Times New Roman</vt:lpstr>
      <vt:lpstr>Wingdings</vt:lpstr>
      <vt:lpstr>Главная</vt:lpstr>
      <vt:lpstr>1_Главная</vt:lpstr>
      <vt:lpstr>  подходы к Снижению бюрократической НАГРУЗКИ  на педагогических работников образовательных организаций</vt:lpstr>
      <vt:lpstr>Презентация PowerPoint</vt:lpstr>
      <vt:lpstr>Презентация PowerPoint</vt:lpstr>
      <vt:lpstr>Презентация PowerPoint</vt:lpstr>
      <vt:lpstr>ПОДЗАКОННЫЕ АКТЫ</vt:lpstr>
      <vt:lpstr>Презентация PowerPoint</vt:lpstr>
      <vt:lpstr>Презентация PowerPoint</vt:lpstr>
      <vt:lpstr>Презентация PowerPoint</vt:lpstr>
      <vt:lpstr>        Результаты опроса по  снижению документационной нагрузки на педагогических работников общеобразовательных организаций В 2025 году</vt:lpstr>
      <vt:lpstr>Результаты опроса по  снижению документационной нагрузки на педагогических работников общеобразовательных организаций в 2025 году в разрезе муниципальных образований</vt:lpstr>
      <vt:lpstr>Результаты опроса по  снижению документационной нагрузки на педагогических работников общеобразовательных организаций В 2025 году</vt:lpstr>
      <vt:lpstr>Результаты опроса по  снижению документационной нагрузки на педагогических работников общеобразовательных организаций в 2025 году в разрезе муниципальных образований</vt:lpstr>
      <vt:lpstr>Результаты опроса по  снижению документационной нагрузки на педагогических работников  организаций Дошкольного Образования в 2025 году</vt:lpstr>
      <vt:lpstr>Результаты опроса по  снижению документационной нагрузки на педагогических работников организаций  Дошкольного Образования в 2025 году</vt:lpstr>
      <vt:lpstr>Результаты опроса по  снижению документационной нагрузки на педагогических работников организаций  Дошкольного Образования в 2025 году</vt:lpstr>
      <vt:lpstr>Результаты опроса по  снижению документационной нагрузки на педагогических работников  организаций  Дошкольного Образования в 2025 году</vt:lpstr>
      <vt:lpstr>Анализ запросов, направленных в органы местного самоуправления, осуществляющие управление в сфере образования (получение информации от школ)</vt:lpstr>
      <vt:lpstr>Анализ запросов, направленных в органы местного самоуправления, осуществляющие управление в сфере образования (получение информации от школ)</vt:lpstr>
      <vt:lpstr>Анализ запросов, направленных в органы местного самоуправления, осуществляющие управление в сфере образования (получение информации от детских садов)</vt:lpstr>
      <vt:lpstr>УЧАСТИЕ ГЕНЕРАЛЬНОЙ ПРОКУРАТУРЫ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мониторинга ФИС ФРДО</dc:title>
  <dc:creator>Маклашова Светлана</dc:creator>
  <cp:lastModifiedBy>Shirokova_GI</cp:lastModifiedBy>
  <cp:revision>584</cp:revision>
  <cp:lastPrinted>2025-08-19T11:14:24Z</cp:lastPrinted>
  <dcterms:created xsi:type="dcterms:W3CDTF">2022-03-22T13:05:19Z</dcterms:created>
  <dcterms:modified xsi:type="dcterms:W3CDTF">2025-08-22T07:14:18Z</dcterms:modified>
</cp:coreProperties>
</file>