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4" r:id="rId4"/>
    <p:sldId id="276" r:id="rId5"/>
    <p:sldId id="258" r:id="rId6"/>
    <p:sldId id="259" r:id="rId7"/>
    <p:sldId id="260" r:id="rId8"/>
    <p:sldId id="262" r:id="rId9"/>
    <p:sldId id="275" r:id="rId10"/>
    <p:sldId id="261" r:id="rId11"/>
    <p:sldId id="277" r:id="rId12"/>
    <p:sldId id="278" r:id="rId13"/>
    <p:sldId id="282" r:id="rId14"/>
    <p:sldId id="263" r:id="rId15"/>
    <p:sldId id="264" r:id="rId16"/>
    <p:sldId id="266" r:id="rId17"/>
    <p:sldId id="267" r:id="rId18"/>
    <p:sldId id="268" r:id="rId19"/>
    <p:sldId id="283" r:id="rId20"/>
    <p:sldId id="269" r:id="rId21"/>
    <p:sldId id="270" r:id="rId22"/>
    <p:sldId id="284" r:id="rId23"/>
    <p:sldId id="272" r:id="rId24"/>
    <p:sldId id="280" r:id="rId25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550"/>
    <a:srgbClr val="9FDB81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2EB16-1263-44D1-A919-05B7A07388A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D0ABDC-6CD3-47FD-B1D5-61E52620788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Образование без бюрократии</a:t>
          </a:r>
          <a:endParaRPr lang="ru-RU" sz="2000" dirty="0">
            <a:solidFill>
              <a:schemeClr val="tx1"/>
            </a:solidFill>
          </a:endParaRPr>
        </a:p>
      </dgm:t>
    </dgm:pt>
    <dgm:pt modelId="{2384F7DF-F68B-44EC-AAC5-5C11F60B1A68}" type="parTrans" cxnId="{681B7CEE-3327-4958-9AD8-A3BD0DB850F8}">
      <dgm:prSet/>
      <dgm:spPr/>
      <dgm:t>
        <a:bodyPr/>
        <a:lstStyle/>
        <a:p>
          <a:endParaRPr lang="ru-RU"/>
        </a:p>
      </dgm:t>
    </dgm:pt>
    <dgm:pt modelId="{760E8CCA-5CA0-4C5A-899D-6A0AA25BE3EA}" type="sibTrans" cxnId="{681B7CEE-3327-4958-9AD8-A3BD0DB850F8}">
      <dgm:prSet/>
      <dgm:spPr/>
      <dgm:t>
        <a:bodyPr/>
        <a:lstStyle/>
        <a:p>
          <a:endParaRPr lang="ru-RU"/>
        </a:p>
      </dgm:t>
    </dgm:pt>
    <dgm:pt modelId="{A9D23AD9-D765-4EFE-9921-7CC046156755}">
      <dgm:prSet phldrT="[Текст]" custT="1"/>
      <dgm:spPr/>
      <dgm:t>
        <a:bodyPr/>
        <a:lstStyle/>
        <a:p>
          <a:r>
            <a:rPr lang="ru-RU" sz="2000" b="1" dirty="0"/>
            <a:t>Конкурс «продуктов»</a:t>
          </a:r>
        </a:p>
      </dgm:t>
    </dgm:pt>
    <dgm:pt modelId="{7E80A0CB-3765-4807-965A-59626C1A0A79}" type="parTrans" cxnId="{6E472C57-EAB0-4ACE-B0CF-5ECB2D895FF1}">
      <dgm:prSet/>
      <dgm:spPr/>
      <dgm:t>
        <a:bodyPr/>
        <a:lstStyle/>
        <a:p>
          <a:endParaRPr lang="ru-RU"/>
        </a:p>
      </dgm:t>
    </dgm:pt>
    <dgm:pt modelId="{6D74A3CC-6611-43D8-9464-F84E55E20DA4}" type="sibTrans" cxnId="{6E472C57-EAB0-4ACE-B0CF-5ECB2D895FF1}">
      <dgm:prSet/>
      <dgm:spPr/>
      <dgm:t>
        <a:bodyPr/>
        <a:lstStyle/>
        <a:p>
          <a:endParaRPr lang="ru-RU"/>
        </a:p>
      </dgm:t>
    </dgm:pt>
    <dgm:pt modelId="{745E2C53-A1CC-46F3-95A9-795BA1F08B9E}">
      <dgm:prSet phldrT="[Текст]" custT="1"/>
      <dgm:spPr/>
      <dgm:t>
        <a:bodyPr/>
        <a:lstStyle/>
        <a:p>
          <a:r>
            <a:rPr lang="ru-RU" sz="2000" b="1" dirty="0"/>
            <a:t>Конкурс организаций </a:t>
          </a:r>
        </a:p>
      </dgm:t>
    </dgm:pt>
    <dgm:pt modelId="{C19019E8-36AF-445D-8E6E-3C5AEF6B5DCF}" type="parTrans" cxnId="{1A69F75D-CF63-4E3E-BC30-ECB5F0D354CB}">
      <dgm:prSet/>
      <dgm:spPr/>
      <dgm:t>
        <a:bodyPr/>
        <a:lstStyle/>
        <a:p>
          <a:endParaRPr lang="ru-RU"/>
        </a:p>
      </dgm:t>
    </dgm:pt>
    <dgm:pt modelId="{789930EB-BF85-4791-B46F-D838186CD5B6}" type="sibTrans" cxnId="{1A69F75D-CF63-4E3E-BC30-ECB5F0D354CB}">
      <dgm:prSet/>
      <dgm:spPr/>
      <dgm:t>
        <a:bodyPr/>
        <a:lstStyle/>
        <a:p>
          <a:endParaRPr lang="ru-RU"/>
        </a:p>
      </dgm:t>
    </dgm:pt>
    <dgm:pt modelId="{51B23DA0-F275-4F0B-A238-88B57CA679D8}">
      <dgm:prSet custT="1"/>
      <dgm:spPr/>
      <dgm:t>
        <a:bodyPr/>
        <a:lstStyle/>
        <a:p>
          <a:r>
            <a:rPr lang="ru-RU" sz="2400" dirty="0"/>
            <a:t> </a:t>
          </a:r>
        </a:p>
        <a:p>
          <a:r>
            <a:rPr lang="ru-RU" sz="1600" dirty="0"/>
            <a:t>Нормативные документы</a:t>
          </a:r>
        </a:p>
        <a:p>
          <a:r>
            <a:rPr lang="ru-RU" sz="1600" dirty="0"/>
            <a:t>Должностные инструкции</a:t>
          </a:r>
        </a:p>
        <a:p>
          <a:r>
            <a:rPr lang="ru-RU" sz="1600" dirty="0"/>
            <a:t>Модели аттестации </a:t>
          </a:r>
        </a:p>
        <a:p>
          <a:r>
            <a:rPr lang="ru-RU" sz="1600" dirty="0"/>
            <a:t>Модели документооборота  </a:t>
          </a:r>
        </a:p>
        <a:p>
          <a:r>
            <a:rPr lang="ru-RU" sz="2400" dirty="0"/>
            <a:t> </a:t>
          </a:r>
        </a:p>
      </dgm:t>
    </dgm:pt>
    <dgm:pt modelId="{96454C97-6E3C-4F7A-B7FF-9F654C580E75}" type="parTrans" cxnId="{6E729B11-BCF6-46C1-8264-F6E2902D4E92}">
      <dgm:prSet/>
      <dgm:spPr/>
      <dgm:t>
        <a:bodyPr/>
        <a:lstStyle/>
        <a:p>
          <a:endParaRPr lang="ru-RU"/>
        </a:p>
      </dgm:t>
    </dgm:pt>
    <dgm:pt modelId="{CEC106AF-7B3B-4FDC-A23B-1BCAA29734EA}" type="sibTrans" cxnId="{6E729B11-BCF6-46C1-8264-F6E2902D4E92}">
      <dgm:prSet/>
      <dgm:spPr/>
      <dgm:t>
        <a:bodyPr/>
        <a:lstStyle/>
        <a:p>
          <a:endParaRPr lang="ru-RU"/>
        </a:p>
      </dgm:t>
    </dgm:pt>
    <dgm:pt modelId="{26F8D1C1-DDA4-4E19-A46B-530BC6CB8330}">
      <dgm:prSet custT="1"/>
      <dgm:spPr/>
      <dgm:t>
        <a:bodyPr/>
        <a:lstStyle/>
        <a:p>
          <a:r>
            <a:rPr lang="ru-RU" sz="1800" dirty="0"/>
            <a:t>Эффективные модели «безбумажного» управления </a:t>
          </a:r>
        </a:p>
      </dgm:t>
    </dgm:pt>
    <dgm:pt modelId="{8BD704B2-87CC-4191-937D-A4BDE48436E0}" type="parTrans" cxnId="{439497C3-D591-4862-AB17-E6A7ACE81FA8}">
      <dgm:prSet/>
      <dgm:spPr/>
      <dgm:t>
        <a:bodyPr/>
        <a:lstStyle/>
        <a:p>
          <a:endParaRPr lang="ru-RU"/>
        </a:p>
      </dgm:t>
    </dgm:pt>
    <dgm:pt modelId="{932487D8-0F6B-463E-90DB-71F9D11B93DA}" type="sibTrans" cxnId="{439497C3-D591-4862-AB17-E6A7ACE81FA8}">
      <dgm:prSet/>
      <dgm:spPr/>
      <dgm:t>
        <a:bodyPr/>
        <a:lstStyle/>
        <a:p>
          <a:endParaRPr lang="ru-RU"/>
        </a:p>
      </dgm:t>
    </dgm:pt>
    <dgm:pt modelId="{356A5209-7F8B-4403-B986-857656351F2C}">
      <dgm:prSet custT="1"/>
      <dgm:spPr/>
      <dgm:t>
        <a:bodyPr/>
        <a:lstStyle/>
        <a:p>
          <a:r>
            <a:rPr lang="ru-RU" sz="1800" dirty="0"/>
            <a:t>Физические лица, творческие и научные  коллективы </a:t>
          </a:r>
        </a:p>
      </dgm:t>
    </dgm:pt>
    <dgm:pt modelId="{FEA5D376-DFBC-4FBE-BB60-B1278BE985AE}" type="parTrans" cxnId="{C02D562D-CCDA-40A3-A011-CB11167E9442}">
      <dgm:prSet/>
      <dgm:spPr/>
      <dgm:t>
        <a:bodyPr/>
        <a:lstStyle/>
        <a:p>
          <a:endParaRPr lang="ru-RU"/>
        </a:p>
      </dgm:t>
    </dgm:pt>
    <dgm:pt modelId="{EBBF0DED-A6DE-48D9-B4D8-A631C225A533}" type="sibTrans" cxnId="{C02D562D-CCDA-40A3-A011-CB11167E9442}">
      <dgm:prSet/>
      <dgm:spPr/>
      <dgm:t>
        <a:bodyPr/>
        <a:lstStyle/>
        <a:p>
          <a:endParaRPr lang="ru-RU"/>
        </a:p>
      </dgm:t>
    </dgm:pt>
    <dgm:pt modelId="{5386E573-03FD-4B30-9CCF-4C0853CA1259}">
      <dgm:prSet custT="1"/>
      <dgm:spPr/>
      <dgm:t>
        <a:bodyPr/>
        <a:lstStyle/>
        <a:p>
          <a:r>
            <a:rPr lang="ru-RU" sz="1800" dirty="0"/>
            <a:t>Детские сады, школы, колледжи, вузы, ИРО, РОИВ</a:t>
          </a:r>
        </a:p>
      </dgm:t>
    </dgm:pt>
    <dgm:pt modelId="{4ED210F3-C58F-40AD-B4C5-046D3496B184}" type="parTrans" cxnId="{7E276A55-B8C7-4038-A876-A54C27164DB1}">
      <dgm:prSet/>
      <dgm:spPr/>
      <dgm:t>
        <a:bodyPr/>
        <a:lstStyle/>
        <a:p>
          <a:endParaRPr lang="ru-RU"/>
        </a:p>
      </dgm:t>
    </dgm:pt>
    <dgm:pt modelId="{1010FB4F-EC61-4424-A098-4F33AA913641}" type="sibTrans" cxnId="{7E276A55-B8C7-4038-A876-A54C27164DB1}">
      <dgm:prSet/>
      <dgm:spPr/>
      <dgm:t>
        <a:bodyPr/>
        <a:lstStyle/>
        <a:p>
          <a:endParaRPr lang="ru-RU"/>
        </a:p>
      </dgm:t>
    </dgm:pt>
    <dgm:pt modelId="{560658EC-D7DB-4F3F-8185-1FE8100089DB}" type="pres">
      <dgm:prSet presAssocID="{0B82EB16-1263-44D1-A919-05B7A07388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DCF399-B96E-4431-880C-FC977A461E49}" type="pres">
      <dgm:prSet presAssocID="{96D0ABDC-6CD3-47FD-B1D5-61E52620788A}" presName="hierRoot1" presStyleCnt="0">
        <dgm:presLayoutVars>
          <dgm:hierBranch val="init"/>
        </dgm:presLayoutVars>
      </dgm:prSet>
      <dgm:spPr/>
    </dgm:pt>
    <dgm:pt modelId="{56820951-8A38-443D-B24A-E8628E245821}" type="pres">
      <dgm:prSet presAssocID="{96D0ABDC-6CD3-47FD-B1D5-61E52620788A}" presName="rootComposite1" presStyleCnt="0"/>
      <dgm:spPr/>
    </dgm:pt>
    <dgm:pt modelId="{611F6167-47EB-4CF9-AD81-03410858800B}" type="pres">
      <dgm:prSet presAssocID="{96D0ABDC-6CD3-47FD-B1D5-61E52620788A}" presName="rootText1" presStyleLbl="node0" presStyleIdx="0" presStyleCnt="1" custScaleX="758405" custScaleY="255873">
        <dgm:presLayoutVars>
          <dgm:chPref val="3"/>
        </dgm:presLayoutVars>
      </dgm:prSet>
      <dgm:spPr/>
    </dgm:pt>
    <dgm:pt modelId="{BB5708E3-238E-4E25-8F45-2BE4569AC96D}" type="pres">
      <dgm:prSet presAssocID="{96D0ABDC-6CD3-47FD-B1D5-61E52620788A}" presName="rootConnector1" presStyleLbl="node1" presStyleIdx="0" presStyleCnt="0"/>
      <dgm:spPr/>
    </dgm:pt>
    <dgm:pt modelId="{ED543A3F-55C4-4680-B8D5-97E77599B294}" type="pres">
      <dgm:prSet presAssocID="{96D0ABDC-6CD3-47FD-B1D5-61E52620788A}" presName="hierChild2" presStyleCnt="0"/>
      <dgm:spPr/>
    </dgm:pt>
    <dgm:pt modelId="{683CF547-0D07-4831-A8CA-8E9FBDDD0F2D}" type="pres">
      <dgm:prSet presAssocID="{7E80A0CB-3765-4807-965A-59626C1A0A79}" presName="Name37" presStyleLbl="parChTrans1D2" presStyleIdx="0" presStyleCnt="2"/>
      <dgm:spPr/>
    </dgm:pt>
    <dgm:pt modelId="{0DDB4A53-9C40-4105-AEF0-F82AC7E932CB}" type="pres">
      <dgm:prSet presAssocID="{A9D23AD9-D765-4EFE-9921-7CC046156755}" presName="hierRoot2" presStyleCnt="0">
        <dgm:presLayoutVars>
          <dgm:hierBranch val="init"/>
        </dgm:presLayoutVars>
      </dgm:prSet>
      <dgm:spPr/>
    </dgm:pt>
    <dgm:pt modelId="{EED506C7-D786-4795-AE43-1CCB8E7F011D}" type="pres">
      <dgm:prSet presAssocID="{A9D23AD9-D765-4EFE-9921-7CC046156755}" presName="rootComposite" presStyleCnt="0"/>
      <dgm:spPr/>
    </dgm:pt>
    <dgm:pt modelId="{6787B631-2488-4B63-A37D-D4CCB511EDFB}" type="pres">
      <dgm:prSet presAssocID="{A9D23AD9-D765-4EFE-9921-7CC046156755}" presName="rootText" presStyleLbl="node2" presStyleIdx="0" presStyleCnt="2" custScaleX="358639" custScaleY="255873" custLinFactNeighborX="397" custLinFactNeighborY="793">
        <dgm:presLayoutVars>
          <dgm:chPref val="3"/>
        </dgm:presLayoutVars>
      </dgm:prSet>
      <dgm:spPr/>
    </dgm:pt>
    <dgm:pt modelId="{3A805F52-B930-46BF-ABD8-4CBA806BB90B}" type="pres">
      <dgm:prSet presAssocID="{A9D23AD9-D765-4EFE-9921-7CC046156755}" presName="rootConnector" presStyleLbl="node2" presStyleIdx="0" presStyleCnt="2"/>
      <dgm:spPr/>
    </dgm:pt>
    <dgm:pt modelId="{C1035007-54FC-4DE0-963C-998CCF3F18AA}" type="pres">
      <dgm:prSet presAssocID="{A9D23AD9-D765-4EFE-9921-7CC046156755}" presName="hierChild4" presStyleCnt="0"/>
      <dgm:spPr/>
    </dgm:pt>
    <dgm:pt modelId="{36593136-40AA-453F-9D5B-D13774CEED15}" type="pres">
      <dgm:prSet presAssocID="{96454C97-6E3C-4F7A-B7FF-9F654C580E75}" presName="Name37" presStyleLbl="parChTrans1D3" presStyleIdx="0" presStyleCnt="4"/>
      <dgm:spPr/>
    </dgm:pt>
    <dgm:pt modelId="{BD75521B-387A-42C6-BC94-0227958269F0}" type="pres">
      <dgm:prSet presAssocID="{51B23DA0-F275-4F0B-A238-88B57CA679D8}" presName="hierRoot2" presStyleCnt="0">
        <dgm:presLayoutVars>
          <dgm:hierBranch val="init"/>
        </dgm:presLayoutVars>
      </dgm:prSet>
      <dgm:spPr/>
    </dgm:pt>
    <dgm:pt modelId="{B3D1AC4B-EE1B-4F4A-9905-E4A6D063DC8B}" type="pres">
      <dgm:prSet presAssocID="{51B23DA0-F275-4F0B-A238-88B57CA679D8}" presName="rootComposite" presStyleCnt="0"/>
      <dgm:spPr/>
    </dgm:pt>
    <dgm:pt modelId="{75A9C342-A46A-43C3-BD16-23C0A1DC6586}" type="pres">
      <dgm:prSet presAssocID="{51B23DA0-F275-4F0B-A238-88B57CA679D8}" presName="rootText" presStyleLbl="node3" presStyleIdx="0" presStyleCnt="4" custScaleX="318688" custScaleY="336661" custLinFactNeighborX="-24201" custLinFactNeighborY="10756">
        <dgm:presLayoutVars>
          <dgm:chPref val="3"/>
        </dgm:presLayoutVars>
      </dgm:prSet>
      <dgm:spPr/>
    </dgm:pt>
    <dgm:pt modelId="{F2F73AC7-2BE7-4A18-B0B0-5741827162D8}" type="pres">
      <dgm:prSet presAssocID="{51B23DA0-F275-4F0B-A238-88B57CA679D8}" presName="rootConnector" presStyleLbl="node3" presStyleIdx="0" presStyleCnt="4"/>
      <dgm:spPr/>
    </dgm:pt>
    <dgm:pt modelId="{8A0174C5-23A1-40B1-BCD3-DC3281F4ECEE}" type="pres">
      <dgm:prSet presAssocID="{51B23DA0-F275-4F0B-A238-88B57CA679D8}" presName="hierChild4" presStyleCnt="0"/>
      <dgm:spPr/>
    </dgm:pt>
    <dgm:pt modelId="{00F47958-C47B-479C-8BA0-B4BA9D86F2B9}" type="pres">
      <dgm:prSet presAssocID="{51B23DA0-F275-4F0B-A238-88B57CA679D8}" presName="hierChild5" presStyleCnt="0"/>
      <dgm:spPr/>
    </dgm:pt>
    <dgm:pt modelId="{05597CBE-8238-42BE-9E63-EB6EE26734B1}" type="pres">
      <dgm:prSet presAssocID="{FEA5D376-DFBC-4FBE-BB60-B1278BE985AE}" presName="Name37" presStyleLbl="parChTrans1D3" presStyleIdx="1" presStyleCnt="4"/>
      <dgm:spPr/>
    </dgm:pt>
    <dgm:pt modelId="{EC71F200-675A-40A0-B770-1716F95379F8}" type="pres">
      <dgm:prSet presAssocID="{356A5209-7F8B-4403-B986-857656351F2C}" presName="hierRoot2" presStyleCnt="0">
        <dgm:presLayoutVars>
          <dgm:hierBranch val="init"/>
        </dgm:presLayoutVars>
      </dgm:prSet>
      <dgm:spPr/>
    </dgm:pt>
    <dgm:pt modelId="{276A3234-4AC7-4AD7-A5B5-2E7A24469977}" type="pres">
      <dgm:prSet presAssocID="{356A5209-7F8B-4403-B986-857656351F2C}" presName="rootComposite" presStyleCnt="0"/>
      <dgm:spPr/>
    </dgm:pt>
    <dgm:pt modelId="{661047A2-F85E-4138-8714-27FEE192E3A6}" type="pres">
      <dgm:prSet presAssocID="{356A5209-7F8B-4403-B986-857656351F2C}" presName="rootText" presStyleLbl="node3" presStyleIdx="1" presStyleCnt="4" custScaleX="318688" custScaleY="336661" custLinFactNeighborX="-24722" custLinFactNeighborY="-10612">
        <dgm:presLayoutVars>
          <dgm:chPref val="3"/>
        </dgm:presLayoutVars>
      </dgm:prSet>
      <dgm:spPr/>
    </dgm:pt>
    <dgm:pt modelId="{F66D79BB-7F96-4191-A32E-790178AF4CAA}" type="pres">
      <dgm:prSet presAssocID="{356A5209-7F8B-4403-B986-857656351F2C}" presName="rootConnector" presStyleLbl="node3" presStyleIdx="1" presStyleCnt="4"/>
      <dgm:spPr/>
    </dgm:pt>
    <dgm:pt modelId="{7883B910-3E97-4EB0-82E8-A639DE0B1BEF}" type="pres">
      <dgm:prSet presAssocID="{356A5209-7F8B-4403-B986-857656351F2C}" presName="hierChild4" presStyleCnt="0"/>
      <dgm:spPr/>
    </dgm:pt>
    <dgm:pt modelId="{C7327251-4C38-48D2-A4AD-67EDCBE2FDAE}" type="pres">
      <dgm:prSet presAssocID="{356A5209-7F8B-4403-B986-857656351F2C}" presName="hierChild5" presStyleCnt="0"/>
      <dgm:spPr/>
    </dgm:pt>
    <dgm:pt modelId="{CFEF1BA0-C99B-470D-A205-CFC271CC89F4}" type="pres">
      <dgm:prSet presAssocID="{A9D23AD9-D765-4EFE-9921-7CC046156755}" presName="hierChild5" presStyleCnt="0"/>
      <dgm:spPr/>
    </dgm:pt>
    <dgm:pt modelId="{23BEE5C1-0DB1-45A1-AE22-F993F440C253}" type="pres">
      <dgm:prSet presAssocID="{C19019E8-36AF-445D-8E6E-3C5AEF6B5DCF}" presName="Name37" presStyleLbl="parChTrans1D2" presStyleIdx="1" presStyleCnt="2"/>
      <dgm:spPr/>
    </dgm:pt>
    <dgm:pt modelId="{A5DE86DF-107C-406D-BB18-E7ED9FE84D6A}" type="pres">
      <dgm:prSet presAssocID="{745E2C53-A1CC-46F3-95A9-795BA1F08B9E}" presName="hierRoot2" presStyleCnt="0">
        <dgm:presLayoutVars>
          <dgm:hierBranch val="init"/>
        </dgm:presLayoutVars>
      </dgm:prSet>
      <dgm:spPr/>
    </dgm:pt>
    <dgm:pt modelId="{89D72F20-EC42-41F9-BF10-7283C31C6C1F}" type="pres">
      <dgm:prSet presAssocID="{745E2C53-A1CC-46F3-95A9-795BA1F08B9E}" presName="rootComposite" presStyleCnt="0"/>
      <dgm:spPr/>
    </dgm:pt>
    <dgm:pt modelId="{5C83273E-0882-4F10-B6A3-0477521B9C7A}" type="pres">
      <dgm:prSet presAssocID="{745E2C53-A1CC-46F3-95A9-795BA1F08B9E}" presName="rootText" presStyleLbl="node2" presStyleIdx="1" presStyleCnt="2" custScaleX="369830" custScaleY="255873">
        <dgm:presLayoutVars>
          <dgm:chPref val="3"/>
        </dgm:presLayoutVars>
      </dgm:prSet>
      <dgm:spPr/>
    </dgm:pt>
    <dgm:pt modelId="{37B0A857-DDFB-489F-99BD-F3BF4BA17C7D}" type="pres">
      <dgm:prSet presAssocID="{745E2C53-A1CC-46F3-95A9-795BA1F08B9E}" presName="rootConnector" presStyleLbl="node2" presStyleIdx="1" presStyleCnt="2"/>
      <dgm:spPr/>
    </dgm:pt>
    <dgm:pt modelId="{62664E46-30FA-4B5F-B0EC-0B4D4E264333}" type="pres">
      <dgm:prSet presAssocID="{745E2C53-A1CC-46F3-95A9-795BA1F08B9E}" presName="hierChild4" presStyleCnt="0"/>
      <dgm:spPr/>
    </dgm:pt>
    <dgm:pt modelId="{FD390903-EDB4-4A4B-814C-F8430FD8DE29}" type="pres">
      <dgm:prSet presAssocID="{8BD704B2-87CC-4191-937D-A4BDE48436E0}" presName="Name37" presStyleLbl="parChTrans1D3" presStyleIdx="2" presStyleCnt="4"/>
      <dgm:spPr/>
    </dgm:pt>
    <dgm:pt modelId="{057DD5EE-9AF1-4FF0-9484-6FD2E68AD405}" type="pres">
      <dgm:prSet presAssocID="{26F8D1C1-DDA4-4E19-A46B-530BC6CB8330}" presName="hierRoot2" presStyleCnt="0">
        <dgm:presLayoutVars>
          <dgm:hierBranch val="init"/>
        </dgm:presLayoutVars>
      </dgm:prSet>
      <dgm:spPr/>
    </dgm:pt>
    <dgm:pt modelId="{0F1A1F6B-42D8-4EBC-B93A-E7D5C7986549}" type="pres">
      <dgm:prSet presAssocID="{26F8D1C1-DDA4-4E19-A46B-530BC6CB8330}" presName="rootComposite" presStyleCnt="0"/>
      <dgm:spPr/>
    </dgm:pt>
    <dgm:pt modelId="{92165518-737C-4776-9797-84AC1F2B7575}" type="pres">
      <dgm:prSet presAssocID="{26F8D1C1-DDA4-4E19-A46B-530BC6CB8330}" presName="rootText" presStyleLbl="node3" presStyleIdx="2" presStyleCnt="4" custScaleX="318688" custScaleY="336661">
        <dgm:presLayoutVars>
          <dgm:chPref val="3"/>
        </dgm:presLayoutVars>
      </dgm:prSet>
      <dgm:spPr/>
    </dgm:pt>
    <dgm:pt modelId="{635AB9D1-0F03-4C1B-B9C6-F9BDB5E41E1A}" type="pres">
      <dgm:prSet presAssocID="{26F8D1C1-DDA4-4E19-A46B-530BC6CB8330}" presName="rootConnector" presStyleLbl="node3" presStyleIdx="2" presStyleCnt="4"/>
      <dgm:spPr/>
    </dgm:pt>
    <dgm:pt modelId="{CA9CA521-49A5-4B14-80BA-6B031C7A3DEE}" type="pres">
      <dgm:prSet presAssocID="{26F8D1C1-DDA4-4E19-A46B-530BC6CB8330}" presName="hierChild4" presStyleCnt="0"/>
      <dgm:spPr/>
    </dgm:pt>
    <dgm:pt modelId="{23D13B69-21E1-402D-A4B8-4DB6DE2B9E56}" type="pres">
      <dgm:prSet presAssocID="{26F8D1C1-DDA4-4E19-A46B-530BC6CB8330}" presName="hierChild5" presStyleCnt="0"/>
      <dgm:spPr/>
    </dgm:pt>
    <dgm:pt modelId="{806E876B-6F55-435C-9F2F-E692C4309799}" type="pres">
      <dgm:prSet presAssocID="{4ED210F3-C58F-40AD-B4C5-046D3496B184}" presName="Name37" presStyleLbl="parChTrans1D3" presStyleIdx="3" presStyleCnt="4"/>
      <dgm:spPr/>
    </dgm:pt>
    <dgm:pt modelId="{E33B893E-B61A-4722-8298-DCD97D424E99}" type="pres">
      <dgm:prSet presAssocID="{5386E573-03FD-4B30-9CCF-4C0853CA1259}" presName="hierRoot2" presStyleCnt="0">
        <dgm:presLayoutVars>
          <dgm:hierBranch val="init"/>
        </dgm:presLayoutVars>
      </dgm:prSet>
      <dgm:spPr/>
    </dgm:pt>
    <dgm:pt modelId="{D11BBCAD-97B7-4F0C-933F-BC7EB425C033}" type="pres">
      <dgm:prSet presAssocID="{5386E573-03FD-4B30-9CCF-4C0853CA1259}" presName="rootComposite" presStyleCnt="0"/>
      <dgm:spPr/>
    </dgm:pt>
    <dgm:pt modelId="{C9733807-51F9-420E-8B0C-E1C4077CE7C9}" type="pres">
      <dgm:prSet presAssocID="{5386E573-03FD-4B30-9CCF-4C0853CA1259}" presName="rootText" presStyleLbl="node3" presStyleIdx="3" presStyleCnt="4" custScaleX="316548" custScaleY="321606" custLinFactNeighborX="8964" custLinFactNeighborY="1773">
        <dgm:presLayoutVars>
          <dgm:chPref val="3"/>
        </dgm:presLayoutVars>
      </dgm:prSet>
      <dgm:spPr/>
    </dgm:pt>
    <dgm:pt modelId="{09A305FB-6463-4D42-BAD8-6C4954B395BC}" type="pres">
      <dgm:prSet presAssocID="{5386E573-03FD-4B30-9CCF-4C0853CA1259}" presName="rootConnector" presStyleLbl="node3" presStyleIdx="3" presStyleCnt="4"/>
      <dgm:spPr/>
    </dgm:pt>
    <dgm:pt modelId="{5E1AF02B-2231-408D-BA74-84A30F908160}" type="pres">
      <dgm:prSet presAssocID="{5386E573-03FD-4B30-9CCF-4C0853CA1259}" presName="hierChild4" presStyleCnt="0"/>
      <dgm:spPr/>
    </dgm:pt>
    <dgm:pt modelId="{738B028D-5293-435A-A824-B5752AD02326}" type="pres">
      <dgm:prSet presAssocID="{5386E573-03FD-4B30-9CCF-4C0853CA1259}" presName="hierChild5" presStyleCnt="0"/>
      <dgm:spPr/>
    </dgm:pt>
    <dgm:pt modelId="{60F39714-D6E3-4B84-9888-997500C069E7}" type="pres">
      <dgm:prSet presAssocID="{745E2C53-A1CC-46F3-95A9-795BA1F08B9E}" presName="hierChild5" presStyleCnt="0"/>
      <dgm:spPr/>
    </dgm:pt>
    <dgm:pt modelId="{C319BA56-F256-4B1B-95C9-1982A2EEC204}" type="pres">
      <dgm:prSet presAssocID="{96D0ABDC-6CD3-47FD-B1D5-61E52620788A}" presName="hierChild3" presStyleCnt="0"/>
      <dgm:spPr/>
    </dgm:pt>
  </dgm:ptLst>
  <dgm:cxnLst>
    <dgm:cxn modelId="{F578CD0C-60F9-47D4-9673-D1E043AFA9A0}" type="presOf" srcId="{51B23DA0-F275-4F0B-A238-88B57CA679D8}" destId="{F2F73AC7-2BE7-4A18-B0B0-5741827162D8}" srcOrd="1" destOrd="0" presId="urn:microsoft.com/office/officeart/2005/8/layout/orgChart1"/>
    <dgm:cxn modelId="{73D5FF0F-6741-44BD-82C2-A4B18C101101}" type="presOf" srcId="{745E2C53-A1CC-46F3-95A9-795BA1F08B9E}" destId="{5C83273E-0882-4F10-B6A3-0477521B9C7A}" srcOrd="0" destOrd="0" presId="urn:microsoft.com/office/officeart/2005/8/layout/orgChart1"/>
    <dgm:cxn modelId="{6E729B11-BCF6-46C1-8264-F6E2902D4E92}" srcId="{A9D23AD9-D765-4EFE-9921-7CC046156755}" destId="{51B23DA0-F275-4F0B-A238-88B57CA679D8}" srcOrd="0" destOrd="0" parTransId="{96454C97-6E3C-4F7A-B7FF-9F654C580E75}" sibTransId="{CEC106AF-7B3B-4FDC-A23B-1BCAA29734EA}"/>
    <dgm:cxn modelId="{022EE017-5194-42AD-83DD-F3CE3D4EB42A}" type="presOf" srcId="{356A5209-7F8B-4403-B986-857656351F2C}" destId="{661047A2-F85E-4138-8714-27FEE192E3A6}" srcOrd="0" destOrd="0" presId="urn:microsoft.com/office/officeart/2005/8/layout/orgChart1"/>
    <dgm:cxn modelId="{00A66C20-478E-4D34-9892-EF5AA1390FEF}" type="presOf" srcId="{26F8D1C1-DDA4-4E19-A46B-530BC6CB8330}" destId="{92165518-737C-4776-9797-84AC1F2B7575}" srcOrd="0" destOrd="0" presId="urn:microsoft.com/office/officeart/2005/8/layout/orgChart1"/>
    <dgm:cxn modelId="{46C2FA23-F26B-474B-9E67-007ABEEB996D}" type="presOf" srcId="{4ED210F3-C58F-40AD-B4C5-046D3496B184}" destId="{806E876B-6F55-435C-9F2F-E692C4309799}" srcOrd="0" destOrd="0" presId="urn:microsoft.com/office/officeart/2005/8/layout/orgChart1"/>
    <dgm:cxn modelId="{C02D562D-CCDA-40A3-A011-CB11167E9442}" srcId="{A9D23AD9-D765-4EFE-9921-7CC046156755}" destId="{356A5209-7F8B-4403-B986-857656351F2C}" srcOrd="1" destOrd="0" parTransId="{FEA5D376-DFBC-4FBE-BB60-B1278BE985AE}" sibTransId="{EBBF0DED-A6DE-48D9-B4D8-A631C225A533}"/>
    <dgm:cxn modelId="{96C10B37-3FD9-4025-8484-8805CA366926}" type="presOf" srcId="{0B82EB16-1263-44D1-A919-05B7A07388A1}" destId="{560658EC-D7DB-4F3F-8185-1FE8100089DB}" srcOrd="0" destOrd="0" presId="urn:microsoft.com/office/officeart/2005/8/layout/orgChart1"/>
    <dgm:cxn modelId="{F4FEA937-0920-4DAE-BD9D-5EFFE9F5CF2D}" type="presOf" srcId="{FEA5D376-DFBC-4FBE-BB60-B1278BE985AE}" destId="{05597CBE-8238-42BE-9E63-EB6EE26734B1}" srcOrd="0" destOrd="0" presId="urn:microsoft.com/office/officeart/2005/8/layout/orgChart1"/>
    <dgm:cxn modelId="{1A69F75D-CF63-4E3E-BC30-ECB5F0D354CB}" srcId="{96D0ABDC-6CD3-47FD-B1D5-61E52620788A}" destId="{745E2C53-A1CC-46F3-95A9-795BA1F08B9E}" srcOrd="1" destOrd="0" parTransId="{C19019E8-36AF-445D-8E6E-3C5AEF6B5DCF}" sibTransId="{789930EB-BF85-4791-B46F-D838186CD5B6}"/>
    <dgm:cxn modelId="{0F74855E-C8AC-4F16-94FC-2BF821014B7E}" type="presOf" srcId="{96454C97-6E3C-4F7A-B7FF-9F654C580E75}" destId="{36593136-40AA-453F-9D5B-D13774CEED15}" srcOrd="0" destOrd="0" presId="urn:microsoft.com/office/officeart/2005/8/layout/orgChart1"/>
    <dgm:cxn modelId="{1B718566-4F74-46BE-AA1B-BEEF7FDA4C2B}" type="presOf" srcId="{96D0ABDC-6CD3-47FD-B1D5-61E52620788A}" destId="{BB5708E3-238E-4E25-8F45-2BE4569AC96D}" srcOrd="1" destOrd="0" presId="urn:microsoft.com/office/officeart/2005/8/layout/orgChart1"/>
    <dgm:cxn modelId="{77E18A6B-8A75-4AE3-AD5B-F718F2A0C1A7}" type="presOf" srcId="{7E80A0CB-3765-4807-965A-59626C1A0A79}" destId="{683CF547-0D07-4831-A8CA-8E9FBDDD0F2D}" srcOrd="0" destOrd="0" presId="urn:microsoft.com/office/officeart/2005/8/layout/orgChart1"/>
    <dgm:cxn modelId="{62E0CB6C-AEF5-417A-97B5-90E5A0A0F2AF}" type="presOf" srcId="{8BD704B2-87CC-4191-937D-A4BDE48436E0}" destId="{FD390903-EDB4-4A4B-814C-F8430FD8DE29}" srcOrd="0" destOrd="0" presId="urn:microsoft.com/office/officeart/2005/8/layout/orgChart1"/>
    <dgm:cxn modelId="{A4FE9152-177E-47DA-A17F-BFEF804564B7}" type="presOf" srcId="{26F8D1C1-DDA4-4E19-A46B-530BC6CB8330}" destId="{635AB9D1-0F03-4C1B-B9C6-F9BDB5E41E1A}" srcOrd="1" destOrd="0" presId="urn:microsoft.com/office/officeart/2005/8/layout/orgChart1"/>
    <dgm:cxn modelId="{7E276A55-B8C7-4038-A876-A54C27164DB1}" srcId="{745E2C53-A1CC-46F3-95A9-795BA1F08B9E}" destId="{5386E573-03FD-4B30-9CCF-4C0853CA1259}" srcOrd="1" destOrd="0" parTransId="{4ED210F3-C58F-40AD-B4C5-046D3496B184}" sibTransId="{1010FB4F-EC61-4424-A098-4F33AA913641}"/>
    <dgm:cxn modelId="{6E472C57-EAB0-4ACE-B0CF-5ECB2D895FF1}" srcId="{96D0ABDC-6CD3-47FD-B1D5-61E52620788A}" destId="{A9D23AD9-D765-4EFE-9921-7CC046156755}" srcOrd="0" destOrd="0" parTransId="{7E80A0CB-3765-4807-965A-59626C1A0A79}" sibTransId="{6D74A3CC-6611-43D8-9464-F84E55E20DA4}"/>
    <dgm:cxn modelId="{B5B2DD57-F102-4F6D-8F77-1A356EA46D6D}" type="presOf" srcId="{356A5209-7F8B-4403-B986-857656351F2C}" destId="{F66D79BB-7F96-4191-A32E-790178AF4CAA}" srcOrd="1" destOrd="0" presId="urn:microsoft.com/office/officeart/2005/8/layout/orgChart1"/>
    <dgm:cxn modelId="{0F89087E-0A78-4F33-915A-F6138839AA32}" type="presOf" srcId="{5386E573-03FD-4B30-9CCF-4C0853CA1259}" destId="{09A305FB-6463-4D42-BAD8-6C4954B395BC}" srcOrd="1" destOrd="0" presId="urn:microsoft.com/office/officeart/2005/8/layout/orgChart1"/>
    <dgm:cxn modelId="{5583C09F-C49E-4E54-B459-B1C4EF8D4697}" type="presOf" srcId="{A9D23AD9-D765-4EFE-9921-7CC046156755}" destId="{6787B631-2488-4B63-A37D-D4CCB511EDFB}" srcOrd="0" destOrd="0" presId="urn:microsoft.com/office/officeart/2005/8/layout/orgChart1"/>
    <dgm:cxn modelId="{220A25A3-7DB7-45D8-B3D7-EFC492C5583E}" type="presOf" srcId="{C19019E8-36AF-445D-8E6E-3C5AEF6B5DCF}" destId="{23BEE5C1-0DB1-45A1-AE22-F993F440C253}" srcOrd="0" destOrd="0" presId="urn:microsoft.com/office/officeart/2005/8/layout/orgChart1"/>
    <dgm:cxn modelId="{A41B22C1-F8F8-4002-AACB-521CE64A4CD0}" type="presOf" srcId="{51B23DA0-F275-4F0B-A238-88B57CA679D8}" destId="{75A9C342-A46A-43C3-BD16-23C0A1DC6586}" srcOrd="0" destOrd="0" presId="urn:microsoft.com/office/officeart/2005/8/layout/orgChart1"/>
    <dgm:cxn modelId="{439497C3-D591-4862-AB17-E6A7ACE81FA8}" srcId="{745E2C53-A1CC-46F3-95A9-795BA1F08B9E}" destId="{26F8D1C1-DDA4-4E19-A46B-530BC6CB8330}" srcOrd="0" destOrd="0" parTransId="{8BD704B2-87CC-4191-937D-A4BDE48436E0}" sibTransId="{932487D8-0F6B-463E-90DB-71F9D11B93DA}"/>
    <dgm:cxn modelId="{631537CA-1C2F-47AD-950E-32EE8C6E1DFF}" type="presOf" srcId="{A9D23AD9-D765-4EFE-9921-7CC046156755}" destId="{3A805F52-B930-46BF-ABD8-4CBA806BB90B}" srcOrd="1" destOrd="0" presId="urn:microsoft.com/office/officeart/2005/8/layout/orgChart1"/>
    <dgm:cxn modelId="{CD3F23E6-8DE1-40C0-9B33-4279B79C4C08}" type="presOf" srcId="{5386E573-03FD-4B30-9CCF-4C0853CA1259}" destId="{C9733807-51F9-420E-8B0C-E1C4077CE7C9}" srcOrd="0" destOrd="0" presId="urn:microsoft.com/office/officeart/2005/8/layout/orgChart1"/>
    <dgm:cxn modelId="{E8ADA3E8-D5BB-4848-9354-886DEEEBBEB5}" type="presOf" srcId="{745E2C53-A1CC-46F3-95A9-795BA1F08B9E}" destId="{37B0A857-DDFB-489F-99BD-F3BF4BA17C7D}" srcOrd="1" destOrd="0" presId="urn:microsoft.com/office/officeart/2005/8/layout/orgChart1"/>
    <dgm:cxn modelId="{681B7CEE-3327-4958-9AD8-A3BD0DB850F8}" srcId="{0B82EB16-1263-44D1-A919-05B7A07388A1}" destId="{96D0ABDC-6CD3-47FD-B1D5-61E52620788A}" srcOrd="0" destOrd="0" parTransId="{2384F7DF-F68B-44EC-AAC5-5C11F60B1A68}" sibTransId="{760E8CCA-5CA0-4C5A-899D-6A0AA25BE3EA}"/>
    <dgm:cxn modelId="{61F8FDF1-46BF-4CBD-B39D-46E687C6A03B}" type="presOf" srcId="{96D0ABDC-6CD3-47FD-B1D5-61E52620788A}" destId="{611F6167-47EB-4CF9-AD81-03410858800B}" srcOrd="0" destOrd="0" presId="urn:microsoft.com/office/officeart/2005/8/layout/orgChart1"/>
    <dgm:cxn modelId="{20D26D70-D08B-4A8D-9BE5-1A739DAA2616}" type="presParOf" srcId="{560658EC-D7DB-4F3F-8185-1FE8100089DB}" destId="{C7DCF399-B96E-4431-880C-FC977A461E49}" srcOrd="0" destOrd="0" presId="urn:microsoft.com/office/officeart/2005/8/layout/orgChart1"/>
    <dgm:cxn modelId="{8CBFE5FD-736C-49EA-8418-E9532B695E5B}" type="presParOf" srcId="{C7DCF399-B96E-4431-880C-FC977A461E49}" destId="{56820951-8A38-443D-B24A-E8628E245821}" srcOrd="0" destOrd="0" presId="urn:microsoft.com/office/officeart/2005/8/layout/orgChart1"/>
    <dgm:cxn modelId="{8ED19DB7-29CA-4466-B498-0DB6CDD3BF0D}" type="presParOf" srcId="{56820951-8A38-443D-B24A-E8628E245821}" destId="{611F6167-47EB-4CF9-AD81-03410858800B}" srcOrd="0" destOrd="0" presId="urn:microsoft.com/office/officeart/2005/8/layout/orgChart1"/>
    <dgm:cxn modelId="{E66A0FC7-9318-4EA2-AAF8-0BE2108D0782}" type="presParOf" srcId="{56820951-8A38-443D-B24A-E8628E245821}" destId="{BB5708E3-238E-4E25-8F45-2BE4569AC96D}" srcOrd="1" destOrd="0" presId="urn:microsoft.com/office/officeart/2005/8/layout/orgChart1"/>
    <dgm:cxn modelId="{F195B7C6-3942-4B5A-83E4-25D31AEF3872}" type="presParOf" srcId="{C7DCF399-B96E-4431-880C-FC977A461E49}" destId="{ED543A3F-55C4-4680-B8D5-97E77599B294}" srcOrd="1" destOrd="0" presId="urn:microsoft.com/office/officeart/2005/8/layout/orgChart1"/>
    <dgm:cxn modelId="{E2C2A6E4-43C6-4280-8CA5-9C121871D279}" type="presParOf" srcId="{ED543A3F-55C4-4680-B8D5-97E77599B294}" destId="{683CF547-0D07-4831-A8CA-8E9FBDDD0F2D}" srcOrd="0" destOrd="0" presId="urn:microsoft.com/office/officeart/2005/8/layout/orgChart1"/>
    <dgm:cxn modelId="{5CC7B40A-5776-4565-8C84-DEF3FFF743C3}" type="presParOf" srcId="{ED543A3F-55C4-4680-B8D5-97E77599B294}" destId="{0DDB4A53-9C40-4105-AEF0-F82AC7E932CB}" srcOrd="1" destOrd="0" presId="urn:microsoft.com/office/officeart/2005/8/layout/orgChart1"/>
    <dgm:cxn modelId="{B49B07F0-0940-4007-82BB-E3D9324AEAF6}" type="presParOf" srcId="{0DDB4A53-9C40-4105-AEF0-F82AC7E932CB}" destId="{EED506C7-D786-4795-AE43-1CCB8E7F011D}" srcOrd="0" destOrd="0" presId="urn:microsoft.com/office/officeart/2005/8/layout/orgChart1"/>
    <dgm:cxn modelId="{4F097D94-DA61-400E-9A8C-290CE707F1E4}" type="presParOf" srcId="{EED506C7-D786-4795-AE43-1CCB8E7F011D}" destId="{6787B631-2488-4B63-A37D-D4CCB511EDFB}" srcOrd="0" destOrd="0" presId="urn:microsoft.com/office/officeart/2005/8/layout/orgChart1"/>
    <dgm:cxn modelId="{3D24BCF1-7172-457D-A3E5-7587B4942827}" type="presParOf" srcId="{EED506C7-D786-4795-AE43-1CCB8E7F011D}" destId="{3A805F52-B930-46BF-ABD8-4CBA806BB90B}" srcOrd="1" destOrd="0" presId="urn:microsoft.com/office/officeart/2005/8/layout/orgChart1"/>
    <dgm:cxn modelId="{B3539069-FFE8-47AF-8931-9814A2A4A1F2}" type="presParOf" srcId="{0DDB4A53-9C40-4105-AEF0-F82AC7E932CB}" destId="{C1035007-54FC-4DE0-963C-998CCF3F18AA}" srcOrd="1" destOrd="0" presId="urn:microsoft.com/office/officeart/2005/8/layout/orgChart1"/>
    <dgm:cxn modelId="{8B7726EF-B64B-4BCD-A617-EEF647755B79}" type="presParOf" srcId="{C1035007-54FC-4DE0-963C-998CCF3F18AA}" destId="{36593136-40AA-453F-9D5B-D13774CEED15}" srcOrd="0" destOrd="0" presId="urn:microsoft.com/office/officeart/2005/8/layout/orgChart1"/>
    <dgm:cxn modelId="{1B23898F-FEF4-479D-A79C-F5616FCB950D}" type="presParOf" srcId="{C1035007-54FC-4DE0-963C-998CCF3F18AA}" destId="{BD75521B-387A-42C6-BC94-0227958269F0}" srcOrd="1" destOrd="0" presId="urn:microsoft.com/office/officeart/2005/8/layout/orgChart1"/>
    <dgm:cxn modelId="{F7E4DBB4-89EA-472A-BF6D-3345A369684B}" type="presParOf" srcId="{BD75521B-387A-42C6-BC94-0227958269F0}" destId="{B3D1AC4B-EE1B-4F4A-9905-E4A6D063DC8B}" srcOrd="0" destOrd="0" presId="urn:microsoft.com/office/officeart/2005/8/layout/orgChart1"/>
    <dgm:cxn modelId="{EA4ECE7F-1402-4D45-A4ED-596BBAD15797}" type="presParOf" srcId="{B3D1AC4B-EE1B-4F4A-9905-E4A6D063DC8B}" destId="{75A9C342-A46A-43C3-BD16-23C0A1DC6586}" srcOrd="0" destOrd="0" presId="urn:microsoft.com/office/officeart/2005/8/layout/orgChart1"/>
    <dgm:cxn modelId="{AA1005C3-5986-4EED-A8E2-4AF823F2F224}" type="presParOf" srcId="{B3D1AC4B-EE1B-4F4A-9905-E4A6D063DC8B}" destId="{F2F73AC7-2BE7-4A18-B0B0-5741827162D8}" srcOrd="1" destOrd="0" presId="urn:microsoft.com/office/officeart/2005/8/layout/orgChart1"/>
    <dgm:cxn modelId="{A1F9E35C-A435-4F7A-8890-0610AF2890E8}" type="presParOf" srcId="{BD75521B-387A-42C6-BC94-0227958269F0}" destId="{8A0174C5-23A1-40B1-BCD3-DC3281F4ECEE}" srcOrd="1" destOrd="0" presId="urn:microsoft.com/office/officeart/2005/8/layout/orgChart1"/>
    <dgm:cxn modelId="{4ECECFAB-1F19-486D-9950-35D4F51147C6}" type="presParOf" srcId="{BD75521B-387A-42C6-BC94-0227958269F0}" destId="{00F47958-C47B-479C-8BA0-B4BA9D86F2B9}" srcOrd="2" destOrd="0" presId="urn:microsoft.com/office/officeart/2005/8/layout/orgChart1"/>
    <dgm:cxn modelId="{45A0784A-669D-47DD-9D93-654C60EFBB52}" type="presParOf" srcId="{C1035007-54FC-4DE0-963C-998CCF3F18AA}" destId="{05597CBE-8238-42BE-9E63-EB6EE26734B1}" srcOrd="2" destOrd="0" presId="urn:microsoft.com/office/officeart/2005/8/layout/orgChart1"/>
    <dgm:cxn modelId="{786DAFC3-75B1-4B70-BB23-CA4BDCF33530}" type="presParOf" srcId="{C1035007-54FC-4DE0-963C-998CCF3F18AA}" destId="{EC71F200-675A-40A0-B770-1716F95379F8}" srcOrd="3" destOrd="0" presId="urn:microsoft.com/office/officeart/2005/8/layout/orgChart1"/>
    <dgm:cxn modelId="{E80A2331-83D6-4A0A-A422-2953864E7266}" type="presParOf" srcId="{EC71F200-675A-40A0-B770-1716F95379F8}" destId="{276A3234-4AC7-4AD7-A5B5-2E7A24469977}" srcOrd="0" destOrd="0" presId="urn:microsoft.com/office/officeart/2005/8/layout/orgChart1"/>
    <dgm:cxn modelId="{9C0C6E63-3171-4EF7-98B9-8AE28589B74D}" type="presParOf" srcId="{276A3234-4AC7-4AD7-A5B5-2E7A24469977}" destId="{661047A2-F85E-4138-8714-27FEE192E3A6}" srcOrd="0" destOrd="0" presId="urn:microsoft.com/office/officeart/2005/8/layout/orgChart1"/>
    <dgm:cxn modelId="{24CC05AF-EB34-4BF8-93D3-EDC423C64903}" type="presParOf" srcId="{276A3234-4AC7-4AD7-A5B5-2E7A24469977}" destId="{F66D79BB-7F96-4191-A32E-790178AF4CAA}" srcOrd="1" destOrd="0" presId="urn:microsoft.com/office/officeart/2005/8/layout/orgChart1"/>
    <dgm:cxn modelId="{058C881A-8527-4042-BCE2-320D9AA16655}" type="presParOf" srcId="{EC71F200-675A-40A0-B770-1716F95379F8}" destId="{7883B910-3E97-4EB0-82E8-A639DE0B1BEF}" srcOrd="1" destOrd="0" presId="urn:microsoft.com/office/officeart/2005/8/layout/orgChart1"/>
    <dgm:cxn modelId="{2AE78C92-28C1-462C-94CB-44E55B21DC78}" type="presParOf" srcId="{EC71F200-675A-40A0-B770-1716F95379F8}" destId="{C7327251-4C38-48D2-A4AD-67EDCBE2FDAE}" srcOrd="2" destOrd="0" presId="urn:microsoft.com/office/officeart/2005/8/layout/orgChart1"/>
    <dgm:cxn modelId="{436018CC-3136-4F63-9542-693B2EDF4BE9}" type="presParOf" srcId="{0DDB4A53-9C40-4105-AEF0-F82AC7E932CB}" destId="{CFEF1BA0-C99B-470D-A205-CFC271CC89F4}" srcOrd="2" destOrd="0" presId="urn:microsoft.com/office/officeart/2005/8/layout/orgChart1"/>
    <dgm:cxn modelId="{4CFA495D-666B-48E5-96FD-F3CB6F27B4A1}" type="presParOf" srcId="{ED543A3F-55C4-4680-B8D5-97E77599B294}" destId="{23BEE5C1-0DB1-45A1-AE22-F993F440C253}" srcOrd="2" destOrd="0" presId="urn:microsoft.com/office/officeart/2005/8/layout/orgChart1"/>
    <dgm:cxn modelId="{FC23EA62-E8B5-48EC-925A-3E500DA76B3A}" type="presParOf" srcId="{ED543A3F-55C4-4680-B8D5-97E77599B294}" destId="{A5DE86DF-107C-406D-BB18-E7ED9FE84D6A}" srcOrd="3" destOrd="0" presId="urn:microsoft.com/office/officeart/2005/8/layout/orgChart1"/>
    <dgm:cxn modelId="{6FFDF499-2524-455D-AD4A-09C7EC4EE3F7}" type="presParOf" srcId="{A5DE86DF-107C-406D-BB18-E7ED9FE84D6A}" destId="{89D72F20-EC42-41F9-BF10-7283C31C6C1F}" srcOrd="0" destOrd="0" presId="urn:microsoft.com/office/officeart/2005/8/layout/orgChart1"/>
    <dgm:cxn modelId="{92C3D554-0370-4A81-ABB3-ECF985071F1A}" type="presParOf" srcId="{89D72F20-EC42-41F9-BF10-7283C31C6C1F}" destId="{5C83273E-0882-4F10-B6A3-0477521B9C7A}" srcOrd="0" destOrd="0" presId="urn:microsoft.com/office/officeart/2005/8/layout/orgChart1"/>
    <dgm:cxn modelId="{6BFF0A04-A8B7-4CD0-AE63-88401A470B1F}" type="presParOf" srcId="{89D72F20-EC42-41F9-BF10-7283C31C6C1F}" destId="{37B0A857-DDFB-489F-99BD-F3BF4BA17C7D}" srcOrd="1" destOrd="0" presId="urn:microsoft.com/office/officeart/2005/8/layout/orgChart1"/>
    <dgm:cxn modelId="{B3738D73-BD90-4D94-BE26-159DF653531C}" type="presParOf" srcId="{A5DE86DF-107C-406D-BB18-E7ED9FE84D6A}" destId="{62664E46-30FA-4B5F-B0EC-0B4D4E264333}" srcOrd="1" destOrd="0" presId="urn:microsoft.com/office/officeart/2005/8/layout/orgChart1"/>
    <dgm:cxn modelId="{DD6B83F6-CBFD-4237-8E42-6CEF36FCBAF0}" type="presParOf" srcId="{62664E46-30FA-4B5F-B0EC-0B4D4E264333}" destId="{FD390903-EDB4-4A4B-814C-F8430FD8DE29}" srcOrd="0" destOrd="0" presId="urn:microsoft.com/office/officeart/2005/8/layout/orgChart1"/>
    <dgm:cxn modelId="{106DDAB2-CA3E-42EA-8B1D-9D6F93978BBC}" type="presParOf" srcId="{62664E46-30FA-4B5F-B0EC-0B4D4E264333}" destId="{057DD5EE-9AF1-4FF0-9484-6FD2E68AD405}" srcOrd="1" destOrd="0" presId="urn:microsoft.com/office/officeart/2005/8/layout/orgChart1"/>
    <dgm:cxn modelId="{FA5DB040-762F-4905-A34B-90022CC84F12}" type="presParOf" srcId="{057DD5EE-9AF1-4FF0-9484-6FD2E68AD405}" destId="{0F1A1F6B-42D8-4EBC-B93A-E7D5C7986549}" srcOrd="0" destOrd="0" presId="urn:microsoft.com/office/officeart/2005/8/layout/orgChart1"/>
    <dgm:cxn modelId="{A8716840-C7F7-4CAE-B884-18290D55AEDE}" type="presParOf" srcId="{0F1A1F6B-42D8-4EBC-B93A-E7D5C7986549}" destId="{92165518-737C-4776-9797-84AC1F2B7575}" srcOrd="0" destOrd="0" presId="urn:microsoft.com/office/officeart/2005/8/layout/orgChart1"/>
    <dgm:cxn modelId="{2A566195-3940-4FAF-A24D-9E308C667314}" type="presParOf" srcId="{0F1A1F6B-42D8-4EBC-B93A-E7D5C7986549}" destId="{635AB9D1-0F03-4C1B-B9C6-F9BDB5E41E1A}" srcOrd="1" destOrd="0" presId="urn:microsoft.com/office/officeart/2005/8/layout/orgChart1"/>
    <dgm:cxn modelId="{651E6620-A8C8-49DF-AA89-BF337F696E1D}" type="presParOf" srcId="{057DD5EE-9AF1-4FF0-9484-6FD2E68AD405}" destId="{CA9CA521-49A5-4B14-80BA-6B031C7A3DEE}" srcOrd="1" destOrd="0" presId="urn:microsoft.com/office/officeart/2005/8/layout/orgChart1"/>
    <dgm:cxn modelId="{2FB42C32-E28C-475C-8504-0B3A114612D2}" type="presParOf" srcId="{057DD5EE-9AF1-4FF0-9484-6FD2E68AD405}" destId="{23D13B69-21E1-402D-A4B8-4DB6DE2B9E56}" srcOrd="2" destOrd="0" presId="urn:microsoft.com/office/officeart/2005/8/layout/orgChart1"/>
    <dgm:cxn modelId="{265BDA18-8A6F-43AA-AC8D-4EBC5FB6DEB9}" type="presParOf" srcId="{62664E46-30FA-4B5F-B0EC-0B4D4E264333}" destId="{806E876B-6F55-435C-9F2F-E692C4309799}" srcOrd="2" destOrd="0" presId="urn:microsoft.com/office/officeart/2005/8/layout/orgChart1"/>
    <dgm:cxn modelId="{027765E9-A317-4809-B1A6-E96483F5A4CA}" type="presParOf" srcId="{62664E46-30FA-4B5F-B0EC-0B4D4E264333}" destId="{E33B893E-B61A-4722-8298-DCD97D424E99}" srcOrd="3" destOrd="0" presId="urn:microsoft.com/office/officeart/2005/8/layout/orgChart1"/>
    <dgm:cxn modelId="{3E35989C-DED1-4D7A-B3BC-E7B8A0D28EDC}" type="presParOf" srcId="{E33B893E-B61A-4722-8298-DCD97D424E99}" destId="{D11BBCAD-97B7-4F0C-933F-BC7EB425C033}" srcOrd="0" destOrd="0" presId="urn:microsoft.com/office/officeart/2005/8/layout/orgChart1"/>
    <dgm:cxn modelId="{027E9CC4-AB8B-4D42-A955-8DF0E7D7E1AB}" type="presParOf" srcId="{D11BBCAD-97B7-4F0C-933F-BC7EB425C033}" destId="{C9733807-51F9-420E-8B0C-E1C4077CE7C9}" srcOrd="0" destOrd="0" presId="urn:microsoft.com/office/officeart/2005/8/layout/orgChart1"/>
    <dgm:cxn modelId="{755B379B-77B1-4CB9-879F-9B40832FF1D4}" type="presParOf" srcId="{D11BBCAD-97B7-4F0C-933F-BC7EB425C033}" destId="{09A305FB-6463-4D42-BAD8-6C4954B395BC}" srcOrd="1" destOrd="0" presId="urn:microsoft.com/office/officeart/2005/8/layout/orgChart1"/>
    <dgm:cxn modelId="{3DFD7F1F-6CCC-46CC-B669-7317745C638E}" type="presParOf" srcId="{E33B893E-B61A-4722-8298-DCD97D424E99}" destId="{5E1AF02B-2231-408D-BA74-84A30F908160}" srcOrd="1" destOrd="0" presId="urn:microsoft.com/office/officeart/2005/8/layout/orgChart1"/>
    <dgm:cxn modelId="{1B8BB85C-EAB8-44EA-B0AF-93C7FF4C8D3A}" type="presParOf" srcId="{E33B893E-B61A-4722-8298-DCD97D424E99}" destId="{738B028D-5293-435A-A824-B5752AD02326}" srcOrd="2" destOrd="0" presId="urn:microsoft.com/office/officeart/2005/8/layout/orgChart1"/>
    <dgm:cxn modelId="{BFFE3E89-F1B1-49D5-B70B-05B3D3DAF8FA}" type="presParOf" srcId="{A5DE86DF-107C-406D-BB18-E7ED9FE84D6A}" destId="{60F39714-D6E3-4B84-9888-997500C069E7}" srcOrd="2" destOrd="0" presId="urn:microsoft.com/office/officeart/2005/8/layout/orgChart1"/>
    <dgm:cxn modelId="{E785D570-A125-4EA5-B1BE-31D0BAA05D87}" type="presParOf" srcId="{C7DCF399-B96E-4431-880C-FC977A461E49}" destId="{C319BA56-F256-4B1B-95C9-1982A2EEC2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E876B-6F55-435C-9F2F-E692C4309799}">
      <dsp:nvSpPr>
        <dsp:cNvPr id="0" name=""/>
        <dsp:cNvSpPr/>
      </dsp:nvSpPr>
      <dsp:spPr>
        <a:xfrm>
          <a:off x="5179219" y="2690726"/>
          <a:ext cx="626067" cy="283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290"/>
              </a:lnTo>
              <a:lnTo>
                <a:pt x="626067" y="283329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90903-EDB4-4A4B-814C-F8430FD8DE29}">
      <dsp:nvSpPr>
        <dsp:cNvPr id="0" name=""/>
        <dsp:cNvSpPr/>
      </dsp:nvSpPr>
      <dsp:spPr>
        <a:xfrm>
          <a:off x="5179219" y="2690726"/>
          <a:ext cx="538975" cy="1021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758"/>
              </a:lnTo>
              <a:lnTo>
                <a:pt x="538975" y="102175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EE5C1-0DB1-45A1-AE22-F993F440C253}">
      <dsp:nvSpPr>
        <dsp:cNvPr id="0" name=""/>
        <dsp:cNvSpPr/>
      </dsp:nvSpPr>
      <dsp:spPr>
        <a:xfrm>
          <a:off x="4772251" y="1243698"/>
          <a:ext cx="1844237" cy="204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15"/>
              </a:lnTo>
              <a:lnTo>
                <a:pt x="1844237" y="102015"/>
              </a:lnTo>
              <a:lnTo>
                <a:pt x="1844237" y="2040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597CBE-8238-42BE-9E63-EB6EE26734B1}">
      <dsp:nvSpPr>
        <dsp:cNvPr id="0" name=""/>
        <dsp:cNvSpPr/>
      </dsp:nvSpPr>
      <dsp:spPr>
        <a:xfrm>
          <a:off x="1483728" y="2694579"/>
          <a:ext cx="278616" cy="2805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841"/>
              </a:lnTo>
              <a:lnTo>
                <a:pt x="278616" y="2805841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93136-40AA-453F-9D5B-D13774CEED15}">
      <dsp:nvSpPr>
        <dsp:cNvPr id="0" name=""/>
        <dsp:cNvSpPr/>
      </dsp:nvSpPr>
      <dsp:spPr>
        <a:xfrm>
          <a:off x="1483728" y="2694579"/>
          <a:ext cx="283678" cy="1070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57"/>
              </a:lnTo>
              <a:lnTo>
                <a:pt x="283678" y="1070157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CF547-0D07-4831-A8CA-8E9FBDDD0F2D}">
      <dsp:nvSpPr>
        <dsp:cNvPr id="0" name=""/>
        <dsp:cNvSpPr/>
      </dsp:nvSpPr>
      <dsp:spPr>
        <a:xfrm>
          <a:off x="2877506" y="1243698"/>
          <a:ext cx="1894744" cy="207882"/>
        </a:xfrm>
        <a:custGeom>
          <a:avLst/>
          <a:gdLst/>
          <a:ahLst/>
          <a:cxnLst/>
          <a:rect l="0" t="0" r="0" b="0"/>
          <a:pathLst>
            <a:path>
              <a:moveTo>
                <a:pt x="1894744" y="0"/>
              </a:moveTo>
              <a:lnTo>
                <a:pt x="1894744" y="105867"/>
              </a:lnTo>
              <a:lnTo>
                <a:pt x="0" y="105867"/>
              </a:lnTo>
              <a:lnTo>
                <a:pt x="0" y="2078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F6167-47EB-4CF9-AD81-03410858800B}">
      <dsp:nvSpPr>
        <dsp:cNvPr id="0" name=""/>
        <dsp:cNvSpPr/>
      </dsp:nvSpPr>
      <dsp:spPr>
        <a:xfrm>
          <a:off x="1088016" y="700"/>
          <a:ext cx="7368468" cy="12429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Образование без бюрократии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88016" y="700"/>
        <a:ext cx="7368468" cy="1242998"/>
      </dsp:txXfrm>
    </dsp:sp>
    <dsp:sp modelId="{6787B631-2488-4B63-A37D-D4CCB511EDFB}">
      <dsp:nvSpPr>
        <dsp:cNvPr id="0" name=""/>
        <dsp:cNvSpPr/>
      </dsp:nvSpPr>
      <dsp:spPr>
        <a:xfrm>
          <a:off x="1135284" y="1451581"/>
          <a:ext cx="3484444" cy="1242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Конкурс «продуктов»</a:t>
          </a:r>
        </a:p>
      </dsp:txBody>
      <dsp:txXfrm>
        <a:off x="1135284" y="1451581"/>
        <a:ext cx="3484444" cy="1242998"/>
      </dsp:txXfrm>
    </dsp:sp>
    <dsp:sp modelId="{75A9C342-A46A-43C3-BD16-23C0A1DC6586}">
      <dsp:nvSpPr>
        <dsp:cNvPr id="0" name=""/>
        <dsp:cNvSpPr/>
      </dsp:nvSpPr>
      <dsp:spPr>
        <a:xfrm>
          <a:off x="1767407" y="2947008"/>
          <a:ext cx="3096290" cy="1635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Нормативные документы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Должностные инструкции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Модели аттестации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Модели документооборота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 </a:t>
          </a:r>
        </a:p>
      </dsp:txBody>
      <dsp:txXfrm>
        <a:off x="1767407" y="2947008"/>
        <a:ext cx="3096290" cy="1635455"/>
      </dsp:txXfrm>
    </dsp:sp>
    <dsp:sp modelId="{661047A2-F85E-4138-8714-27FEE192E3A6}">
      <dsp:nvSpPr>
        <dsp:cNvPr id="0" name=""/>
        <dsp:cNvSpPr/>
      </dsp:nvSpPr>
      <dsp:spPr>
        <a:xfrm>
          <a:off x="1762345" y="4682692"/>
          <a:ext cx="3096290" cy="1635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Физические лица, творческие и научные  коллективы </a:t>
          </a:r>
        </a:p>
      </dsp:txBody>
      <dsp:txXfrm>
        <a:off x="1762345" y="4682692"/>
        <a:ext cx="3096290" cy="1635455"/>
      </dsp:txXfrm>
    </dsp:sp>
    <dsp:sp modelId="{5C83273E-0882-4F10-B6A3-0477521B9C7A}">
      <dsp:nvSpPr>
        <dsp:cNvPr id="0" name=""/>
        <dsp:cNvSpPr/>
      </dsp:nvSpPr>
      <dsp:spPr>
        <a:xfrm>
          <a:off x="4819901" y="1447728"/>
          <a:ext cx="3593173" cy="1242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Конкурс организаций </a:t>
          </a:r>
        </a:p>
      </dsp:txBody>
      <dsp:txXfrm>
        <a:off x="4819901" y="1447728"/>
        <a:ext cx="3593173" cy="1242998"/>
      </dsp:txXfrm>
    </dsp:sp>
    <dsp:sp modelId="{92165518-737C-4776-9797-84AC1F2B7575}">
      <dsp:nvSpPr>
        <dsp:cNvPr id="0" name=""/>
        <dsp:cNvSpPr/>
      </dsp:nvSpPr>
      <dsp:spPr>
        <a:xfrm>
          <a:off x="5718195" y="2894757"/>
          <a:ext cx="3096290" cy="1635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Эффективные модели «безбумажного» управления </a:t>
          </a:r>
        </a:p>
      </dsp:txBody>
      <dsp:txXfrm>
        <a:off x="5718195" y="2894757"/>
        <a:ext cx="3096290" cy="1635455"/>
      </dsp:txXfrm>
    </dsp:sp>
    <dsp:sp modelId="{C9733807-51F9-420E-8B0C-E1C4077CE7C9}">
      <dsp:nvSpPr>
        <dsp:cNvPr id="0" name=""/>
        <dsp:cNvSpPr/>
      </dsp:nvSpPr>
      <dsp:spPr>
        <a:xfrm>
          <a:off x="5805287" y="4742857"/>
          <a:ext cx="3075499" cy="1562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  <a:satMod val="16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Детские сады, школы, колледжи, вузы, ИРО, РОИВ</a:t>
          </a:r>
        </a:p>
      </dsp:txBody>
      <dsp:txXfrm>
        <a:off x="5805287" y="4742857"/>
        <a:ext cx="3075499" cy="156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5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32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014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2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28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74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2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06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4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0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6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8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5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D0EE51C-05A6-4639-BEB5-12E15CCA5720}" type="datetimeFigureOut">
              <a:rPr lang="ru-RU" smtClean="0"/>
              <a:t>13.10.2025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6FB4C3-D912-49AE-9BD8-7F199998B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92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394567&amp;dst=100010" TargetMode="External"/><Relationship Id="rId3" Type="http://schemas.openxmlformats.org/officeDocument/2006/relationships/hyperlink" Target="https://login.consultant.ru/link/?req=doc&amp;base=LAW&amp;n=185098&amp;dst=100010" TargetMode="External"/><Relationship Id="rId7" Type="http://schemas.openxmlformats.org/officeDocument/2006/relationships/hyperlink" Target="https://login.consultant.ru/link/?req=doc&amp;base=LAW&amp;n=319835&amp;dst=100009" TargetMode="External"/><Relationship Id="rId2" Type="http://schemas.openxmlformats.org/officeDocument/2006/relationships/hyperlink" Target="https://login.consultant.ru/link/?req=doc&amp;base=LAW&amp;n=203805&amp;dst=10001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ogin.consultant.ru/link/?req=doc&amp;base=LAW&amp;n=309153&amp;dst=100009" TargetMode="External"/><Relationship Id="rId11" Type="http://schemas.openxmlformats.org/officeDocument/2006/relationships/hyperlink" Target="https://login.consultant.ru/link/?req=doc&amp;base=LAW&amp;n=504620&amp;dst=100010" TargetMode="External"/><Relationship Id="rId5" Type="http://schemas.openxmlformats.org/officeDocument/2006/relationships/hyperlink" Target="https://login.consultant.ru/link/?req=doc&amp;base=LAW&amp;n=441506&amp;dst=100011" TargetMode="External"/><Relationship Id="rId10" Type="http://schemas.openxmlformats.org/officeDocument/2006/relationships/hyperlink" Target="https://login.consultant.ru/link/?req=doc&amp;base=LAW&amp;n=504619&amp;dst=100011" TargetMode="External"/><Relationship Id="rId4" Type="http://schemas.openxmlformats.org/officeDocument/2006/relationships/hyperlink" Target="https://login.consultant.ru/link/?req=doc&amp;base=LAW&amp;n=404107&amp;dst=100012" TargetMode="External"/><Relationship Id="rId9" Type="http://schemas.openxmlformats.org/officeDocument/2006/relationships/hyperlink" Target="https://login.consultant.ru/link/?req=doc&amp;base=LAW&amp;n=444952&amp;dst=10001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ube.ru/video/1e9e2138ec595de7ac22cbb10ec41530/" TargetMode="External"/><Relationship Id="rId2" Type="http://schemas.openxmlformats.org/officeDocument/2006/relationships/hyperlink" Target="https://rutube.ru/video/442d0cc0d7f54b75eaa63f4a9b42e319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rutube.ru/video/4c55c79e8c89874ca0eacefe93d4b6ca/" TargetMode="External"/><Relationship Id="rId4" Type="http://schemas.openxmlformats.org/officeDocument/2006/relationships/hyperlink" Target="https://rutube.ru/video/e09a6c508fcc582ac337d365d5d0674a/?r=w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7424B2D-3619-E4B0-A5F5-7FE33CAE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64" y="1933303"/>
            <a:ext cx="9793378" cy="31873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Федеральный отбор предложений, направленных на снижение бюрократической нагрузки в системе образования, </a:t>
            </a:r>
            <a:br>
              <a:rPr lang="ru-RU" b="1" i="1" dirty="0"/>
            </a:br>
            <a:r>
              <a:rPr lang="ru-RU" b="1" i="1" dirty="0"/>
              <a:t>«Образование без бюрократии».</a:t>
            </a:r>
            <a:br>
              <a:rPr lang="ru-RU" b="1" i="1" dirty="0"/>
            </a:br>
            <a:r>
              <a:rPr lang="ru-RU" b="1" i="1" u="sng" dirty="0"/>
              <a:t>Региональный этап </a:t>
            </a:r>
          </a:p>
        </p:txBody>
      </p:sp>
    </p:spTree>
    <p:extLst>
      <p:ext uri="{BB962C8B-B14F-4D97-AF65-F5344CB8AC3E}">
        <p14:creationId xmlns:p14="http://schemas.microsoft.com/office/powerpoint/2010/main" val="322463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0796D-A715-2B94-84C4-8194704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9709"/>
            <a:ext cx="10058400" cy="78594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Локальные нормативные 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CD217-D856-0651-EC88-1AAE5BB56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271451"/>
            <a:ext cx="10906897" cy="233389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7030A0"/>
                </a:solidFill>
              </a:rPr>
              <a:t>Локальный акт </a:t>
            </a:r>
            <a:r>
              <a:rPr lang="ru-RU" sz="1600" b="1" dirty="0"/>
              <a:t>образовательной организации – это официальный документ, </a:t>
            </a:r>
            <a:r>
              <a:rPr lang="ru-RU" sz="1600" b="1" u="sng" dirty="0">
                <a:solidFill>
                  <a:srgbClr val="7030A0"/>
                </a:solidFill>
              </a:rPr>
              <a:t>основанный</a:t>
            </a:r>
            <a:r>
              <a:rPr lang="ru-RU" sz="1600" b="1" dirty="0"/>
              <a:t> на нормах законодательства, </a:t>
            </a:r>
            <a:r>
              <a:rPr lang="ru-RU" sz="1600" b="1" u="sng" dirty="0">
                <a:solidFill>
                  <a:srgbClr val="7030A0"/>
                </a:solidFill>
              </a:rPr>
              <a:t>принятый</a:t>
            </a:r>
            <a:r>
              <a:rPr lang="ru-RU" sz="1600" b="1" dirty="0"/>
              <a:t>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в письменной форме в установленном порядке уполномоченным должностным лицом или коллегиальным органом управления организации</a:t>
            </a:r>
            <a:r>
              <a:rPr lang="ru-RU" sz="1600" b="1" dirty="0"/>
              <a:t>, </a:t>
            </a:r>
            <a:r>
              <a:rPr lang="ru-RU" sz="1600" b="1" u="sng" dirty="0">
                <a:solidFill>
                  <a:srgbClr val="7030A0"/>
                </a:solidFill>
              </a:rPr>
              <a:t>содержащий</a:t>
            </a:r>
            <a:r>
              <a:rPr lang="ru-RU" sz="1600" b="1" dirty="0"/>
              <a:t> определенные </a:t>
            </a:r>
            <a:r>
              <a:rPr lang="ru-RU" sz="1600" b="1" u="sng" dirty="0">
                <a:solidFill>
                  <a:srgbClr val="7030A0"/>
                </a:solidFill>
              </a:rPr>
              <a:t>нормы</a:t>
            </a:r>
            <a:r>
              <a:rPr lang="ru-RU" sz="1600" b="1" dirty="0"/>
              <a:t> (правила поведения), </a:t>
            </a:r>
            <a:r>
              <a:rPr lang="ru-RU" sz="1600" b="1" u="sng" dirty="0">
                <a:solidFill>
                  <a:srgbClr val="7030A0"/>
                </a:solidFill>
              </a:rPr>
              <a:t>обязательные</a:t>
            </a:r>
            <a:r>
              <a:rPr lang="ru-RU" sz="1600" b="1" dirty="0"/>
              <a:t> для участников образовательных отношений, рассчитанный на </a:t>
            </a:r>
            <a:r>
              <a:rPr lang="ru-RU" sz="1600" b="1" u="sng" dirty="0">
                <a:solidFill>
                  <a:srgbClr val="7030A0"/>
                </a:solidFill>
              </a:rPr>
              <a:t>неоднократное применение</a:t>
            </a:r>
            <a:r>
              <a:rPr lang="ru-RU" sz="1600" b="1" dirty="0"/>
              <a:t>, </a:t>
            </a:r>
            <a:r>
              <a:rPr lang="ru-RU" sz="1600" b="1" u="sng" dirty="0">
                <a:solidFill>
                  <a:srgbClr val="7030A0"/>
                </a:solidFill>
              </a:rPr>
              <a:t>направленный</a:t>
            </a:r>
            <a:r>
              <a:rPr lang="ru-RU" sz="1600" b="1" dirty="0"/>
              <a:t> на </a:t>
            </a:r>
            <a:r>
              <a:rPr lang="ru-RU" sz="1600" b="1" u="sng" dirty="0">
                <a:solidFill>
                  <a:srgbClr val="7030A0"/>
                </a:solidFill>
              </a:rPr>
              <a:t>регламентацию различных вопросов</a:t>
            </a:r>
            <a:r>
              <a:rPr lang="ru-RU" sz="1600" b="1" u="sng" dirty="0"/>
              <a:t> </a:t>
            </a:r>
            <a:r>
              <a:rPr lang="ru-RU" sz="1600" b="1" dirty="0"/>
              <a:t>деятельности организации.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6640C75-5F53-D7CE-B4AF-541D02A7458C}"/>
              </a:ext>
            </a:extLst>
          </p:cNvPr>
          <p:cNvSpPr/>
          <p:nvPr/>
        </p:nvSpPr>
        <p:spPr>
          <a:xfrm>
            <a:off x="842028" y="3827120"/>
            <a:ext cx="3056929" cy="27867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i="1" u="sng" dirty="0">
                <a:solidFill>
                  <a:srgbClr val="7030A0"/>
                </a:solidFill>
              </a:rPr>
              <a:t>Цель</a:t>
            </a:r>
            <a:r>
              <a:rPr lang="ru-RU" sz="1800" b="1" i="1" dirty="0">
                <a:solidFill>
                  <a:srgbClr val="7030A0"/>
                </a:solidFill>
              </a:rPr>
              <a:t>: Приведение локальных нормативных актов, регламентирующих права и обязанности педагогических работников, в соответствие с федеральными нормами.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72C7B4B-F87A-2B54-494B-B674A9918F08}"/>
              </a:ext>
            </a:extLst>
          </p:cNvPr>
          <p:cNvSpPr/>
          <p:nvPr/>
        </p:nvSpPr>
        <p:spPr>
          <a:xfrm>
            <a:off x="4643013" y="3827120"/>
            <a:ext cx="2695302" cy="27867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rgbClr val="7030A0"/>
                </a:solidFill>
              </a:rPr>
              <a:t>«</a:t>
            </a:r>
            <a:r>
              <a:rPr lang="ru-RU" sz="1800" b="1" i="1" u="sng" dirty="0">
                <a:solidFill>
                  <a:srgbClr val="7030A0"/>
                </a:solidFill>
              </a:rPr>
              <a:t>Продукт»</a:t>
            </a:r>
            <a:r>
              <a:rPr lang="ru-RU" sz="1800" b="1" i="1" dirty="0">
                <a:solidFill>
                  <a:srgbClr val="7030A0"/>
                </a:solidFill>
              </a:rPr>
              <a:t>: локальный нормативный акт, соответствующий федеральным нормам.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3FF95D-80AA-A598-9484-96A359B8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372" y="3946386"/>
            <a:ext cx="3508737" cy="25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8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26643-CB50-5559-1407-E3089718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31" y="208331"/>
            <a:ext cx="10058400" cy="5406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Должностные инструкции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4DF4FE-9619-E9A2-FD59-3262D824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094" y="836023"/>
            <a:ext cx="10819811" cy="568301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/>
              <a:t>Цель: </a:t>
            </a:r>
            <a:r>
              <a:rPr lang="ru-RU" sz="1800" b="1" i="1" dirty="0">
                <a:solidFill>
                  <a:srgbClr val="7030A0"/>
                </a:solidFill>
              </a:rPr>
              <a:t>Обозначение четких рамок функционала педагогических работников.</a:t>
            </a:r>
          </a:p>
          <a:p>
            <a:pPr algn="just">
              <a:spcBef>
                <a:spcPts val="0"/>
              </a:spcBef>
            </a:pPr>
            <a:r>
              <a:rPr lang="ru-RU" sz="1800" b="1" dirty="0"/>
              <a:t>Должностная инструкция - это внутренний документ, в котором определены, например, трудовые функции работника, его должностные обязанности, пределы ответственности, а также квалификационные требования, которые предъявляются к занимаемой должности (Письма Роструда от 27.05.2022 № ПГ/13204-6-1 и от 31.10.2007 № 4412-6, сайт "</a:t>
            </a:r>
            <a:r>
              <a:rPr lang="ru-RU" sz="1800" b="1" dirty="0" err="1"/>
              <a:t>Онлайнинспекция.рф</a:t>
            </a:r>
            <a:r>
              <a:rPr lang="ru-RU" sz="1800" b="1" dirty="0"/>
              <a:t>", 2022).</a:t>
            </a: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Скорректировать обязанности и права в соответствии со статьями 47, 48 </a:t>
            </a:r>
            <a:r>
              <a:rPr lang="ru-RU" sz="1800" b="1" i="1" dirty="0"/>
              <a:t>Федерального закона от 29.12.2012 № 273-ФЗ </a:t>
            </a:r>
            <a:r>
              <a:rPr lang="ru-RU" sz="1800" b="1" dirty="0"/>
              <a:t>«Об образовании в Российской Федерации»</a:t>
            </a:r>
          </a:p>
          <a:p>
            <a:pPr algn="just">
              <a:spcBef>
                <a:spcPts val="0"/>
              </a:spcBef>
            </a:pPr>
            <a:endParaRPr lang="ru-RU" sz="1800" b="1" dirty="0"/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Внести перечень подготавливаемых документов в соответствии с </a:t>
            </a:r>
            <a:r>
              <a:rPr lang="ru-RU" sz="1800" b="1" i="1" dirty="0"/>
              <a:t>Приказом </a:t>
            </a:r>
            <a:r>
              <a:rPr lang="ru-RU" sz="1800" b="1" i="1" dirty="0" err="1"/>
              <a:t>Минпросвещения</a:t>
            </a:r>
            <a:r>
              <a:rPr lang="ru-RU" sz="1800" b="1" i="1" dirty="0"/>
              <a:t> от 06.11.2024 №779</a:t>
            </a:r>
          </a:p>
          <a:p>
            <a:pPr algn="just">
              <a:spcBef>
                <a:spcPts val="0"/>
              </a:spcBef>
            </a:pPr>
            <a:endParaRPr lang="ru-RU" sz="1800" b="1" i="1" dirty="0"/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800" b="1" dirty="0"/>
              <a:t>Ориентироваться на </a:t>
            </a:r>
            <a:r>
              <a:rPr lang="ru-RU" sz="1800" b="1" i="1" dirty="0"/>
              <a:t>ЕКС</a:t>
            </a:r>
            <a:r>
              <a:rPr lang="ru-RU" sz="1800" b="1" dirty="0"/>
              <a:t> (приказ Минздравсоцразвития РФ от 26.08.2010 N 761н (ред. от 31.05.2011) 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образования") и </a:t>
            </a:r>
            <a:r>
              <a:rPr lang="ru-RU" sz="1800" b="1" i="1" dirty="0"/>
              <a:t>Профессиональный стандарт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2463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B748829-F6CB-8677-04C3-F77A03FB2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99862"/>
              </p:ext>
            </p:extLst>
          </p:nvPr>
        </p:nvGraphicFramePr>
        <p:xfrm>
          <a:off x="1027611" y="1252545"/>
          <a:ext cx="9936479" cy="5431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7988">
                  <a:extLst>
                    <a:ext uri="{9D8B030D-6E8A-4147-A177-3AD203B41FA5}">
                      <a16:colId xmlns:a16="http://schemas.microsoft.com/office/drawing/2014/main" val="2887978916"/>
                    </a:ext>
                  </a:extLst>
                </a:gridCol>
                <a:gridCol w="4258491">
                  <a:extLst>
                    <a:ext uri="{9D8B030D-6E8A-4147-A177-3AD203B41FA5}">
                      <a16:colId xmlns:a16="http://schemas.microsoft.com/office/drawing/2014/main" val="2367670359"/>
                    </a:ext>
                  </a:extLst>
                </a:gridCol>
              </a:tblGrid>
              <a:tr h="73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Педагог</a:t>
                      </a:r>
                      <a:r>
                        <a:rPr lang="ru-RU" sz="1400" kern="0" dirty="0">
                          <a:effectLst/>
                        </a:rPr>
                        <a:t> (педагогическая деятельность в сфере дошкольного, начального общего, основного общего, среднего общего образования) (воспитатель, учитель)</a:t>
                      </a:r>
                      <a:endParaRPr lang="ru-RU" sz="1400" kern="100" dirty="0">
                        <a:effectLst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2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18.10.2013 N 544н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1068283009"/>
                  </a:ext>
                </a:extLst>
              </a:tr>
              <a:tr h="348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Педагог-психолог</a:t>
                      </a:r>
                      <a:r>
                        <a:rPr lang="ru-RU" sz="1400" kern="0" dirty="0">
                          <a:effectLst/>
                        </a:rPr>
                        <a:t> (психолог в сфере образования)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3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24.07.2015 N 514н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506637839"/>
                  </a:ext>
                </a:extLst>
              </a:tr>
              <a:tr h="344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Педагог дополнительного образования детей и взрослых</a:t>
                      </a:r>
                      <a:endParaRPr lang="ru-RU" sz="1400" b="1" kern="100" dirty="0">
                        <a:effectLst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4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22.09.2021 N 652н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673710926"/>
                  </a:ext>
                </a:extLst>
              </a:tr>
              <a:tr h="319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Специалист в области воспитания</a:t>
                      </a:r>
                      <a:endParaRPr lang="ru-RU" sz="1400" b="1" kern="100" dirty="0">
                        <a:effectLst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5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30.01.2023 N 53н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3822759642"/>
                  </a:ext>
                </a:extLst>
              </a:tr>
              <a:tr h="820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Мастер производственного обучения </a:t>
                      </a:r>
                      <a:r>
                        <a:rPr lang="ru-RU" sz="1400" kern="0" dirty="0">
                          <a:effectLst/>
                        </a:rPr>
                        <a:t>вождению транспортных средств соответствующих категорий и подкатегорий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6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28.09.2018 N 603н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4261727570"/>
                  </a:ext>
                </a:extLst>
              </a:tr>
              <a:tr h="453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Специалист, участвующий в организации деятельности детского коллектива </a:t>
                      </a:r>
                      <a:r>
                        <a:rPr lang="ru-RU" sz="1400" kern="0" dirty="0">
                          <a:effectLst/>
                        </a:rPr>
                        <a:t>(вожатый)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7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25.12.2018 N 840н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463504189"/>
                  </a:ext>
                </a:extLst>
              </a:tr>
              <a:tr h="752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Руководитель образовательной организации </a:t>
                      </a:r>
                      <a:r>
                        <a:rPr lang="ru-RU" sz="1400" kern="0" dirty="0">
                          <a:effectLst/>
                        </a:rPr>
                        <a:t>(управление дошкольной образовательной организацией и общеобразовательной организацией)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8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19.04.2021 N 250н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3214982142"/>
                  </a:ext>
                </a:extLst>
              </a:tr>
              <a:tr h="453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Педагог-дефектолог</a:t>
                      </a:r>
                      <a:endParaRPr lang="ru-RU" sz="1400" b="1" kern="100" dirty="0">
                        <a:effectLst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9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13.03.2023 N 136н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3227305432"/>
                  </a:ext>
                </a:extLst>
              </a:tr>
              <a:tr h="68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Педагог профессионального обучения, среднего профессионального образования</a:t>
                      </a:r>
                      <a:endParaRPr lang="ru-RU" sz="1400" b="1" kern="100" dirty="0">
                        <a:effectLst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10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21.03.2025 N 136н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2371938682"/>
                  </a:ext>
                </a:extLst>
              </a:tr>
              <a:tr h="4980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0" dirty="0">
                          <a:effectLst/>
                        </a:rPr>
                        <a:t>Руководитель профессиональной образовательной организации</a:t>
                      </a:r>
                      <a:endParaRPr lang="ru-RU" sz="1400" b="1" kern="100" dirty="0">
                        <a:effectLst/>
                      </a:endParaRPr>
                    </a:p>
                  </a:txBody>
                  <a:tcPr marL="11467" marR="11467" marT="18864" marB="1886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u="none" strike="noStrike" kern="0" dirty="0">
                          <a:effectLst/>
                          <a:hlinkClick r:id="rId11"/>
                        </a:rPr>
                        <a:t>Приказ</a:t>
                      </a:r>
                      <a:r>
                        <a:rPr lang="ru-RU" sz="1400" kern="0" dirty="0">
                          <a:effectLst/>
                        </a:rPr>
                        <a:t> Минтруда России от 21.03.2025 N 137н</a:t>
                      </a: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67" marR="11467" marT="18864" marB="18864"/>
                </a:tc>
                <a:extLst>
                  <a:ext uri="{0D108BD9-81ED-4DB2-BD59-A6C34878D82A}">
                    <a16:rowId xmlns:a16="http://schemas.microsoft.com/office/drawing/2014/main" val="2292184768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62113B7-A922-A799-B25D-D530A410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04504"/>
            <a:ext cx="11268891" cy="10798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D92550"/>
                </a:solidFill>
              </a:rPr>
              <a:t>Профессиональные стандарты</a:t>
            </a:r>
            <a:br>
              <a:rPr lang="ru-RU" sz="2700" b="1" dirty="0"/>
            </a:br>
            <a:r>
              <a:rPr lang="ru-RU" sz="3600" b="1" dirty="0"/>
              <a:t> </a:t>
            </a:r>
            <a:r>
              <a:rPr lang="ru-RU" sz="1300" b="1" dirty="0">
                <a:solidFill>
                  <a:schemeClr val="bg1"/>
                </a:solidFill>
              </a:rPr>
              <a:t>(Классификация профессиональных стандартов приведена в соответствии с наименованиями и кодами областей профессиональной деятельности, утвержденных Приказом Минтруда России от 29.09.2014 N 667н.)</a:t>
            </a:r>
          </a:p>
        </p:txBody>
      </p:sp>
    </p:spTree>
    <p:extLst>
      <p:ext uri="{BB962C8B-B14F-4D97-AF65-F5344CB8AC3E}">
        <p14:creationId xmlns:p14="http://schemas.microsoft.com/office/powerpoint/2010/main" val="28870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70853-363D-B552-53AA-996436BF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411" y="257629"/>
            <a:ext cx="8534401" cy="60597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92550"/>
                </a:solidFill>
              </a:rPr>
              <a:t>Методическая работа педагога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5D589D-D7DE-072A-2019-8460FBC64158}"/>
              </a:ext>
            </a:extLst>
          </p:cNvPr>
          <p:cNvSpPr/>
          <p:nvPr/>
        </p:nvSpPr>
        <p:spPr>
          <a:xfrm>
            <a:off x="4765035" y="1288866"/>
            <a:ext cx="3288946" cy="4789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ПОВЫШЕНИЕ КВАЛИФИКАЦИИ</a:t>
            </a:r>
          </a:p>
          <a:p>
            <a:pPr algn="ctr"/>
            <a:endParaRPr lang="ru-RU" sz="1200" dirty="0">
              <a:solidFill>
                <a:srgbClr val="575086"/>
              </a:solidFill>
            </a:endParaRPr>
          </a:p>
          <a:p>
            <a:pPr algn="ctr"/>
            <a:r>
              <a:rPr lang="ru-RU" sz="1200" b="1" dirty="0">
                <a:solidFill>
                  <a:srgbClr val="575086"/>
                </a:solidFill>
              </a:rPr>
              <a:t>Деятельность, связанная с повышением уровня профессионального мастерства</a:t>
            </a:r>
          </a:p>
          <a:p>
            <a:pPr algn="just"/>
            <a:r>
              <a:rPr lang="ru-RU" sz="1200" b="1" dirty="0">
                <a:solidFill>
                  <a:srgbClr val="575086"/>
                </a:solidFill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Обучение по программам ПК </a:t>
            </a:r>
            <a:r>
              <a:rPr lang="ru-RU" sz="1200" dirty="0">
                <a:solidFill>
                  <a:srgbClr val="575086"/>
                </a:solidFill>
              </a:rPr>
              <a:t>(ст.47 п.5 273 ФЗ право на ДПО по профилю деятельности не реже 1 раза в 3 года)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Участие в проектах, конкурсах</a:t>
            </a:r>
            <a:r>
              <a:rPr lang="ru-RU" sz="1200" dirty="0">
                <a:solidFill>
                  <a:srgbClr val="575086"/>
                </a:solidFill>
              </a:rPr>
              <a:t>,  форумах и др. НЕ является обязательным, по решению педагога. 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Планы по саморазвитию</a:t>
            </a:r>
            <a:r>
              <a:rPr lang="ru-RU" sz="1200" dirty="0">
                <a:solidFill>
                  <a:srgbClr val="575086"/>
                </a:solidFill>
              </a:rPr>
              <a:t>, отчеты по самообразованию  не являются обязательным документом. 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Подготовка к аттестации </a:t>
            </a:r>
            <a:r>
              <a:rPr lang="ru-RU" sz="1200" dirty="0">
                <a:solidFill>
                  <a:srgbClr val="575086"/>
                </a:solidFill>
              </a:rPr>
              <a:t>в соответствии с установленными требованиями.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DFD5A6D-E056-65FA-2F42-37EEC2742658}"/>
              </a:ext>
            </a:extLst>
          </p:cNvPr>
          <p:cNvSpPr/>
          <p:nvPr/>
        </p:nvSpPr>
        <p:spPr>
          <a:xfrm>
            <a:off x="468142" y="1288866"/>
            <a:ext cx="3752806" cy="4789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МЕТОДИЧЕСКАЯ РАБОТА ПЕДАГОГА </a:t>
            </a:r>
          </a:p>
          <a:p>
            <a:pPr algn="ctr"/>
            <a:endParaRPr lang="ru-RU" sz="1200" dirty="0">
              <a:solidFill>
                <a:srgbClr val="575086"/>
              </a:solidFill>
            </a:endParaRPr>
          </a:p>
          <a:p>
            <a:pPr algn="ctr"/>
            <a:r>
              <a:rPr lang="ru-RU" sz="1200" b="1" dirty="0">
                <a:solidFill>
                  <a:srgbClr val="575086"/>
                </a:solidFill>
              </a:rPr>
              <a:t>Деятельность, связанная с подготовкой к реализации ОП и анализом ее результативности </a:t>
            </a:r>
          </a:p>
          <a:p>
            <a:pPr algn="ctr"/>
            <a:endParaRPr lang="ru-RU" sz="1200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Разработка обязательных документов </a:t>
            </a:r>
            <a:r>
              <a:rPr lang="ru-RU" sz="1200" dirty="0">
                <a:solidFill>
                  <a:srgbClr val="575086"/>
                </a:solidFill>
              </a:rPr>
              <a:t>(приказ №779)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Разработка ОП </a:t>
            </a:r>
            <a:r>
              <a:rPr lang="ru-RU" sz="1200" dirty="0">
                <a:solidFill>
                  <a:srgbClr val="575086"/>
                </a:solidFill>
              </a:rPr>
              <a:t>(может участвовать)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Разработка дидактических материалов </a:t>
            </a:r>
            <a:r>
              <a:rPr lang="ru-RU" sz="1200" dirty="0">
                <a:solidFill>
                  <a:srgbClr val="575086"/>
                </a:solidFill>
              </a:rPr>
              <a:t>для занятий, конспектов, сценариев, подбор форм, методов и средств, и т.д. (делает по своему усмотрению по мере необходимости)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Проведение педагогической диагностики </a:t>
            </a:r>
            <a:r>
              <a:rPr lang="ru-RU" sz="1200" dirty="0">
                <a:solidFill>
                  <a:srgbClr val="575086"/>
                </a:solidFill>
              </a:rPr>
              <a:t>и анализ ее результатов (делает по своему усмотрению по мере необходимости)</a:t>
            </a:r>
          </a:p>
          <a:p>
            <a:pPr marL="514350" indent="-514350" algn="just">
              <a:buFontTx/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Проведение анализа </a:t>
            </a:r>
            <a:r>
              <a:rPr lang="ru-RU" sz="1200" dirty="0">
                <a:solidFill>
                  <a:srgbClr val="575086"/>
                </a:solidFill>
              </a:rPr>
              <a:t>контрольных оценочных процедур(делает по своему усмотрению по мере необходимости)</a:t>
            </a:r>
          </a:p>
          <a:p>
            <a:pPr algn="just"/>
            <a:endParaRPr lang="ru-RU" sz="1200" dirty="0">
              <a:solidFill>
                <a:srgbClr val="575086"/>
              </a:solidFill>
            </a:endParaRPr>
          </a:p>
          <a:p>
            <a:pPr algn="just"/>
            <a:endParaRPr lang="ru-RU" sz="2000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1A9BB5-D8D3-FCE1-FD21-3617C37F1AF7}"/>
              </a:ext>
            </a:extLst>
          </p:cNvPr>
          <p:cNvSpPr/>
          <p:nvPr/>
        </p:nvSpPr>
        <p:spPr>
          <a:xfrm>
            <a:off x="8434912" y="1288866"/>
            <a:ext cx="3288946" cy="47897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</a:rPr>
              <a:t>НАУЧНО-ИССЛЕДОВАТЕЛЬСКАЯ ДЕЯТЕЛЬНОСТЬ</a:t>
            </a:r>
          </a:p>
          <a:p>
            <a:pPr algn="ctr"/>
            <a:endParaRPr lang="ru-RU" sz="1200" b="1" dirty="0">
              <a:solidFill>
                <a:srgbClr val="575086"/>
              </a:solidFill>
            </a:endParaRPr>
          </a:p>
          <a:p>
            <a:pPr algn="ctr"/>
            <a:r>
              <a:rPr lang="ru-RU" sz="1200" b="1" dirty="0">
                <a:solidFill>
                  <a:srgbClr val="575086"/>
                </a:solidFill>
              </a:rPr>
              <a:t>Деятельность, связанная с проведением научных исследований </a:t>
            </a:r>
          </a:p>
          <a:p>
            <a:pPr algn="ctr"/>
            <a:endParaRPr lang="ru-RU" sz="1200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Собственные исследования </a:t>
            </a:r>
            <a:r>
              <a:rPr lang="ru-RU" sz="1200" dirty="0">
                <a:solidFill>
                  <a:srgbClr val="575086"/>
                </a:solidFill>
              </a:rPr>
              <a:t>(магистратура, аспирантура и др.)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Участие в исследованиях ОО</a:t>
            </a:r>
            <a:r>
              <a:rPr lang="ru-RU" sz="1200" dirty="0">
                <a:solidFill>
                  <a:srgbClr val="575086"/>
                </a:solidFill>
              </a:rPr>
              <a:t> в рамках «методической темы ОО»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Разработка и публикация </a:t>
            </a:r>
            <a:r>
              <a:rPr lang="ru-RU" sz="1200" dirty="0">
                <a:solidFill>
                  <a:srgbClr val="575086"/>
                </a:solidFill>
              </a:rPr>
              <a:t>научных статей, учебных изданий, монографий и др. </a:t>
            </a:r>
          </a:p>
          <a:p>
            <a:pPr marL="514350" indent="-514350" algn="just">
              <a:buAutoNum type="arabicPeriod"/>
            </a:pPr>
            <a:r>
              <a:rPr lang="ru-RU" sz="1200" b="1" dirty="0">
                <a:solidFill>
                  <a:srgbClr val="575086"/>
                </a:solidFill>
              </a:rPr>
              <a:t>Участие в конференциях</a:t>
            </a:r>
            <a:r>
              <a:rPr lang="ru-RU" sz="1200" dirty="0">
                <a:solidFill>
                  <a:srgbClr val="575086"/>
                </a:solidFill>
              </a:rPr>
              <a:t>, симпозиумах, семинарах и др. </a:t>
            </a:r>
          </a:p>
          <a:p>
            <a:pPr marL="514350" indent="-514350" algn="just">
              <a:buAutoNum type="arabicPeriod"/>
            </a:pPr>
            <a:endParaRPr lang="ru-RU" sz="1200" dirty="0">
              <a:solidFill>
                <a:srgbClr val="575086"/>
              </a:solidFill>
            </a:endParaRPr>
          </a:p>
          <a:p>
            <a:pPr algn="ctr"/>
            <a:endParaRPr lang="ru-RU" sz="1200" b="1" dirty="0">
              <a:solidFill>
                <a:srgbClr val="575086"/>
              </a:solidFill>
            </a:endParaRPr>
          </a:p>
          <a:p>
            <a:pPr algn="ctr"/>
            <a:endParaRPr lang="ru-RU" sz="1200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58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0796D-A715-2B94-84C4-8194704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89709"/>
            <a:ext cx="10058400" cy="785949"/>
          </a:xfrm>
        </p:spPr>
        <p:txBody>
          <a:bodyPr/>
          <a:lstStyle/>
          <a:p>
            <a:pPr algn="ctr"/>
            <a:r>
              <a:rPr lang="ru-RU" b="1">
                <a:solidFill>
                  <a:srgbClr val="D92550"/>
                </a:solidFill>
              </a:rPr>
              <a:t>2. Учебно-методическая документация</a:t>
            </a:r>
            <a:endParaRPr lang="ru-RU" b="1" dirty="0">
              <a:solidFill>
                <a:srgbClr val="D9255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CD217-D856-0651-EC88-1AAE5BB56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965" y="1275806"/>
            <a:ext cx="10454052" cy="5508171"/>
          </a:xfrm>
        </p:spPr>
        <p:txBody>
          <a:bodyPr>
            <a:noAutofit/>
          </a:bodyPr>
          <a:lstStyle/>
          <a:p>
            <a:pPr algn="just"/>
            <a:endParaRPr lang="ru-RU" sz="2400" b="1" i="1" dirty="0">
              <a:solidFill>
                <a:srgbClr val="7030A0"/>
              </a:solidFill>
            </a:endParaRPr>
          </a:p>
          <a:p>
            <a:pPr algn="just"/>
            <a:r>
              <a:rPr lang="ru-RU" sz="2400" b="1" i="1" dirty="0">
                <a:solidFill>
                  <a:srgbClr val="7030A0"/>
                </a:solidFill>
              </a:rPr>
              <a:t>Цель: Минимизация бюрократической нагрузки на педагогов и                    высвобождение времени для работы с детьми. Определение четких требований к структуре и содержанию учебно-методических документов.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/>
              <a:t>Положения о различной учебно-методической документации </a:t>
            </a:r>
            <a:r>
              <a:rPr lang="ru-RU" sz="2200" i="1" dirty="0"/>
              <a:t>(единство требований на уровне ОО, </a:t>
            </a:r>
            <a:r>
              <a:rPr lang="ru-RU" sz="2200" i="1" dirty="0">
                <a:solidFill>
                  <a:srgbClr val="FF0000"/>
                </a:solidFill>
              </a:rPr>
              <a:t>уход от дублирования федеральных норм).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dirty="0"/>
              <a:t>Регламенты, перечни и формы документов различных категорий педагогических работников </a:t>
            </a:r>
            <a:r>
              <a:rPr lang="ru-RU" sz="2200" i="1" dirty="0"/>
              <a:t>(можно предложить перечни документов для категорий педагогических работников, которые не включены в приказ </a:t>
            </a:r>
            <a:r>
              <a:rPr lang="ru-RU" sz="2200" i="1" dirty="0" err="1"/>
              <a:t>Минпросвещения</a:t>
            </a:r>
            <a:r>
              <a:rPr lang="ru-RU" sz="2200" i="1" dirty="0"/>
              <a:t> России от 6 ноября 2024г. №779)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b="1" i="1" dirty="0">
                <a:solidFill>
                  <a:schemeClr val="bg1"/>
                </a:solidFill>
              </a:rPr>
              <a:t>Методические рекомендации </a:t>
            </a:r>
            <a:r>
              <a:rPr lang="ru-RU" sz="2200" i="1" dirty="0">
                <a:solidFill>
                  <a:schemeClr val="bg1"/>
                </a:solidFill>
              </a:rPr>
              <a:t>по вопросам классного руководства, по применению различных образовательных технологий и т.д.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i="1" dirty="0"/>
              <a:t>…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6439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0796D-A715-2B94-84C4-8194704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84" y="200297"/>
            <a:ext cx="10058400" cy="505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2. Учебно-методическая документация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CD217-D856-0651-EC88-1AAE5BB56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569" y="992778"/>
            <a:ext cx="11176862" cy="5151120"/>
          </a:xfrm>
        </p:spPr>
        <p:txBody>
          <a:bodyPr>
            <a:noAutofit/>
          </a:bodyPr>
          <a:lstStyle/>
          <a:p>
            <a:pPr algn="just"/>
            <a:endParaRPr lang="ru-RU" b="1" dirty="0">
              <a:solidFill>
                <a:srgbClr val="7030A0"/>
              </a:solidFill>
            </a:endParaRPr>
          </a:p>
          <a:p>
            <a:pPr algn="just"/>
            <a:endParaRPr lang="ru-RU" b="1" u="sng" dirty="0">
              <a:solidFill>
                <a:srgbClr val="7030A0"/>
              </a:solidFill>
            </a:endParaRPr>
          </a:p>
          <a:p>
            <a:pPr algn="just"/>
            <a:endParaRPr lang="ru-RU" b="1" u="sng" dirty="0">
              <a:solidFill>
                <a:srgbClr val="7030A0"/>
              </a:solidFill>
            </a:endParaRPr>
          </a:p>
          <a:p>
            <a:pPr algn="just"/>
            <a:endParaRPr lang="ru-RU" b="1" u="sng" dirty="0">
              <a:solidFill>
                <a:srgbClr val="7030A0"/>
              </a:solidFill>
            </a:endParaRPr>
          </a:p>
          <a:p>
            <a:pPr algn="just"/>
            <a:r>
              <a:rPr lang="ru-RU" b="1" u="sng" dirty="0">
                <a:solidFill>
                  <a:srgbClr val="7030A0"/>
                </a:solidFill>
              </a:rPr>
              <a:t>Дошкольная образовательная организация:</a:t>
            </a:r>
          </a:p>
          <a:p>
            <a:pPr algn="just"/>
            <a:r>
              <a:rPr lang="ru-RU" b="1" dirty="0"/>
              <a:t>Форма Журнала посещаемости, форма календарно-тематического плана для групп различной направленности </a:t>
            </a:r>
            <a:r>
              <a:rPr lang="ru-RU" sz="1800" i="1" dirty="0"/>
              <a:t>(общеразвивающих групп, групп компенсирующей, комбинированной и оздоровительной направленности). Как отразить в КТП работу учителя-логопеда, педагога-психолога, учителя-дефектолога? Форма КТП музыкального руководителя, инструктора по физической культуре.</a:t>
            </a:r>
          </a:p>
          <a:p>
            <a:pPr algn="just"/>
            <a:r>
              <a:rPr lang="ru-RU" b="1" u="sng" dirty="0">
                <a:solidFill>
                  <a:srgbClr val="7030A0"/>
                </a:solidFill>
              </a:rPr>
              <a:t>Общеобразовательная организация:</a:t>
            </a:r>
          </a:p>
          <a:p>
            <a:pPr algn="just"/>
            <a:r>
              <a:rPr lang="ru-RU" b="1" dirty="0"/>
              <a:t>Форма Плана воспитательной работы </a:t>
            </a:r>
            <a:r>
              <a:rPr lang="ru-RU" i="1" dirty="0"/>
              <a:t>(для педагогических работников, осуществляющих функцию классного руководства).</a:t>
            </a:r>
          </a:p>
          <a:p>
            <a:pPr algn="just"/>
            <a:r>
              <a:rPr lang="ru-RU" b="1" u="sng" dirty="0">
                <a:solidFill>
                  <a:srgbClr val="7030A0"/>
                </a:solidFill>
              </a:rPr>
              <a:t>Профессиональная образовательная организация:</a:t>
            </a:r>
          </a:p>
          <a:p>
            <a:pPr algn="just"/>
            <a:r>
              <a:rPr lang="ru-RU" b="1" dirty="0"/>
              <a:t>Форма Плана воспитательной работы </a:t>
            </a:r>
            <a:r>
              <a:rPr lang="ru-RU" i="1" dirty="0"/>
              <a:t>(для преподавателей, осуществляющих функцию классного руководства).</a:t>
            </a:r>
          </a:p>
          <a:p>
            <a:pPr algn="just"/>
            <a:r>
              <a:rPr lang="ru-RU" b="1" dirty="0"/>
              <a:t>Перечни документов </a:t>
            </a:r>
            <a:r>
              <a:rPr lang="ru-RU" b="1" u="sng" dirty="0">
                <a:solidFill>
                  <a:srgbClr val="7030A0"/>
                </a:solidFill>
              </a:rPr>
              <a:t>иных категорий педагогических работников</a:t>
            </a:r>
            <a:r>
              <a:rPr lang="ru-RU" b="1" dirty="0"/>
              <a:t>. Можно предложить перечень документов и формы документов в соответствии с перечнем.</a:t>
            </a:r>
          </a:p>
          <a:p>
            <a:pPr algn="just"/>
            <a:endParaRPr lang="ru-RU" sz="2400" b="1" dirty="0">
              <a:solidFill>
                <a:srgbClr val="FF0000"/>
              </a:solidFill>
            </a:endParaRPr>
          </a:p>
          <a:p>
            <a:pPr algn="just"/>
            <a:endParaRPr lang="ru-RU" sz="2400" i="1" dirty="0"/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6367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5B25-9E81-4F92-0ED4-C5BC8725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7" y="368512"/>
            <a:ext cx="10058400" cy="630935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D92550"/>
                </a:solidFill>
              </a:rPr>
              <a:t>НЕ ТРЕБУЮТСЯ:      </a:t>
            </a:r>
            <a:br>
              <a:rPr lang="ru-RU" sz="3200" b="1" dirty="0">
                <a:solidFill>
                  <a:srgbClr val="423D67"/>
                </a:solidFill>
              </a:rPr>
            </a:b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5ABC139-A51B-3FE1-7870-F4D3AD015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10841"/>
              </p:ext>
            </p:extLst>
          </p:nvPr>
        </p:nvGraphicFramePr>
        <p:xfrm>
          <a:off x="496389" y="928035"/>
          <a:ext cx="10676709" cy="534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8903">
                  <a:extLst>
                    <a:ext uri="{9D8B030D-6E8A-4147-A177-3AD203B41FA5}">
                      <a16:colId xmlns:a16="http://schemas.microsoft.com/office/drawing/2014/main" val="2400677834"/>
                    </a:ext>
                  </a:extLst>
                </a:gridCol>
                <a:gridCol w="3558903">
                  <a:extLst>
                    <a:ext uri="{9D8B030D-6E8A-4147-A177-3AD203B41FA5}">
                      <a16:colId xmlns:a16="http://schemas.microsoft.com/office/drawing/2014/main" val="3445830868"/>
                    </a:ext>
                  </a:extLst>
                </a:gridCol>
                <a:gridCol w="3558903">
                  <a:extLst>
                    <a:ext uri="{9D8B030D-6E8A-4147-A177-3AD203B41FA5}">
                      <a16:colId xmlns:a16="http://schemas.microsoft.com/office/drawing/2014/main" val="3124755861"/>
                    </a:ext>
                  </a:extLst>
                </a:gridCol>
              </a:tblGrid>
              <a:tr h="404807">
                <a:tc>
                  <a:txBody>
                    <a:bodyPr/>
                    <a:lstStyle/>
                    <a:p>
                      <a:r>
                        <a:rPr lang="ru-RU" dirty="0"/>
                        <a:t>ВОСПИТАТЕЛЬ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ПРЕПОДАВАТЕЛЬ  СПО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446227"/>
                  </a:ext>
                </a:extLst>
              </a:tr>
              <a:tr h="866838">
                <a:tc>
                  <a:txBody>
                    <a:bodyPr/>
                    <a:lstStyle/>
                    <a:p>
                      <a:r>
                        <a:rPr lang="ru-RU" dirty="0"/>
                        <a:t>Рабочие программы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Программа</a:t>
                      </a:r>
                      <a:r>
                        <a:rPr lang="ru-RU" baseline="0" dirty="0"/>
                        <a:t> профилактики</a:t>
                      </a:r>
                    </a:p>
                    <a:p>
                      <a:r>
                        <a:rPr lang="ru-RU" baseline="0" dirty="0"/>
                        <a:t>деструктивного поведения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Портфолио</a:t>
                      </a:r>
                      <a:r>
                        <a:rPr lang="ru-RU" baseline="0" dirty="0"/>
                        <a:t> преподавателя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71226"/>
                  </a:ext>
                </a:extLst>
              </a:tr>
              <a:tr h="715353">
                <a:tc>
                  <a:txBody>
                    <a:bodyPr/>
                    <a:lstStyle/>
                    <a:p>
                      <a:r>
                        <a:rPr lang="ru-RU" dirty="0"/>
                        <a:t>Ежедневное планирование с режимными моментами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Отчеты о ВПР, ОГЭ,ЕГЭ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Оценочные средства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26555"/>
                  </a:ext>
                </a:extLst>
              </a:tr>
              <a:tr h="665550">
                <a:tc>
                  <a:txBody>
                    <a:bodyPr/>
                    <a:lstStyle/>
                    <a:p>
                      <a:r>
                        <a:rPr lang="ru-RU" dirty="0"/>
                        <a:t>Карты педагогической диагностики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Личные</a:t>
                      </a:r>
                      <a:r>
                        <a:rPr lang="ru-RU" baseline="0" dirty="0"/>
                        <a:t> дела обучающихся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454830"/>
                  </a:ext>
                </a:extLst>
              </a:tr>
              <a:tr h="404807">
                <a:tc>
                  <a:txBody>
                    <a:bodyPr/>
                    <a:lstStyle/>
                    <a:p>
                      <a:r>
                        <a:rPr lang="ru-RU" dirty="0"/>
                        <a:t>ИОМ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Отчеты о воспитательной работе</a:t>
                      </a:r>
                      <a:r>
                        <a:rPr lang="ru-RU" baseline="0" dirty="0"/>
                        <a:t>  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68269"/>
                  </a:ext>
                </a:extLst>
              </a:tr>
              <a:tr h="665550">
                <a:tc>
                  <a:txBody>
                    <a:bodyPr/>
                    <a:lstStyle/>
                    <a:p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взаимодействия со специалистами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Отчеты о внеурочной деятельности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635851"/>
                  </a:ext>
                </a:extLst>
              </a:tr>
              <a:tr h="404807">
                <a:tc gridSpan="3">
                  <a:txBody>
                    <a:bodyPr/>
                    <a:lstStyle/>
                    <a:p>
                      <a:r>
                        <a:rPr lang="ru-RU" dirty="0"/>
                        <a:t>Социальный паспорт</a:t>
                      </a:r>
                      <a:r>
                        <a:rPr lang="ru-RU" baseline="0" dirty="0"/>
                        <a:t> (класса, группы)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349336"/>
                  </a:ext>
                </a:extLst>
              </a:tr>
              <a:tr h="404807">
                <a:tc gridSpan="3">
                  <a:txBody>
                    <a:bodyPr/>
                    <a:lstStyle/>
                    <a:p>
                      <a:r>
                        <a:rPr lang="ru-RU" dirty="0"/>
                        <a:t>Конспекты</a:t>
                      </a:r>
                      <a:r>
                        <a:rPr lang="ru-RU" baseline="0" dirty="0"/>
                        <a:t> занятий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823901"/>
                  </a:ext>
                </a:extLst>
              </a:tr>
              <a:tr h="404807">
                <a:tc gridSpan="3">
                  <a:txBody>
                    <a:bodyPr/>
                    <a:lstStyle/>
                    <a:p>
                      <a:r>
                        <a:rPr lang="ru-RU" dirty="0"/>
                        <a:t>Протоколы</a:t>
                      </a:r>
                      <a:r>
                        <a:rPr lang="ru-RU" baseline="0" dirty="0"/>
                        <a:t> родительских собраний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83985"/>
                  </a:ext>
                </a:extLst>
              </a:tr>
              <a:tr h="404807">
                <a:tc gridSpan="3">
                  <a:txBody>
                    <a:bodyPr/>
                    <a:lstStyle/>
                    <a:p>
                      <a:r>
                        <a:rPr lang="ru-RU" dirty="0"/>
                        <a:t>Планы</a:t>
                      </a:r>
                      <a:r>
                        <a:rPr lang="ru-RU" baseline="0" dirty="0"/>
                        <a:t> и отчеты по саморазвитию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66798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01CD17-166A-F552-0EB0-48896FAE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815" y="194639"/>
            <a:ext cx="1239938" cy="123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2A3C2-C6D8-463B-2470-9D92EFAB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93" y="433614"/>
            <a:ext cx="10058400" cy="859971"/>
          </a:xfrm>
        </p:spPr>
        <p:txBody>
          <a:bodyPr/>
          <a:lstStyle/>
          <a:p>
            <a:r>
              <a:rPr lang="ru-RU" b="1" dirty="0">
                <a:solidFill>
                  <a:srgbClr val="D92550"/>
                </a:solidFill>
              </a:rPr>
              <a:t>3. Региональные нормативные 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2F4C88-4D55-FC14-E7A1-0017EF3AD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015" y="1467393"/>
            <a:ext cx="10575970" cy="442831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Цель: Анализ и приведение региональных нормативных актов в соответствие с федеральными нормами в части снижения бюрократической нагрузки на администрацию образовательных организаций и их педагогических работников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Положение об оценке эффективности деятельности педагогических работников и руководителей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Положение о порядке аттестации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Показатели оценки эффективности деятельности образовательной организации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82230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962E-1F53-3E1A-AFBC-09B99292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87" y="285205"/>
            <a:ext cx="10058400" cy="98624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4. Модели процессов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657AF-DED6-67AE-B267-DE646113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348" y="1271450"/>
            <a:ext cx="11077303" cy="543414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Цель: обеспечение качественного образования без бюрократии, освобождение времени учителя для работы с обучающимися  </a:t>
            </a:r>
            <a:r>
              <a:rPr lang="ru-RU" sz="2400" i="1" dirty="0">
                <a:solidFill>
                  <a:srgbClr val="7030A0"/>
                </a:solidFill>
              </a:rPr>
              <a:t>(минимизация документооборота в ОО, упрощение подготовки необходимых документов)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Модели эффективного документооборота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Модель эффективного «безбумажного» управления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Модели аттестации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Модели межведомственного взаимодействия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Модели контрольно-надзорной деятельности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Модели внедрение информационных технологий для автоматизации процессов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Модель подготовки характеристики обучающегося (по запросу)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Модель профориентационной работы в ОО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Модель наставничества (работа с молодыми специалистами)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…</a:t>
            </a:r>
          </a:p>
          <a:p>
            <a:r>
              <a:rPr lang="ru-RU" sz="2400" b="1" i="0" dirty="0">
                <a:solidFill>
                  <a:srgbClr val="7030A0"/>
                </a:solidFill>
                <a:effectLst/>
                <a:latin typeface="YS Text"/>
              </a:rPr>
              <a:t>Модель процесса</a:t>
            </a:r>
            <a:r>
              <a:rPr lang="ru-RU" sz="2400" b="0" i="0" dirty="0">
                <a:solidFill>
                  <a:srgbClr val="7030A0"/>
                </a:solidFill>
                <a:effectLst/>
                <a:latin typeface="YS Text"/>
              </a:rPr>
              <a:t>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— это абстрактное представление процесса в организации, которое помогает в его анализе, проектировании и оптимизации. Она отражает не только порядок действий, но и взаимосвязи, ресурсы и контрольные точки, необходимые для достижения цели. 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YS Text"/>
              </a:rPr>
              <a:t>Модели бывают визуальными или текстовыми, могут быть представлены в виде диаграммы, схемы или формализованного документа. </a:t>
            </a:r>
            <a:endParaRPr lang="ru-RU" sz="2400" b="1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5101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27CA3759-B88E-70F8-2466-3966EDDE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137" y="757646"/>
            <a:ext cx="11303725" cy="59283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Первый этап</a:t>
            </a:r>
            <a:r>
              <a:rPr lang="ru-RU" sz="1800" b="1" i="1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продумывание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наименования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модели процесса.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Второй этап </a:t>
            </a:r>
            <a:r>
              <a:rPr lang="ru-RU" sz="1800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‒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представление актуальности модели, которая обусловлена современными вызовами социума, актуальными федеральными и региональными документами, запросами участников образовательных отношений.</a:t>
            </a:r>
            <a:endParaRPr lang="ru-RU" spc="2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Третий этап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представление нормативно-законодательной базы, являющейся основой реализации модели процесса (перечень</a:t>
            </a:r>
            <a:r>
              <a:rPr lang="ru-RU" sz="1800" spc="2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современных</a:t>
            </a:r>
            <a:r>
              <a:rPr lang="ru-RU" sz="1800" spc="27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документов</a:t>
            </a:r>
            <a:r>
              <a:rPr lang="ru-RU" sz="1800" spc="2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федерального,</a:t>
            </a:r>
            <a:r>
              <a:rPr lang="ru-RU" sz="1800" spc="27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региональ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ного уровней, служащих основой процесса).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Четвертый этап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ru-RU" sz="1800" spc="-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представление краткой</a:t>
            </a:r>
            <a:r>
              <a:rPr lang="ru-RU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характеристики модели процесса посредством формулирования ее цели, задач, описания ее структуры, применяемых методов и технологий управления, представление краткого описания специфики модели. </a:t>
            </a:r>
            <a:endParaRPr lang="ru-RU" spc="20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Пятый этап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предъявление результатов, на которые повлияло внедрение модели (описывается с учетом поставленных цели, задач, определенных условий реализации модели).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Шестой</a:t>
            </a:r>
            <a:r>
              <a:rPr lang="ru-RU" sz="1800" b="1" i="1" spc="-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этап</a:t>
            </a:r>
            <a:r>
              <a:rPr lang="ru-RU" sz="1800" b="1" i="1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ru-RU" sz="1800" spc="-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анализ</a:t>
            </a:r>
            <a:r>
              <a:rPr lang="ru-RU" sz="1800" spc="-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условий,</a:t>
            </a:r>
            <a:r>
              <a:rPr lang="ru-RU" sz="1800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которые</a:t>
            </a:r>
            <a:r>
              <a:rPr lang="ru-RU" sz="1800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обеспечивают</a:t>
            </a:r>
            <a:r>
              <a:rPr lang="ru-RU" sz="1800" spc="-3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устойчивость</a:t>
            </a:r>
            <a:r>
              <a:rPr lang="ru-RU" sz="18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функционирования модели процесса (строится на основании учета финансовых, кадровых, технических и пр. условий, способствующих эффективной управленческой работе).</a:t>
            </a: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Седьмой этап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описание ограничений для применения модели (предполагает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указание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барьеров,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которые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слабой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степени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способствуют (или не способствуют) эффективной управленческой работе</a:t>
            </a:r>
            <a:r>
              <a:rPr lang="ru-RU" sz="1800" spc="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(с точки зрения финансовых, кадровых, технических и пр. условий).</a:t>
            </a:r>
            <a:r>
              <a:rPr lang="ru-RU" sz="1800" spc="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algn="just"/>
            <a:r>
              <a:rPr lang="ru-RU" sz="1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Восьмой этап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представление оценки</a:t>
            </a:r>
            <a:r>
              <a:rPr lang="ru-RU" sz="1800" spc="19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результативности функционирования</a:t>
            </a:r>
            <a:r>
              <a:rPr lang="ru-RU" sz="1800" spc="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модели.</a:t>
            </a: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992B322-E5BC-4A03-34A8-9C8BB377E3BF}"/>
              </a:ext>
            </a:extLst>
          </p:cNvPr>
          <p:cNvSpPr txBox="1">
            <a:spLocks/>
          </p:cNvSpPr>
          <p:nvPr/>
        </p:nvSpPr>
        <p:spPr>
          <a:xfrm>
            <a:off x="962887" y="285205"/>
            <a:ext cx="10058400" cy="35922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D92550"/>
                </a:solidFill>
              </a:rPr>
              <a:t>Этапы проектирования модели </a:t>
            </a:r>
          </a:p>
        </p:txBody>
      </p:sp>
    </p:spTree>
    <p:extLst>
      <p:ext uri="{BB962C8B-B14F-4D97-AF65-F5344CB8AC3E}">
        <p14:creationId xmlns:p14="http://schemas.microsoft.com/office/powerpoint/2010/main" val="109916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07B82-7937-38DF-6F68-E540A2F5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76" y="418374"/>
            <a:ext cx="10058400" cy="73115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Образование без бюрократии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883D9-97A9-4DEB-51B5-38B78D0B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676" y="1362892"/>
            <a:ext cx="7397341" cy="463731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/>
              <a:t>Цели: </a:t>
            </a:r>
          </a:p>
          <a:p>
            <a:pPr algn="just"/>
            <a:r>
              <a:rPr lang="ru-RU" sz="2400" b="1" dirty="0"/>
              <a:t>- </a:t>
            </a:r>
            <a:r>
              <a:rPr lang="ru-RU" sz="2400" b="1" u="sng" dirty="0"/>
              <a:t>выявление и формирование банка лучших практик </a:t>
            </a:r>
            <a:r>
              <a:rPr lang="ru-RU" sz="2400" b="1" dirty="0"/>
              <a:t>и решений по снижению бюрократической нагрузки в системе образования;</a:t>
            </a:r>
          </a:p>
          <a:p>
            <a:pPr algn="just"/>
            <a:r>
              <a:rPr lang="ru-RU" sz="2400" b="1" dirty="0"/>
              <a:t>- </a:t>
            </a:r>
            <a:r>
              <a:rPr lang="ru-RU" sz="2400" b="1" u="sng" dirty="0"/>
              <a:t>активное вовлечение и консолидация </a:t>
            </a:r>
            <a:r>
              <a:rPr lang="ru-RU" sz="2400" b="1" dirty="0"/>
              <a:t>работников образования, образовательных организаций, институтов развития образования, органов исполнительной власти и других заинтересованных сторон в работу по снижению бюрократической нагрузки в системе образования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7109D6FD-3624-E616-089D-03E59BBB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3" y="1889041"/>
            <a:ext cx="3068421" cy="390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0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3FA61-69E9-3258-3EC9-CC2C1552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28749"/>
            <a:ext cx="11020107" cy="8469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5. Мероприятия по снижению бюрократической нагрузки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820A3-0580-2DDD-EE3A-F606B3F98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175659"/>
            <a:ext cx="11020107" cy="48187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Цель: описание различных мероприятий в образовательной организации, муниципалитете, регионе, обеспечивающих снижение бюрократической нагрузки в системе образования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bg1"/>
                </a:solidFill>
              </a:rPr>
              <a:t>Педсовет </a:t>
            </a:r>
            <a:r>
              <a:rPr lang="ru-RU" i="1" dirty="0">
                <a:solidFill>
                  <a:schemeClr val="bg1"/>
                </a:solidFill>
              </a:rPr>
              <a:t>(по информированию педагогических работников; по принятию плана мероприятий по снижению бюрократической нагрузки в ОО; по обсуждению и принятию форм учебно-методической документации; по проектированию модели «безбумажного» управления)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</a:rPr>
              <a:t>Проблемный семинар </a:t>
            </a:r>
            <a:r>
              <a:rPr lang="ru-RU" i="1" dirty="0">
                <a:solidFill>
                  <a:schemeClr val="bg1"/>
                </a:solidFill>
              </a:rPr>
              <a:t>(Каким должен быть план воспитательной работы классного руководителя? Можно ли обойтись без </a:t>
            </a:r>
            <a:r>
              <a:rPr lang="ru-RU" i="1">
                <a:solidFill>
                  <a:schemeClr val="bg1"/>
                </a:solidFill>
              </a:rPr>
              <a:t>анализа контрольной </a:t>
            </a:r>
            <a:r>
              <a:rPr lang="ru-RU" i="1" dirty="0">
                <a:solidFill>
                  <a:schemeClr val="bg1"/>
                </a:solidFill>
              </a:rPr>
              <a:t>оценочной процедуры?...)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</a:rPr>
              <a:t>Семинар-практикум</a:t>
            </a:r>
            <a:r>
              <a:rPr lang="ru-RU" i="1" dirty="0">
                <a:solidFill>
                  <a:schemeClr val="bg1"/>
                </a:solidFill>
              </a:rPr>
              <a:t> (представление практического опыта педагогов, например, по применению форм учебно-методической документации) с последующим обсуждением за «Круглым столом»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</a:rPr>
              <a:t>Мозговой штурм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</a:rPr>
              <a:t>Творческая лаборатория </a:t>
            </a:r>
            <a:r>
              <a:rPr lang="ru-RU" i="1" dirty="0">
                <a:solidFill>
                  <a:schemeClr val="bg1"/>
                </a:solidFill>
              </a:rPr>
              <a:t>(Например, разработка Перечня обязательных документов учителя-логопеда, педагога-психолога и т.д.).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2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3D001-DEEA-9CA0-B384-44662D55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1960"/>
            <a:ext cx="100584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6.Аналитические материалы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0E6FF-42B0-22A7-75BB-C70848B7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24" y="1815737"/>
            <a:ext cx="10537370" cy="355745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Результаты анализа действующих федеральных и региональных нормативных актов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Результаты анализа федеральных образовательных программ на предмет соответствия федеральным нормам, направленным на снижение бюрократической нагрузки в системе образования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Предложения по результатам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2856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19C4D-6312-ECE3-143B-C5A3944A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4" y="288835"/>
            <a:ext cx="11390812" cy="574765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rgbClr val="D92550"/>
                </a:solidFill>
              </a:rPr>
              <a:t>Критерии оценивания материалов для участия в Отборе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CA2F96-1F0F-4209-0010-197FBCAA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76" y="1010195"/>
            <a:ext cx="11098484" cy="5558970"/>
          </a:xfrm>
        </p:spPr>
        <p:txBody>
          <a:bodyPr>
            <a:normAutofit/>
          </a:bodyPr>
          <a:lstStyle/>
          <a:p>
            <a:r>
              <a:rPr lang="ru-RU" sz="2000" b="1" dirty="0"/>
              <a:t>1.Качество оформления конкурсной документации</a:t>
            </a:r>
          </a:p>
          <a:p>
            <a:r>
              <a:rPr lang="ru-RU" sz="2000" b="1" dirty="0"/>
              <a:t>2.Эффективность в части снижения бюрократической нагрузки</a:t>
            </a:r>
          </a:p>
          <a:p>
            <a:r>
              <a:rPr lang="ru-RU" sz="2000" b="1" dirty="0"/>
              <a:t>3.Соответствие законодательству Российской Федерации</a:t>
            </a:r>
          </a:p>
          <a:p>
            <a:r>
              <a:rPr lang="ru-RU" sz="2000" b="1" dirty="0"/>
              <a:t>4.Применимость в реальной практике</a:t>
            </a:r>
          </a:p>
          <a:p>
            <a:r>
              <a:rPr lang="ru-RU" sz="2000" b="1" dirty="0"/>
              <a:t>5.Наличие успешного опыта применения</a:t>
            </a:r>
          </a:p>
          <a:p>
            <a:r>
              <a:rPr lang="ru-RU" sz="2000" b="1" dirty="0"/>
              <a:t>6.Логичность и обоснованность предлагаемых решений</a:t>
            </a:r>
          </a:p>
          <a:p>
            <a:endParaRPr lang="ru-RU" sz="2000" b="1" dirty="0"/>
          </a:p>
          <a:p>
            <a:r>
              <a:rPr lang="ru-RU" sz="2000" b="1" dirty="0"/>
              <a:t>Каждый критерий оценивается по шкале от 0 до 5 баллов</a:t>
            </a:r>
          </a:p>
          <a:p>
            <a:endParaRPr lang="ru-RU" sz="2000" b="1" dirty="0"/>
          </a:p>
          <a:p>
            <a:pPr algn="just"/>
            <a:r>
              <a:rPr lang="ru-RU" sz="2000" b="1" dirty="0"/>
              <a:t>В Отборе </a:t>
            </a:r>
            <a:r>
              <a:rPr lang="ru-RU" sz="2000" b="1" dirty="0">
                <a:solidFill>
                  <a:srgbClr val="7030A0"/>
                </a:solidFill>
              </a:rPr>
              <a:t>могут участвовать как завершенные мероприятия </a:t>
            </a:r>
            <a:r>
              <a:rPr lang="ru-RU" sz="2000" b="1" dirty="0"/>
              <a:t>по снижению бюрократической нагрузки, </a:t>
            </a:r>
            <a:r>
              <a:rPr lang="ru-RU" sz="2000" b="1" dirty="0">
                <a:solidFill>
                  <a:srgbClr val="7030A0"/>
                </a:solidFill>
              </a:rPr>
              <a:t>так и находящиеся в процессе реализации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b="1" dirty="0"/>
              <a:t>Материалы, направленные для участия в Отборе, обратно </a:t>
            </a:r>
            <a:r>
              <a:rPr lang="ru-RU" sz="2000" b="1" dirty="0">
                <a:solidFill>
                  <a:srgbClr val="7030A0"/>
                </a:solidFill>
              </a:rPr>
              <a:t>не возвращаются и не рецензируются.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38833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4660D-5475-0107-9F9B-C1EFC7DA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8" y="418374"/>
            <a:ext cx="10058400" cy="66148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Полезные ссылки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2C2A5C-5C72-CB49-8157-F8CCD469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1079863"/>
            <a:ext cx="10837228" cy="5486400"/>
          </a:xfrm>
        </p:spPr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подготовки к участию в конкурсе предлагаем посмотреть ряд вебинаров по вопросам снижения бюрократической нагрузки: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600"/>
              </a:spcAft>
            </a:pP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https://rutube.ru/video/442d0cc0d7f54b75eaa63f4a9b42e319/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вебинар о бюрократической нагрузке в дошкольной образовательной организации от 28.05.2025;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https://rutube.ru/video/1e9e2138ec595de7ac22cbb10ec41530/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вебинар «Основные мероприятия по снижению бюрократической нагрузки в образовательной организации в 2025-2026 году» от 29.08.2025;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600"/>
              </a:spcAft>
            </a:pPr>
            <a:r>
              <a:rPr lang="ru-RU" u="sng" dirty="0">
                <a:solidFill>
                  <a:srgbClr val="3390E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https://rutube.ru/video/e09a6c508fcc582ac337d365d5d0674a/?r=wd"/>
              </a:rPr>
              <a:t>https://rutube.ru/video/e09a6c508fcc582ac337d365d5d0674a/?r=wd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-вебинар «Документация воспитателя» от 05.09.2025;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600"/>
              </a:spcAft>
            </a:pPr>
            <a:r>
              <a:rPr lang="ru-RU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https://rutube.ru/video/4c55c79e8c89874ca0eacefe93d4b6ca/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трансляция семинара «Информационно-методический вектор: снижение бюрократической нагрузки в дошкольном образовании» от 18.09.2025.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83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0670D-91FC-F540-2FD2-177D51E4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469" y="1343538"/>
            <a:ext cx="8534400" cy="15070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FBFEA-D9BA-FABC-F05B-F101942B20DF}"/>
              </a:ext>
            </a:extLst>
          </p:cNvPr>
          <p:cNvSpPr txBox="1"/>
          <p:nvPr/>
        </p:nvSpPr>
        <p:spPr>
          <a:xfrm>
            <a:off x="3104119" y="5079331"/>
            <a:ext cx="8101705" cy="13701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государственного надзора в сфере образования: 8 (4832) 50-51-88. 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ГАУ ДПО «БИПКРО»: 8 (4832) 59-94-22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59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C8CCA-4CCE-9EE1-5157-06534243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29" y="517071"/>
            <a:ext cx="9797142" cy="69305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Этапы отбора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A3B69895-F044-4EBD-DB2B-7F0F4EBC002D}"/>
              </a:ext>
            </a:extLst>
          </p:cNvPr>
          <p:cNvSpPr/>
          <p:nvPr/>
        </p:nvSpPr>
        <p:spPr>
          <a:xfrm>
            <a:off x="441435" y="1820091"/>
            <a:ext cx="2364828" cy="1474902"/>
          </a:xfrm>
          <a:prstGeom prst="roundRect">
            <a:avLst/>
          </a:prstGeom>
          <a:solidFill>
            <a:srgbClr val="9FDB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</a:t>
            </a:r>
            <a:r>
              <a:rPr lang="ru-RU" sz="2000" b="1" dirty="0">
                <a:solidFill>
                  <a:schemeClr val="bg1"/>
                </a:solidFill>
              </a:rPr>
              <a:t> этап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75FB7B1-3388-8DAC-73F8-9CE5C84A177F}"/>
              </a:ext>
            </a:extLst>
          </p:cNvPr>
          <p:cNvSpPr/>
          <p:nvPr/>
        </p:nvSpPr>
        <p:spPr>
          <a:xfrm>
            <a:off x="3892732" y="1820091"/>
            <a:ext cx="4833257" cy="14749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7030A0"/>
                </a:solidFill>
              </a:rPr>
              <a:t>Региональный этап </a:t>
            </a:r>
            <a:r>
              <a:rPr lang="ru-RU" sz="1800" b="1" dirty="0">
                <a:solidFill>
                  <a:srgbClr val="7030A0"/>
                </a:solidFill>
              </a:rPr>
              <a:t>– </a:t>
            </a:r>
          </a:p>
          <a:p>
            <a:pPr algn="ctr"/>
            <a:endParaRPr lang="ru-RU" sz="1800" b="1" dirty="0">
              <a:solidFill>
                <a:srgbClr val="7030A0"/>
              </a:solidFill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</a:rPr>
              <a:t>с 3  октября по 1 декабря 2025 года</a:t>
            </a:r>
          </a:p>
          <a:p>
            <a:pPr algn="ctr"/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0AE7B89-039F-DD4E-2AE5-2342BE0D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9001" y="3904957"/>
            <a:ext cx="2364828" cy="15466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II</a:t>
            </a:r>
            <a:r>
              <a:rPr lang="ru-RU" sz="2000" b="1" dirty="0">
                <a:solidFill>
                  <a:schemeClr val="bg1"/>
                </a:solidFill>
              </a:rPr>
              <a:t> этап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AC8D01F-A0AA-FC73-5A6A-D7B73E8ED784}"/>
              </a:ext>
            </a:extLst>
          </p:cNvPr>
          <p:cNvSpPr/>
          <p:nvPr/>
        </p:nvSpPr>
        <p:spPr>
          <a:xfrm>
            <a:off x="5900057" y="3904956"/>
            <a:ext cx="5917473" cy="13376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u="sng" dirty="0">
              <a:solidFill>
                <a:srgbClr val="7030A0"/>
              </a:solidFill>
            </a:endParaRPr>
          </a:p>
          <a:p>
            <a:pPr algn="ctr"/>
            <a:r>
              <a:rPr lang="ru-RU" sz="1800" b="1" u="sng" dirty="0">
                <a:solidFill>
                  <a:srgbClr val="7030A0"/>
                </a:solidFill>
              </a:rPr>
              <a:t>Федеральный этап </a:t>
            </a:r>
            <a:r>
              <a:rPr lang="ru-RU" sz="1800" b="1" dirty="0">
                <a:solidFill>
                  <a:srgbClr val="7030A0"/>
                </a:solidFill>
              </a:rPr>
              <a:t>– </a:t>
            </a:r>
          </a:p>
          <a:p>
            <a:pPr algn="ctr"/>
            <a:endParaRPr lang="ru-RU" sz="1800" b="1" dirty="0">
              <a:solidFill>
                <a:srgbClr val="7030A0"/>
              </a:solidFill>
            </a:endParaRPr>
          </a:p>
          <a:p>
            <a:pPr algn="ctr"/>
            <a:r>
              <a:rPr lang="ru-RU" sz="1800" b="1" dirty="0">
                <a:solidFill>
                  <a:srgbClr val="7030A0"/>
                </a:solidFill>
              </a:rPr>
              <a:t>со 2 декабря 2025 года по 1 февраля 2026 года</a:t>
            </a:r>
          </a:p>
          <a:p>
            <a:endParaRPr lang="ru-RU" sz="1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id="{667DEEA1-52C5-E03D-B39D-428C63930937}"/>
              </a:ext>
            </a:extLst>
          </p:cNvPr>
          <p:cNvSpPr/>
          <p:nvPr/>
        </p:nvSpPr>
        <p:spPr>
          <a:xfrm rot="5400000">
            <a:off x="833184" y="3359679"/>
            <a:ext cx="1546610" cy="1541836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D042534-4C6B-F085-4D09-8F51AA2D3D73}"/>
              </a:ext>
            </a:extLst>
          </p:cNvPr>
          <p:cNvCxnSpPr>
            <a:cxnSpLocks/>
          </p:cNvCxnSpPr>
          <p:nvPr/>
        </p:nvCxnSpPr>
        <p:spPr>
          <a:xfrm>
            <a:off x="2891245" y="2447109"/>
            <a:ext cx="9056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329801C-8D8E-8147-FBEA-8DD6102D03E5}"/>
              </a:ext>
            </a:extLst>
          </p:cNvPr>
          <p:cNvCxnSpPr>
            <a:cxnSpLocks/>
          </p:cNvCxnSpPr>
          <p:nvPr/>
        </p:nvCxnSpPr>
        <p:spPr>
          <a:xfrm>
            <a:off x="4933405" y="4678262"/>
            <a:ext cx="9056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7595D9-EE83-EF5F-2E03-2BB5B4C9FB0E}"/>
              </a:ext>
            </a:extLst>
          </p:cNvPr>
          <p:cNvSpPr txBox="1"/>
          <p:nvPr/>
        </p:nvSpPr>
        <p:spPr>
          <a:xfrm>
            <a:off x="835571" y="5989821"/>
            <a:ext cx="9971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D92550"/>
                </a:solidFill>
                <a:effectLst/>
                <a:latin typeface="Golos-Text"/>
              </a:rPr>
              <a:t>Положение о проведении федерального отбора предложений:</a:t>
            </a:r>
          </a:p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Golos-Text"/>
              </a:rPr>
              <a:t>http://newhq.b-edu.ru/deyatelnost/snizhenie-byurokraticheskoj-nagruzki/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4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2733D7D-36DC-8944-0D27-DC74CF648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568973"/>
              </p:ext>
            </p:extLst>
          </p:nvPr>
        </p:nvGraphicFramePr>
        <p:xfrm>
          <a:off x="934522" y="243800"/>
          <a:ext cx="9902503" cy="63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02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8F0AE-8768-6F44-4528-4A10B8D7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3914"/>
            <a:ext cx="10058400" cy="94270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Номинации Отбора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FC3EF-9885-0EC8-1C86-002D3C140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1" y="1341120"/>
            <a:ext cx="10271171" cy="465328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Локальные нормативные акты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Учебно-методическая документация</a:t>
            </a:r>
          </a:p>
          <a:p>
            <a:pPr marL="457200" indent="-457200">
              <a:buAutoNum type="arabicPeriod"/>
            </a:pPr>
            <a:r>
              <a:rPr lang="ru-RU" sz="2400" b="1" dirty="0"/>
              <a:t>Региональные нормативные акты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Модели процессов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Мероприятия по снижению бюрократической нагрузки</a:t>
            </a:r>
          </a:p>
          <a:p>
            <a:pPr marL="457200" indent="-457200">
              <a:buAutoNum type="arabicPeriod"/>
            </a:pPr>
            <a:r>
              <a:rPr lang="ru-RU" sz="2400" b="1" dirty="0"/>
              <a:t>Аналитические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664844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8953E-DCE4-FA1B-5028-BAFE8AB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73" y="407126"/>
            <a:ext cx="10058400" cy="94270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Правила</a:t>
            </a:r>
            <a:r>
              <a:rPr lang="ru-RU" b="1" dirty="0"/>
              <a:t> </a:t>
            </a:r>
            <a:r>
              <a:rPr lang="ru-RU" b="1" dirty="0">
                <a:solidFill>
                  <a:srgbClr val="D92550"/>
                </a:solidFill>
              </a:rPr>
              <a:t>оформления</a:t>
            </a:r>
            <a:r>
              <a:rPr lang="ru-RU" b="1" dirty="0"/>
              <a:t> </a:t>
            </a:r>
            <a:r>
              <a:rPr lang="ru-RU" b="1" dirty="0">
                <a:solidFill>
                  <a:srgbClr val="D92550"/>
                </a:solidFill>
              </a:rPr>
              <a:t>материалов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10ACB-7FC5-069A-B89F-DD98E06D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342" y="1484810"/>
            <a:ext cx="10140543" cy="3818709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Материалы </a:t>
            </a:r>
            <a:r>
              <a:rPr lang="ru-RU" sz="2400" b="1" u="sng" dirty="0"/>
              <a:t>представляются в виде </a:t>
            </a:r>
            <a:r>
              <a:rPr lang="ru-RU" sz="2400" b="1" dirty="0"/>
              <a:t>текстовых файлов в форме</a:t>
            </a:r>
            <a:r>
              <a:rPr lang="en-US" sz="2400" b="1" dirty="0"/>
              <a:t> Word</a:t>
            </a:r>
            <a:r>
              <a:rPr lang="ru-RU" sz="2400" b="1" dirty="0"/>
              <a:t>, а также в форме презентации </a:t>
            </a:r>
            <a:r>
              <a:rPr lang="en-US" sz="2400" b="1" dirty="0"/>
              <a:t>PowerPoint</a:t>
            </a:r>
            <a:r>
              <a:rPr lang="ru-RU" sz="2400" b="1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dirty="0"/>
              <a:t>Могут прилагаться </a:t>
            </a:r>
            <a:r>
              <a:rPr lang="ru-RU" sz="2400" b="1" dirty="0"/>
              <a:t>фото- и видеоматериалы в формате </a:t>
            </a:r>
            <a:r>
              <a:rPr lang="en-US" sz="2400" b="1" dirty="0"/>
              <a:t>jpeg</a:t>
            </a:r>
            <a:r>
              <a:rPr lang="ru-RU" sz="2400" b="1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dirty="0"/>
              <a:t>В наименовании файла </a:t>
            </a:r>
            <a:r>
              <a:rPr lang="ru-RU" sz="2400" b="1" dirty="0"/>
              <a:t>должны быть указаны фамилия участника, наименование организации на русском языке (например, </a:t>
            </a:r>
            <a:r>
              <a:rPr lang="ru-RU" sz="2400" b="1" dirty="0" err="1"/>
              <a:t>Петров_МБОУ</a:t>
            </a:r>
            <a:r>
              <a:rPr lang="ru-RU" sz="2400" b="1" dirty="0"/>
              <a:t> СОШ № … </a:t>
            </a:r>
            <a:r>
              <a:rPr lang="ru-RU" sz="2400" b="1" dirty="0" err="1"/>
              <a:t>г.Брянска</a:t>
            </a:r>
            <a:r>
              <a:rPr lang="ru-RU" sz="2400" b="1" dirty="0"/>
              <a:t>.</a:t>
            </a:r>
            <a:r>
              <a:rPr lang="en-US" sz="2400" b="1" dirty="0"/>
              <a:t>docx)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657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8953E-DCE4-FA1B-5028-BAFE8AB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73" y="407126"/>
            <a:ext cx="10058400" cy="94270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Содержание</a:t>
            </a:r>
            <a:r>
              <a:rPr lang="ru-RU" b="1" dirty="0"/>
              <a:t> </a:t>
            </a:r>
            <a:r>
              <a:rPr lang="ru-RU" b="1" dirty="0">
                <a:solidFill>
                  <a:srgbClr val="D92550"/>
                </a:solidFill>
              </a:rPr>
              <a:t>материалов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10ACB-7FC5-069A-B89F-DD98E06DB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342" y="1484810"/>
            <a:ext cx="10140543" cy="4262847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Титульный лист </a:t>
            </a:r>
            <a:r>
              <a:rPr lang="ru-RU" sz="2400" b="1" dirty="0"/>
              <a:t>(с указанием наименования материалов, ФИО и места работы авторов)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Оглавление</a:t>
            </a:r>
            <a:r>
              <a:rPr lang="ru-RU" sz="2400" b="1" dirty="0"/>
              <a:t> (при необходимости)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Пояснительная записка </a:t>
            </a:r>
            <a:r>
              <a:rPr lang="ru-RU" sz="2400" b="1" dirty="0"/>
              <a:t>(объем 1-2 страницы с описанием актуальности предлагаемого продукта, а также проблем, для решения которых предлагается данный продукт, целевой аудитории, и области практического применения)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Основная часть </a:t>
            </a:r>
            <a:r>
              <a:rPr lang="ru-RU" sz="2400" b="1" dirty="0"/>
              <a:t>(описание предлагаемого продукта)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Приложения</a:t>
            </a:r>
            <a:r>
              <a:rPr lang="ru-RU" sz="2400" b="1" dirty="0"/>
              <a:t> (при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120055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0796D-A715-2B94-84C4-8194704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15835"/>
            <a:ext cx="10058400" cy="78594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1. Локальные нормативные акты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CD217-D856-0651-EC88-1AAE5BB56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4767" y="1275806"/>
            <a:ext cx="11173096" cy="5412377"/>
          </a:xfrm>
        </p:spPr>
        <p:txBody>
          <a:bodyPr>
            <a:noAutofit/>
          </a:bodyPr>
          <a:lstStyle/>
          <a:p>
            <a:pPr algn="just"/>
            <a:endParaRPr lang="ru-RU" sz="2400" b="1" i="1" dirty="0">
              <a:solidFill>
                <a:srgbClr val="7030A0"/>
              </a:solidFill>
            </a:endParaRPr>
          </a:p>
          <a:p>
            <a:pPr algn="just"/>
            <a:r>
              <a:rPr lang="ru-RU" sz="2400" b="1" i="1" dirty="0">
                <a:solidFill>
                  <a:srgbClr val="7030A0"/>
                </a:solidFill>
              </a:rPr>
              <a:t>Цели: Снижение и конкретизация объема документации. Приведение локальных нормативных актов ОО в соответствие с федеральными нормами. Обозначение четких рамок функционала педагогических работников.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Номенклатура дел ОО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Должностные инструкции педагогических работников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Положение об оплате труда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Положение о делопроизводстве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Правила внутреннего трудового распорядка ОО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Положение о внутренней системе оценки качества образования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Положение о классном руководстве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/>
              <a:t>…</a:t>
            </a:r>
          </a:p>
          <a:p>
            <a:pPr algn="just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8084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0796D-A715-2B94-84C4-8194704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17567"/>
            <a:ext cx="10058400" cy="78594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92550"/>
                </a:solidFill>
              </a:rPr>
              <a:t>Номенклатура 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CD217-D856-0651-EC88-1AAE5BB56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126" y="984069"/>
            <a:ext cx="11173096" cy="195942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</a:rPr>
              <a:t>Номенклатура дел</a:t>
            </a:r>
            <a:r>
              <a:rPr lang="ru-RU" sz="1600" dirty="0"/>
              <a:t> – </a:t>
            </a:r>
            <a:r>
              <a:rPr lang="ru-RU" sz="1600" b="1" dirty="0"/>
              <a:t>это систематизированный перечень документов, создаваемых в организации, с указанием сроков их хранения </a:t>
            </a:r>
            <a:r>
              <a:rPr lang="ru-RU" sz="1600" b="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</a:rPr>
              <a:t>п. 106 ГОСТ Р 7.0.8-2025)</a:t>
            </a:r>
            <a:r>
              <a:rPr lang="ru-RU" sz="1600" b="1" dirty="0"/>
              <a:t>. Номенклатура дел помогает классифицировать накапливающуюся документацию, контролировать сроки её хранения и ускорять процесс её обработки. </a:t>
            </a:r>
          </a:p>
          <a:p>
            <a:pPr marL="357188" algn="just"/>
            <a:r>
              <a:rPr lang="ru-RU" sz="1600" b="1" dirty="0">
                <a:solidFill>
                  <a:srgbClr val="FF0000"/>
                </a:solidFill>
              </a:rPr>
              <a:t>! </a:t>
            </a:r>
            <a:r>
              <a:rPr lang="ru-RU" sz="1600" b="1" dirty="0"/>
              <a:t>Это не просто перечень, имеющейся документации. Это – перечень, включающий только «работающие» документы.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В каждой образовательной организации - индивидуальная номенклатура дел</a:t>
            </a:r>
            <a:endParaRPr lang="ru-RU" sz="1600" b="1" dirty="0">
              <a:solidFill>
                <a:srgbClr val="7030A0"/>
              </a:solidFill>
            </a:endParaRPr>
          </a:p>
          <a:p>
            <a:br>
              <a:rPr lang="ru-RU" sz="2400" dirty="0"/>
            </a:br>
            <a:endParaRPr lang="ru-RU" sz="24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DC61E65-5D4D-D1D1-C279-26417B7D8012}"/>
              </a:ext>
            </a:extLst>
          </p:cNvPr>
          <p:cNvSpPr/>
          <p:nvPr/>
        </p:nvSpPr>
        <p:spPr>
          <a:xfrm>
            <a:off x="3902029" y="3188741"/>
            <a:ext cx="3622765" cy="36401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7030A0"/>
                </a:solidFill>
              </a:rPr>
              <a:t>   Типичное содержание:</a:t>
            </a:r>
          </a:p>
          <a:p>
            <a:pPr algn="just"/>
            <a:endParaRPr lang="ru-RU" sz="1600" b="1" dirty="0">
              <a:solidFill>
                <a:srgbClr val="7030A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Руководство (канцелярия)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u="sng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Образовательная деятельность</a:t>
            </a:r>
            <a:endParaRPr lang="ru-RU" sz="1400" u="sng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Методическая деятельность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Кадровое обеспечение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Бухгалтерский учет и отчетность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Библиотека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Архив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Медицинское отделение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Пищеблок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Безопасность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Охрана труда</a:t>
            </a:r>
            <a:endParaRPr lang="ru-RU" sz="1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Профсоюзный комитет</a:t>
            </a:r>
            <a:endParaRPr lang="ru-RU" sz="14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AA33D5F-4CA0-43A4-93EF-CD283901C1E3}"/>
              </a:ext>
            </a:extLst>
          </p:cNvPr>
          <p:cNvSpPr/>
          <p:nvPr/>
        </p:nvSpPr>
        <p:spPr>
          <a:xfrm>
            <a:off x="956495" y="3188741"/>
            <a:ext cx="2473235" cy="35516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u="sng" dirty="0">
                <a:solidFill>
                  <a:srgbClr val="7030A0"/>
                </a:solidFill>
              </a:rPr>
              <a:t>Цель:</a:t>
            </a:r>
            <a:r>
              <a:rPr lang="ru-RU" sz="1600" b="1" i="1" dirty="0">
                <a:solidFill>
                  <a:srgbClr val="7030A0"/>
                </a:solidFill>
              </a:rPr>
              <a:t> Снижение и конкретизация объема документации.</a:t>
            </a:r>
          </a:p>
          <a:p>
            <a:pPr algn="ctr"/>
            <a:endParaRPr lang="ru-RU" sz="1600" b="1" i="1" dirty="0">
              <a:solidFill>
                <a:srgbClr val="7030A0"/>
              </a:solidFill>
            </a:endParaRPr>
          </a:p>
          <a:p>
            <a:pPr algn="just"/>
            <a:r>
              <a:rPr lang="ru-RU" sz="1600" b="1" dirty="0">
                <a:solidFill>
                  <a:schemeClr val="bg1"/>
                </a:solidFill>
              </a:rPr>
              <a:t>"</a:t>
            </a:r>
            <a:r>
              <a:rPr lang="ru-RU" sz="1600" b="1" u="sng" dirty="0">
                <a:solidFill>
                  <a:srgbClr val="7030A0"/>
                </a:solidFill>
              </a:rPr>
              <a:t>Продукт</a:t>
            </a:r>
            <a:r>
              <a:rPr lang="ru-RU" sz="1600" b="1" dirty="0">
                <a:solidFill>
                  <a:schemeClr val="bg1"/>
                </a:solidFill>
              </a:rPr>
              <a:t>"</a:t>
            </a:r>
            <a:r>
              <a:rPr lang="ru-RU" sz="1600" b="1" dirty="0">
                <a:solidFill>
                  <a:srgbClr val="7030A0"/>
                </a:solidFill>
              </a:rPr>
              <a:t>: номенклатура дел, в которой представлен перечень действительно необходимых для работы документов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803EE9D-E355-2E2C-62DD-9D16EE564A8F}"/>
              </a:ext>
            </a:extLst>
          </p:cNvPr>
          <p:cNvSpPr/>
          <p:nvPr/>
        </p:nvSpPr>
        <p:spPr>
          <a:xfrm>
            <a:off x="8166537" y="3188741"/>
            <a:ext cx="3799489" cy="355169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bg1"/>
                </a:solidFill>
              </a:rPr>
              <a:t>Приказ Росархива от 31.07.2023 № 77 "Об утверждении Правил организации хранения, комплектования, учета и использования документов Архивного фонда Российской Федерации и других архивных документов в государственных органах, органах местного самоуправления и организациях"</a:t>
            </a:r>
          </a:p>
        </p:txBody>
      </p:sp>
    </p:spTree>
    <p:extLst>
      <p:ext uri="{BB962C8B-B14F-4D97-AF65-F5344CB8AC3E}">
        <p14:creationId xmlns:p14="http://schemas.microsoft.com/office/powerpoint/2010/main" val="11482934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1838</TotalTime>
  <Words>2225</Words>
  <Application>Microsoft Office PowerPoint</Application>
  <PresentationFormat>Широкоэкранный</PresentationFormat>
  <Paragraphs>323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Cambria</vt:lpstr>
      <vt:lpstr>Century Gothic</vt:lpstr>
      <vt:lpstr>Golos-Text</vt:lpstr>
      <vt:lpstr>Times New Roman</vt:lpstr>
      <vt:lpstr>Wingdings</vt:lpstr>
      <vt:lpstr>Wingdings 3</vt:lpstr>
      <vt:lpstr>YS Text</vt:lpstr>
      <vt:lpstr>Сектор</vt:lpstr>
      <vt:lpstr>Федеральный отбор предложений, направленных на снижение бюрократической нагрузки в системе образования,  «Образование без бюрократии». Региональный этап </vt:lpstr>
      <vt:lpstr>Образование без бюрократии</vt:lpstr>
      <vt:lpstr>Этапы отбора</vt:lpstr>
      <vt:lpstr>Презентация PowerPoint</vt:lpstr>
      <vt:lpstr>Номинации Отбора</vt:lpstr>
      <vt:lpstr>Правила оформления материалов</vt:lpstr>
      <vt:lpstr>Содержание материалов</vt:lpstr>
      <vt:lpstr>1. Локальные нормативные акты</vt:lpstr>
      <vt:lpstr>Номенклатура дел</vt:lpstr>
      <vt:lpstr>Локальные нормативные акты</vt:lpstr>
      <vt:lpstr>Должностные инструкции</vt:lpstr>
      <vt:lpstr>Профессиональные стандарты  (Классификация профессиональных стандартов приведена в соответствии с наименованиями и кодами областей профессиональной деятельности, утвержденных Приказом Минтруда России от 29.09.2014 N 667н.)</vt:lpstr>
      <vt:lpstr>Методическая работа педагога</vt:lpstr>
      <vt:lpstr>2. Учебно-методическая документация</vt:lpstr>
      <vt:lpstr>2. Учебно-методическая документация</vt:lpstr>
      <vt:lpstr>НЕ ТРЕБУЮТСЯ:       </vt:lpstr>
      <vt:lpstr>3. Региональные нормативные акты</vt:lpstr>
      <vt:lpstr>4. Модели процессов</vt:lpstr>
      <vt:lpstr>Презентация PowerPoint</vt:lpstr>
      <vt:lpstr>5. Мероприятия по снижению бюрократической нагрузки</vt:lpstr>
      <vt:lpstr>6.Аналитические материалы</vt:lpstr>
      <vt:lpstr>Критерии оценивания материалов для участия в Отборе</vt:lpstr>
      <vt:lpstr>Полезные ссылки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отбор предложений, направленных на снижение бюрократической нагрузки в системе образования,  «Образование без бюрократии». Региональный этап</dc:title>
  <dc:creator>Shirokova_GI</dc:creator>
  <cp:lastModifiedBy>Shirokova_GI</cp:lastModifiedBy>
  <cp:revision>47</cp:revision>
  <cp:lastPrinted>2025-10-09T05:54:21Z</cp:lastPrinted>
  <dcterms:created xsi:type="dcterms:W3CDTF">2025-10-06T06:04:56Z</dcterms:created>
  <dcterms:modified xsi:type="dcterms:W3CDTF">2025-10-13T08:40:59Z</dcterms:modified>
</cp:coreProperties>
</file>