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7" r:id="rId1"/>
    <p:sldMasterId id="2147483781" r:id="rId2"/>
  </p:sldMasterIdLst>
  <p:notesMasterIdLst>
    <p:notesMasterId r:id="rId18"/>
  </p:notesMasterIdLst>
  <p:sldIdLst>
    <p:sldId id="256" r:id="rId3"/>
    <p:sldId id="280" r:id="rId4"/>
    <p:sldId id="281" r:id="rId5"/>
    <p:sldId id="261" r:id="rId6"/>
    <p:sldId id="283" r:id="rId7"/>
    <p:sldId id="282" r:id="rId8"/>
    <p:sldId id="284" r:id="rId9"/>
    <p:sldId id="264" r:id="rId10"/>
    <p:sldId id="285" r:id="rId11"/>
    <p:sldId id="274" r:id="rId12"/>
    <p:sldId id="275" r:id="rId13"/>
    <p:sldId id="276" r:id="rId14"/>
    <p:sldId id="277" r:id="rId15"/>
    <p:sldId id="279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0000"/>
    <a:srgbClr val="6C3E00"/>
    <a:srgbClr val="FDFFE7"/>
    <a:srgbClr val="F3DD9F"/>
    <a:srgbClr val="FFCC99"/>
    <a:srgbClr val="000000"/>
    <a:srgbClr val="CCFFCC"/>
    <a:srgbClr val="FFEA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>
      <p:cViewPr>
        <p:scale>
          <a:sx n="90" d="100"/>
          <a:sy n="90" d="100"/>
        </p:scale>
        <p:origin x="-1038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v>СОО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Лист1!$K$25:$K$44</c:f>
              <c:strCache>
                <c:ptCount val="20"/>
                <c:pt idx="0">
                  <c:v>Брасовский </c:v>
                </c:pt>
                <c:pt idx="1">
                  <c:v>Брянский (1 филиал, 1 –в 2-х списках)</c:v>
                </c:pt>
                <c:pt idx="2">
                  <c:v>Брянск</c:v>
                </c:pt>
                <c:pt idx="3">
                  <c:v>Жирятинский</c:v>
                </c:pt>
                <c:pt idx="4">
                  <c:v>Жуковский </c:v>
                </c:pt>
                <c:pt idx="5">
                  <c:v>Карачевский </c:v>
                </c:pt>
                <c:pt idx="6">
                  <c:v>Красногорский </c:v>
                </c:pt>
                <c:pt idx="7">
                  <c:v>Климовский </c:v>
                </c:pt>
                <c:pt idx="8">
                  <c:v>Комаричский ( в т.ч. 1 филиал)</c:v>
                </c:pt>
                <c:pt idx="9">
                  <c:v>Мглинский</c:v>
                </c:pt>
                <c:pt idx="10">
                  <c:v>Навлинский </c:v>
                </c:pt>
                <c:pt idx="11">
                  <c:v>Новозыбков</c:v>
                </c:pt>
                <c:pt idx="12">
                  <c:v>Погарский </c:v>
                </c:pt>
                <c:pt idx="13">
                  <c:v>Почепский </c:v>
                </c:pt>
                <c:pt idx="14">
                  <c:v>Рогнединский </c:v>
                </c:pt>
                <c:pt idx="15">
                  <c:v>Севский </c:v>
                </c:pt>
                <c:pt idx="16">
                  <c:v>Стародубский </c:v>
                </c:pt>
                <c:pt idx="17">
                  <c:v>Суражский</c:v>
                </c:pt>
                <c:pt idx="18">
                  <c:v>Трубчевский </c:v>
                </c:pt>
                <c:pt idx="19">
                  <c:v>Унечский </c:v>
                </c:pt>
              </c:strCache>
            </c:strRef>
          </c:cat>
          <c:val>
            <c:numRef>
              <c:f>Лист1!$L$25:$L$44</c:f>
              <c:numCache>
                <c:formatCode>General</c:formatCode>
                <c:ptCount val="20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6</c:v>
                </c:pt>
                <c:pt idx="12">
                  <c:v>2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  <c:pt idx="16">
                  <c:v>1</c:v>
                </c:pt>
                <c:pt idx="17">
                  <c:v>5</c:v>
                </c:pt>
                <c:pt idx="18">
                  <c:v>5</c:v>
                </c:pt>
                <c:pt idx="19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849664"/>
        <c:axId val="72855552"/>
      </c:barChart>
      <c:catAx>
        <c:axId val="72849664"/>
        <c:scaling>
          <c:orientation val="minMax"/>
        </c:scaling>
        <c:delete val="0"/>
        <c:axPos val="l"/>
        <c:majorTickMark val="out"/>
        <c:minorTickMark val="none"/>
        <c:tickLblPos val="nextTo"/>
        <c:crossAx val="72855552"/>
        <c:crosses val="autoZero"/>
        <c:auto val="1"/>
        <c:lblAlgn val="ctr"/>
        <c:lblOffset val="100"/>
        <c:noMultiLvlLbl val="0"/>
      </c:catAx>
      <c:valAx>
        <c:axId val="7285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2849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4989358821242087"/>
          <c:y val="0"/>
          <c:w val="0.10941975281879249"/>
          <c:h val="4.4380152585785752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v>ООО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Лист1!$H$25:$H$39</c:f>
              <c:strCache>
                <c:ptCount val="15"/>
                <c:pt idx="0">
                  <c:v>Брасовский</c:v>
                </c:pt>
                <c:pt idx="1">
                  <c:v>Брянск</c:v>
                </c:pt>
                <c:pt idx="2">
                  <c:v>Выгоничский </c:v>
                </c:pt>
                <c:pt idx="3">
                  <c:v>Дубровский</c:v>
                </c:pt>
                <c:pt idx="4">
                  <c:v>Дятьковский </c:v>
                </c:pt>
                <c:pt idx="5">
                  <c:v>Жирятинский </c:v>
                </c:pt>
                <c:pt idx="6">
                  <c:v>Жуковский </c:v>
                </c:pt>
                <c:pt idx="7">
                  <c:v>Злынковский</c:v>
                </c:pt>
                <c:pt idx="8">
                  <c:v>Климовский </c:v>
                </c:pt>
                <c:pt idx="9">
                  <c:v>Клетнянский </c:v>
                </c:pt>
                <c:pt idx="10">
                  <c:v>Погарский</c:v>
                </c:pt>
                <c:pt idx="11">
                  <c:v>Рогнединский</c:v>
                </c:pt>
                <c:pt idx="12">
                  <c:v>Стародуб</c:v>
                </c:pt>
                <c:pt idx="13">
                  <c:v>Суземский</c:v>
                </c:pt>
                <c:pt idx="14">
                  <c:v>Суражский </c:v>
                </c:pt>
              </c:strCache>
            </c:strRef>
          </c:cat>
          <c:val>
            <c:numRef>
              <c:f>Лист1!$I$25:$I$39</c:f>
              <c:numCache>
                <c:formatCode>General</c:formatCode>
                <c:ptCount val="15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4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563008"/>
        <c:axId val="75564544"/>
      </c:barChart>
      <c:catAx>
        <c:axId val="75563008"/>
        <c:scaling>
          <c:orientation val="minMax"/>
        </c:scaling>
        <c:delete val="0"/>
        <c:axPos val="l"/>
        <c:majorTickMark val="out"/>
        <c:minorTickMark val="none"/>
        <c:tickLblPos val="nextTo"/>
        <c:crossAx val="75564544"/>
        <c:crosses val="autoZero"/>
        <c:auto val="1"/>
        <c:lblAlgn val="ctr"/>
        <c:lblOffset val="100"/>
        <c:noMultiLvlLbl val="0"/>
      </c:catAx>
      <c:valAx>
        <c:axId val="7556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5563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2231483828185756"/>
          <c:y val="7.2683365511940032E-4"/>
          <c:w val="0.16983117327241418"/>
          <c:h val="5.23487255169846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80985-1287-4A8D-B91D-2102F236F650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113BA-7A8E-4C85-8C7B-4DBFE5C64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349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07794B0-8DC9-4372-93DD-572F8AE7CFD3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264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758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7794B0-8DC9-4372-93DD-572F8AE7CFD3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728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152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80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3605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365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0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07794B0-8DC9-4372-93DD-572F8AE7CFD3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92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9739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4900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2385" y="1287541"/>
            <a:ext cx="8239050" cy="23239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200" b="0" strike="noStrike" spc="0">
              <a:solidFill>
                <a:srgbClr val="5E5E5E"/>
              </a:solidFill>
              <a:latin typeface="Helvetica Neue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0495" y="5929920"/>
            <a:ext cx="8239050" cy="31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600" b="0" strike="noStrike" spc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91436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>
                <a:solidFill>
                  <a:srgbClr val="595959"/>
                </a:solidFill>
              </a:rPr>
              <a:pPr/>
              <a:t>‹#›</a:t>
            </a:fld>
            <a:endParaRPr lang="ru-RU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715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DFFE7"/>
            </a:gs>
            <a:gs pos="99000">
              <a:schemeClr val="bg2">
                <a:lumMod val="20000"/>
                <a:lumOff val="8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DFFE7"/>
            </a:gs>
            <a:gs pos="99000">
              <a:schemeClr val="bg2">
                <a:lumMod val="20000"/>
                <a:lumOff val="8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307794B0-8DC9-4372-93DD-572F8AE7CFD3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48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obrnadzor.gov.ru/gosudarstvennye-uslugi-i-funkczii/7701537808-gosfunction/formirovanie-i-vedenie-federalnogo-reestra-svedenij-o-dokumentah-ob-obrazovanii-i-ili-o-kvalifikaczii-dokumentah-ob-obuchenii/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4163"/>
            <a:ext cx="1017587" cy="10858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508" y="836712"/>
            <a:ext cx="8856984" cy="4320480"/>
          </a:xfrm>
        </p:spPr>
        <p:txBody>
          <a:bodyPr/>
          <a:lstStyle/>
          <a:p>
            <a:pPr algn="ctr"/>
            <a:r>
              <a:rPr lang="ru-RU" sz="3200" b="1" dirty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Обеспечение внесения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сведений  о документах об образовании в ФИС ФРДО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2023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году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контроль за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полным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своевременным внесением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сведений о выданных аттестатах об основном  и среднем общем образовании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ФИС ФРДО</a:t>
            </a:r>
            <a:endParaRPr lang="ru-RU" sz="20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83568" y="332656"/>
            <a:ext cx="82089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ДЕПАРТАМЕНТ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 НАУКИ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БРЯНСКОЙ 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ОБЛАСТИ                                    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7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 rot="21334667">
            <a:off x="8256527" y="6215486"/>
            <a:ext cx="1315721" cy="365125"/>
          </a:xfrm>
        </p:spPr>
        <p:txBody>
          <a:bodyPr/>
          <a:lstStyle/>
          <a:p>
            <a:fld id="{307794B0-8DC9-4372-93DD-572F8AE7CFD3}" type="slidenum">
              <a:rPr lang="ru-RU" smtClean="0"/>
              <a:t>10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96752"/>
            <a:ext cx="82809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b="1" dirty="0">
                <a:solidFill>
                  <a:srgbClr val="7E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 соблюдении порядка </a:t>
            </a:r>
            <a:br>
              <a:rPr lang="ru-RU" sz="4000" b="1" dirty="0">
                <a:solidFill>
                  <a:srgbClr val="7E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</a:br>
            <a:r>
              <a:rPr lang="ru-RU" sz="4000" b="1" dirty="0">
                <a:solidFill>
                  <a:srgbClr val="7E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и сроков внесения в ФИС ФРДО сведений </a:t>
            </a:r>
            <a:r>
              <a:rPr lang="ru-RU" sz="4000" b="1" dirty="0" smtClean="0">
                <a:solidFill>
                  <a:srgbClr val="7E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 </a:t>
            </a:r>
            <a:r>
              <a:rPr lang="ru-RU" sz="4000" b="1" dirty="0">
                <a:solidFill>
                  <a:srgbClr val="7E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документах </a:t>
            </a:r>
            <a:br>
              <a:rPr lang="ru-RU" sz="4000" b="1" dirty="0">
                <a:solidFill>
                  <a:srgbClr val="7E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</a:br>
            <a:r>
              <a:rPr lang="ru-RU" sz="4000" b="1" dirty="0">
                <a:solidFill>
                  <a:srgbClr val="7E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об образовании, выданных </a:t>
            </a:r>
            <a:br>
              <a:rPr lang="ru-RU" sz="4000" b="1" dirty="0">
                <a:solidFill>
                  <a:srgbClr val="7E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</a:br>
            <a:r>
              <a:rPr lang="ru-RU" sz="4000" b="1" u="sng" dirty="0">
                <a:solidFill>
                  <a:srgbClr val="7E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с 10 июля 1992 года</a:t>
            </a:r>
            <a:endParaRPr lang="ru-RU" sz="4000" u="sng" dirty="0">
              <a:solidFill>
                <a:srgbClr val="7E0000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98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237312"/>
            <a:ext cx="1315721" cy="365125"/>
          </a:xfrm>
        </p:spPr>
        <p:txBody>
          <a:bodyPr/>
          <a:lstStyle/>
          <a:p>
            <a:fld id="{307794B0-8DC9-4372-93DD-572F8AE7CFD3}" type="slidenum">
              <a:rPr lang="ru-RU" smtClean="0"/>
              <a:t>11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874948"/>
            <a:ext cx="3614737" cy="511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9512" y="1193335"/>
            <a:ext cx="5256584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п.6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Правил формирования и ведения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ФИСФРДО, утвержденных постановлением Правительства РФ от 31.05.2021 № 825</a:t>
            </a:r>
          </a:p>
          <a:p>
            <a:pPr lvl="0" algn="ctr">
              <a:spcAft>
                <a:spcPts val="60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«Сведения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</a:b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 документах </a:t>
            </a:r>
            <a:b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</a:b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об образовании, выданных </a:t>
            </a:r>
            <a:b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</a:br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с 10 июля 1992 г. </a:t>
            </a:r>
            <a:br>
              <a:rPr lang="ru-RU" sz="2400" b="1" u="sng" dirty="0">
                <a:solidFill>
                  <a:srgbClr val="C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</a:br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по 31 декабря 1995 г. включительно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, подлежат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внесению</a:t>
            </a:r>
          </a:p>
          <a:p>
            <a:pPr lvl="0" algn="ctr">
              <a:spcAft>
                <a:spcPts val="60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в информационную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систему</a:t>
            </a:r>
          </a:p>
          <a:p>
            <a:pPr lvl="0" algn="ctr">
              <a:spcAft>
                <a:spcPts val="60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в срок по 31 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августа 2023</a:t>
            </a:r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 г. включительно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.»</a:t>
            </a:r>
          </a:p>
        </p:txBody>
      </p:sp>
    </p:spTree>
    <p:extLst>
      <p:ext uri="{BB962C8B-B14F-4D97-AF65-F5344CB8AC3E}">
        <p14:creationId xmlns:p14="http://schemas.microsoft.com/office/powerpoint/2010/main" val="320176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72004" y="6093296"/>
            <a:ext cx="1315721" cy="365125"/>
          </a:xfrm>
        </p:spPr>
        <p:txBody>
          <a:bodyPr/>
          <a:lstStyle/>
          <a:p>
            <a:fld id="{307794B0-8DC9-4372-93DD-572F8AE7CFD3}" type="slidenum">
              <a:rPr lang="ru-RU" smtClean="0"/>
              <a:t>12</a:t>
            </a:fld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56181" y="1124743"/>
            <a:ext cx="4858167" cy="423490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п.11 </a:t>
            </a:r>
            <a:r>
              <a:rPr lang="ru-RU" sz="2400" dirty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Правил формирования и ведения ФИСФРДО, утвержденных постановлением Правительства </a:t>
            </a:r>
            <a:r>
              <a:rPr lang="ru-RU" sz="2400" dirty="0" smtClean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РФ</a:t>
            </a:r>
          </a:p>
          <a:p>
            <a:pPr algn="ctr"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от 31.05.2021 № </a:t>
            </a:r>
            <a:r>
              <a:rPr lang="ru-RU" sz="2400" dirty="0" smtClean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825</a:t>
            </a:r>
          </a:p>
          <a:p>
            <a:pPr algn="ctr">
              <a:spcBef>
                <a:spcPts val="0"/>
              </a:spcBef>
            </a:pPr>
            <a:endParaRPr lang="ru-RU" sz="800" dirty="0" smtClean="0"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«Органы и организации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обеспечивают полноту, достоверность и актуальность сведений, </a:t>
            </a:r>
            <a:r>
              <a:rPr lang="ru-RU" sz="2400" dirty="0" smtClean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внесенных в информационную систему.»</a:t>
            </a:r>
          </a:p>
          <a:p>
            <a:endParaRPr lang="ru-RU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6" name="Picture 4" descr="Для качественной печати: текущая страница в формате TI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348" y="764704"/>
            <a:ext cx="3615517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494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507288" cy="137160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400" b="1" dirty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Типичные </a:t>
            </a:r>
            <a:r>
              <a:rPr lang="ru-RU" sz="2400" b="1" dirty="0" smtClean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ошибки</a:t>
            </a:r>
            <a:br>
              <a:rPr lang="ru-RU" sz="2400" b="1" dirty="0" smtClean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при внесении сведений в ФИС </a:t>
            </a:r>
            <a:r>
              <a:rPr lang="ru-RU" sz="2400" b="1" dirty="0" smtClean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ФРДО</a:t>
            </a:r>
            <a:br>
              <a:rPr lang="ru-RU" sz="2400" b="1" dirty="0" smtClean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в 2022 году</a:t>
            </a:r>
            <a:br>
              <a:rPr lang="ru-RU" sz="2400" b="1" dirty="0" smtClean="0"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126163"/>
            <a:ext cx="1315721" cy="365125"/>
          </a:xfrm>
        </p:spPr>
        <p:txBody>
          <a:bodyPr/>
          <a:lstStyle/>
          <a:p>
            <a:fld id="{307794B0-8DC9-4372-93DD-572F8AE7CFD3}" type="slidenum">
              <a:rPr lang="ru-RU" smtClean="0"/>
              <a:t>13</a:t>
            </a:fld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наличие недопустимых символов в ФИО обладателя документа;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некорректное указание пола выпускника;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ошибки при внесении ОГРН и КПП;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ошибки при внесении СНИЛС;</a:t>
            </a:r>
          </a:p>
          <a:p>
            <a:pPr lvl="0">
              <a:buFont typeface="Wingdings" pitchFamily="2" charset="2"/>
              <a:buChar char="q"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неверное указание вида документа об </a:t>
            </a:r>
            <a:r>
              <a:rPr lang="ru-RU" sz="2000" b="1" dirty="0" smtClean="0">
                <a:solidFill>
                  <a:sysClr val="windowText" lastClr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образовании</a:t>
            </a:r>
            <a:r>
              <a:rPr lang="ru-RU" sz="1600" b="1" dirty="0" smtClean="0">
                <a:solidFill>
                  <a:sysClr val="windowText" lastClr="000000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:</a:t>
            </a:r>
          </a:p>
          <a:p>
            <a:pPr marL="0" lvl="0" indent="0">
              <a:buNone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при заполнении сведений об аттестате о среднем общем образовании образовательная организация в графе шаблона </a:t>
            </a: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«Вид документа» </a:t>
            </a: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указывает  «Аттестат о среднем (полном) общем образовании», который  выдавался до 2014 года;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1" i="1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при заполнении сведений об аттестате о среднем общем образовании с отличием в графе шаблона </a:t>
            </a: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«Вид документа» </a:t>
            </a: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указан  «Аттестат с золотой медалью» (аттестаты о среднем (полном) общем образовании для награжденных золотой медалью «За особые успехи в учении» выдавались до 2014 года)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24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237312"/>
            <a:ext cx="1315721" cy="365125"/>
          </a:xfrm>
        </p:spPr>
        <p:txBody>
          <a:bodyPr/>
          <a:lstStyle/>
          <a:p>
            <a:fld id="{307794B0-8DC9-4372-93DD-572F8AE7CFD3}" type="slidenum">
              <a:rPr lang="ru-RU" sz="2000" smtClean="0">
                <a:latin typeface="Times New Roman" pitchFamily="18" charset="0"/>
                <a:cs typeface="Times New Roman" pitchFamily="18" charset="0"/>
              </a:rPr>
              <a:t>14</a:t>
            </a:fld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4000" b="1" i="1" u="sng" dirty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помощь</a:t>
            </a:r>
            <a:endParaRPr lang="ru-RU" sz="4000" b="1" i="1" u="sng" dirty="0">
              <a:solidFill>
                <a:srgbClr val="C00000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908720"/>
            <a:ext cx="85689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2000" b="1" dirty="0" smtClean="0">
              <a:solidFill>
                <a:srgbClr val="2F5897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b="1" dirty="0">
                <a:solidFill>
                  <a:srgbClr val="2F589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 техническим вопросам обращаться </a:t>
            </a:r>
            <a:br>
              <a:rPr lang="ru-RU" sz="2000" b="1" dirty="0">
                <a:solidFill>
                  <a:srgbClr val="2F589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2F589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в службу поддержки ФИС ФРДО </a:t>
            </a:r>
          </a:p>
          <a:p>
            <a:pPr lvl="0" algn="ctr"/>
            <a:r>
              <a:rPr lang="ru-RU" sz="2000" b="1" dirty="0">
                <a:solidFill>
                  <a:srgbClr val="2F589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 тел.: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8-800-100-03-71 (доб. 2), </a:t>
            </a:r>
          </a:p>
          <a:p>
            <a:pPr lvl="0" algn="ctr"/>
            <a:r>
              <a:rPr lang="ru-RU" sz="2000" b="1" dirty="0">
                <a:solidFill>
                  <a:srgbClr val="2F589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e-</a:t>
            </a:r>
            <a:r>
              <a:rPr lang="ru-RU" sz="2000" b="1" dirty="0" err="1">
                <a:solidFill>
                  <a:srgbClr val="2F589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2000" b="1" dirty="0">
                <a:solidFill>
                  <a:srgbClr val="2F589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frdo@inevm.ru </a:t>
            </a:r>
          </a:p>
          <a:p>
            <a:pPr lvl="0" algn="ctr"/>
            <a:endParaRPr lang="ru-RU" sz="2000" b="1" dirty="0">
              <a:solidFill>
                <a:srgbClr val="2F5897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b="1" dirty="0" smtClean="0">
                <a:solidFill>
                  <a:srgbClr val="2F589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Информация </a:t>
            </a:r>
            <a:r>
              <a:rPr lang="ru-RU" sz="2000" b="1" dirty="0">
                <a:solidFill>
                  <a:srgbClr val="2F589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 работе в ФИС ФРДО</a:t>
            </a:r>
          </a:p>
          <a:p>
            <a:pPr lvl="0" algn="ctr"/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</a:t>
            </a:r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://obrnadzor.gov.ru/gosudarstvennye-uslugi-i-funkczii/7701537808-gosfunction/formirovanie-i-vedenie-federalnogo-reestra-svedenij-o-dokumentah-ob-obrazovanii-i-ili-o-kvalifikaczii-dokumentah-ob-obuchenii/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000" b="1" dirty="0">
              <a:solidFill>
                <a:srgbClr val="2F5897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000" b="1" dirty="0" smtClean="0">
              <a:solidFill>
                <a:srgbClr val="2F5897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b="1" dirty="0" smtClean="0">
                <a:solidFill>
                  <a:srgbClr val="2F589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Информация </a:t>
            </a:r>
            <a:r>
              <a:rPr lang="ru-RU" sz="2000" b="1" dirty="0">
                <a:solidFill>
                  <a:srgbClr val="2F589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 видах документов об образовании , </a:t>
            </a:r>
            <a:r>
              <a:rPr lang="ru-RU" sz="2000" b="1" dirty="0" smtClean="0">
                <a:solidFill>
                  <a:srgbClr val="2F589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действовавших</a:t>
            </a:r>
          </a:p>
          <a:p>
            <a:pPr lvl="0" algn="ctr"/>
            <a:r>
              <a:rPr lang="ru-RU" sz="2000" b="1" dirty="0" smtClean="0">
                <a:solidFill>
                  <a:srgbClr val="2F589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2F589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в определенные периоды времени</a:t>
            </a:r>
          </a:p>
          <a:p>
            <a:pPr lvl="0" algn="ctr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://newhq.b-edu.ru/assets/images/resources/13/informacija-o-vidah-dokumentov-ob-obrazovanii-i-ili-kvalifikacii.pdf</a:t>
            </a:r>
            <a:endParaRPr lang="ru-RU" sz="2000" b="1" dirty="0">
              <a:solidFill>
                <a:srgbClr val="2F5897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63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700808"/>
            <a:ext cx="8229600" cy="648072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985471"/>
            <a:ext cx="820891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>
              <a:solidFill>
                <a:srgbClr val="D1282E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D1282E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D1282E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D1282E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Отдел государственного надзора в сфере образования департамента образования и науки Брянской области</a:t>
            </a:r>
          </a:p>
          <a:p>
            <a:endParaRPr lang="ru-RU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8(4832)580 402</a:t>
            </a:r>
          </a:p>
          <a:p>
            <a:pPr algn="ctr"/>
            <a:r>
              <a:rPr lang="ru-RU" sz="20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8(4832)580 425</a:t>
            </a:r>
          </a:p>
          <a:p>
            <a:pPr algn="ctr"/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100392" y="6237312"/>
            <a:ext cx="1315721" cy="365125"/>
          </a:xfrm>
        </p:spPr>
        <p:txBody>
          <a:bodyPr/>
          <a:lstStyle/>
          <a:p>
            <a:fld id="{307794B0-8DC9-4372-93DD-572F8AE7CFD3}" type="slidenum">
              <a:rPr lang="ru-RU" smtClean="0">
                <a:solidFill>
                  <a:srgbClr val="D1282E"/>
                </a:solidFill>
                <a:latin typeface="Times New Roman" pitchFamily="18" charset="0"/>
                <a:cs typeface="Times New Roman" pitchFamily="18" charset="0"/>
              </a:rPr>
              <a:pPr/>
              <a:t>15</a:t>
            </a:fld>
            <a:endParaRPr lang="ru-RU" dirty="0">
              <a:solidFill>
                <a:srgbClr val="D1282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pic>
        <p:nvPicPr>
          <p:cNvPr id="2052" name="Picture 4" descr="https://catherineasquithgallery.com/uploads/posts/2021-03/1614587271_12-p-kartinka-telefon-na-belom-fone-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0" y="3937639"/>
            <a:ext cx="1262739" cy="740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749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258579"/>
            <a:ext cx="1315721" cy="365125"/>
          </a:xfrm>
        </p:spPr>
        <p:txBody>
          <a:bodyPr/>
          <a:lstStyle/>
          <a:p>
            <a:fld id="{307794B0-8DC9-4372-93DD-572F8AE7CFD3}" type="slidenum">
              <a:rPr lang="ru-RU" smtClean="0">
                <a:latin typeface="Times New Roman" pitchFamily="18" charset="0"/>
                <a:cs typeface="Times New Roman" pitchFamily="18" charset="0"/>
              </a:rPr>
              <a:t>2</a:t>
            </a:fld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2210745"/>
              </p:ext>
            </p:extLst>
          </p:nvPr>
        </p:nvGraphicFramePr>
        <p:xfrm>
          <a:off x="3059832" y="404664"/>
          <a:ext cx="590465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2821313"/>
              </p:ext>
            </p:extLst>
          </p:nvPr>
        </p:nvGraphicFramePr>
        <p:xfrm>
          <a:off x="107504" y="332656"/>
          <a:ext cx="460851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55576" y="5733256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pc="-6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Мониторинг </a:t>
            </a:r>
            <a:r>
              <a:rPr lang="ru-RU" sz="2000" b="1" spc="-6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безопасности (февраль-март 2023 года)</a:t>
            </a:r>
            <a:r>
              <a:rPr lang="ru-RU" sz="2000" b="1" spc="-6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000" b="1" spc="-6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000" b="1" spc="-6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Объекты контроля (надзора)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81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165304"/>
            <a:ext cx="1315721" cy="365125"/>
          </a:xfrm>
        </p:spPr>
        <p:txBody>
          <a:bodyPr/>
          <a:lstStyle/>
          <a:p>
            <a:fld id="{307794B0-8DC9-4372-93DD-572F8AE7CFD3}" type="slidenum">
              <a:rPr lang="ru-RU" smtClean="0"/>
              <a:t>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620688"/>
            <a:ext cx="8640960" cy="430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Пункт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1 части 1 статьи 57, часть 1 статьи 66 Федерального закона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от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31.07.2020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№ 248-ФЗ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«О государственном контроле (надзоре) и муниципальном контроле в Российской Федерации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»</a:t>
            </a:r>
          </a:p>
          <a:p>
            <a:pPr lvl="0" algn="just">
              <a:spcBef>
                <a:spcPct val="20000"/>
              </a:spcBef>
            </a:pPr>
            <a:endParaRPr lang="ru-RU" b="1" dirty="0" smtClean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Абзац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5 подпункта «а» пункта 3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постановления Правительства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РФ от 10.03.2022 № 336 «Об особенностях организации и осуществления государственного контроля (надзора), муниципального контроля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»</a:t>
            </a:r>
          </a:p>
          <a:p>
            <a:pPr lvl="0" algn="just">
              <a:spcBef>
                <a:spcPct val="20000"/>
              </a:spcBef>
            </a:pPr>
            <a:endParaRPr lang="ru-RU" b="1" dirty="0" smtClean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Приказ </a:t>
            </a:r>
            <a:r>
              <a:rPr lang="ru-RU" b="1" dirty="0" err="1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Рособрнадзора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от 04.10.2021 № 1336 «Об утверждении перечня индикаторов риска нарушения обязательных требований, используемых при осуществлении федерального государственного контроля (надзора) в сфере образования»</a:t>
            </a:r>
          </a:p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Ø"/>
            </a:pPr>
            <a:endParaRPr lang="ru-RU" b="1" dirty="0" smtClean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lvl="0" algn="just">
              <a:spcBef>
                <a:spcPct val="20000"/>
              </a:spcBef>
            </a:pPr>
            <a:endParaRPr lang="ru-RU" b="1" dirty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13001" y="5085184"/>
            <a:ext cx="4752528" cy="151216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ВНЕПЛАНОВАЯ </a:t>
            </a: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ПРОВЕРКА</a:t>
            </a:r>
            <a:endParaRPr kumimoji="0" lang="ru-RU" sz="3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055330" y="4059308"/>
            <a:ext cx="576064" cy="864096"/>
          </a:xfrm>
          <a:prstGeom prst="down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933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3494B8A8-233C-4597-8A48-26B40B75B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620688"/>
            <a:ext cx="8003232" cy="1368152"/>
          </a:xfrm>
        </p:spPr>
        <p:txBody>
          <a:bodyPr>
            <a:noAutofit/>
          </a:bodyPr>
          <a:lstStyle/>
          <a:p>
            <a:pPr algn="ctr"/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Подготовительный этап</a:t>
            </a:r>
            <a:b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внесению сведений в ФИС </a:t>
            </a:r>
            <a:r>
              <a:rPr lang="ru-RU" sz="24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ФРДО</a:t>
            </a:r>
            <a:br>
              <a:rPr lang="ru-RU" sz="24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0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0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0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Основание проведения мероприятия по сокращению срока внесения данных</a:t>
            </a:r>
            <a:endParaRPr lang="ru-RU" sz="2000" b="1" cap="none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27377" y="5885497"/>
            <a:ext cx="1315721" cy="365125"/>
          </a:xfrm>
        </p:spPr>
        <p:txBody>
          <a:bodyPr/>
          <a:lstStyle/>
          <a:p>
            <a:fld id="{307794B0-8DC9-4372-93DD-572F8AE7CFD3}" type="slidenum">
              <a:rPr lang="ru-RU" smtClean="0">
                <a:latin typeface="Times New Roman" pitchFamily="18" charset="0"/>
                <a:cs typeface="Times New Roman" pitchFamily="18" charset="0"/>
              </a:rPr>
              <a:t>4</a:t>
            </a:fld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772816"/>
            <a:ext cx="83529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Постановление Правительства Российской Федерации от 24.11.2022 № 2136 </a:t>
            </a:r>
          </a:p>
          <a:p>
            <a:pPr lvl="0"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«О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внесении изменений в пункт 6 Правил формирования и ведения федеральной информационной системы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«Федеральный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реестр сведений о документах об образовании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и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(или) о квалификации, документах об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обучении»</a:t>
            </a:r>
            <a:endParaRPr lang="ru-RU" b="1" dirty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algn="just"/>
            <a:endParaRPr lang="ru-RU" sz="1200" dirty="0"/>
          </a:p>
          <a:p>
            <a:pPr algn="just"/>
            <a:endParaRPr lang="ru-RU" sz="1200" dirty="0"/>
          </a:p>
          <a:p>
            <a:pPr algn="just"/>
            <a:r>
              <a:rPr lang="ru-RU" sz="1200" dirty="0" smtClean="0"/>
              <a:t> </a:t>
            </a:r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r>
              <a:rPr lang="ru-RU" sz="1200" dirty="0" smtClean="0"/>
              <a:t>                                                  </a:t>
            </a:r>
          </a:p>
          <a:p>
            <a:r>
              <a:rPr lang="ru-RU" sz="1200" dirty="0"/>
              <a:t> </a:t>
            </a:r>
            <a:r>
              <a:rPr lang="ru-RU" sz="1200" dirty="0" smtClean="0"/>
              <a:t>                                                                                                               </a:t>
            </a:r>
          </a:p>
          <a:p>
            <a:endParaRPr lang="ru-RU" sz="1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03534" y="3855968"/>
            <a:ext cx="2184289" cy="20213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spc="-6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Было</a:t>
            </a:r>
          </a:p>
          <a:p>
            <a:pPr algn="ctr"/>
            <a:r>
              <a:rPr lang="ru-RU" sz="3600" b="1" spc="-6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 дней</a:t>
            </a:r>
            <a:endParaRPr lang="ru-RU" sz="3600" b="1" spc="-60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506732" y="4365104"/>
            <a:ext cx="1842504" cy="864096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68144" y="3855968"/>
            <a:ext cx="2736304" cy="20263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spc="-6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Стало</a:t>
            </a:r>
          </a:p>
          <a:p>
            <a:pPr algn="ctr"/>
            <a:r>
              <a:rPr lang="ru-RU" sz="3600" b="1" spc="-6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рабочих дня</a:t>
            </a:r>
            <a:endParaRPr lang="ru-RU" sz="3600" b="1" spc="-60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62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3494B8A8-233C-4597-8A48-26B40B75B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620688"/>
            <a:ext cx="8003232" cy="936104"/>
          </a:xfrm>
        </p:spPr>
        <p:txBody>
          <a:bodyPr>
            <a:noAutofit/>
          </a:bodyPr>
          <a:lstStyle/>
          <a:p>
            <a:pPr algn="ctr"/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Подготовительный этап</a:t>
            </a:r>
            <a:b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внесению сведений в ФИС </a:t>
            </a:r>
            <a:r>
              <a:rPr lang="ru-RU" sz="24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ФРДО</a:t>
            </a:r>
            <a:br>
              <a:rPr lang="ru-RU" sz="24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0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0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sz="2000" b="1" cap="none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27377" y="5885497"/>
            <a:ext cx="1315721" cy="365125"/>
          </a:xfrm>
        </p:spPr>
        <p:txBody>
          <a:bodyPr/>
          <a:lstStyle/>
          <a:p>
            <a:fld id="{307794B0-8DC9-4372-93DD-572F8AE7CFD3}" type="slidenum">
              <a:rPr lang="ru-RU" smtClean="0">
                <a:latin typeface="Times New Roman" pitchFamily="18" charset="0"/>
                <a:cs typeface="Times New Roman" pitchFamily="18" charset="0"/>
              </a:rPr>
              <a:t>5</a:t>
            </a:fld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124744"/>
            <a:ext cx="84249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Приказ </a:t>
            </a:r>
            <a:r>
              <a:rPr lang="ru-RU" b="1" dirty="0" err="1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Минпросвещения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России от 01.04.2022 № 196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«О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внесении изменений в Порядок заполнения, учета и выдачи аттестатов об основном общем и среднем общем образовании и их дубликатов, утвержденный приказом Министерства просвещения Российской Федерации от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05.10.2020  № 546»</a:t>
            </a:r>
            <a:endParaRPr lang="ru-RU" sz="1200" dirty="0"/>
          </a:p>
          <a:p>
            <a:pPr algn="just"/>
            <a:endParaRPr lang="ru-RU" sz="1200" dirty="0"/>
          </a:p>
          <a:p>
            <a:pPr algn="just"/>
            <a:r>
              <a:rPr lang="ru-RU" sz="1200" dirty="0" smtClean="0"/>
              <a:t> </a:t>
            </a:r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r>
              <a:rPr lang="ru-RU" sz="1200" dirty="0" smtClean="0"/>
              <a:t>                                                  </a:t>
            </a:r>
          </a:p>
          <a:p>
            <a:r>
              <a:rPr lang="ru-RU" sz="1200" dirty="0"/>
              <a:t> </a:t>
            </a:r>
            <a:r>
              <a:rPr lang="ru-RU" sz="1200" dirty="0" smtClean="0"/>
              <a:t>                                                                                                               </a:t>
            </a:r>
          </a:p>
          <a:p>
            <a:endParaRPr lang="ru-RU" sz="1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694536"/>
            <a:ext cx="3240360" cy="311072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spc="-6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Было</a:t>
            </a:r>
          </a:p>
          <a:p>
            <a:pPr algn="ctr"/>
            <a:endParaRPr lang="ru-RU" sz="1600" b="1" spc="-60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2000" b="1" spc="-6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позднее </a:t>
            </a:r>
            <a:r>
              <a:rPr lang="ru-RU" sz="2000" b="1" u="sng" spc="-6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 </a:t>
            </a:r>
            <a:r>
              <a:rPr lang="ru-RU" sz="2000" b="1" u="sng" spc="-6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дней </a:t>
            </a:r>
            <a:r>
              <a:rPr lang="ru-RU" sz="2000" b="1" spc="-6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после даты издания распорядительного </a:t>
            </a:r>
            <a:r>
              <a:rPr lang="ru-RU" sz="2000" b="1" spc="-6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акта</a:t>
            </a:r>
          </a:p>
          <a:p>
            <a:pPr algn="ctr"/>
            <a:r>
              <a:rPr lang="ru-RU" sz="2000" b="1" spc="-6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spc="-6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 отчислении выпускников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3707904" y="3335537"/>
            <a:ext cx="1482464" cy="864096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92080" y="2648237"/>
            <a:ext cx="3096344" cy="31570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spc="-6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Стало</a:t>
            </a:r>
          </a:p>
          <a:p>
            <a:pPr algn="ctr"/>
            <a:endParaRPr lang="ru-RU" sz="2800" b="1" spc="-60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2000" b="1" spc="-6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позднее </a:t>
            </a:r>
            <a:r>
              <a:rPr lang="ru-RU" sz="2000" b="1" u="sng" spc="-6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рабочих </a:t>
            </a:r>
            <a:r>
              <a:rPr lang="ru-RU" sz="2000" b="1" u="sng" spc="-6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дней </a:t>
            </a:r>
            <a:endParaRPr lang="ru-RU" sz="2000" b="1" u="sng" spc="-6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2000" b="1" spc="-6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после </a:t>
            </a:r>
            <a:r>
              <a:rPr lang="ru-RU" sz="2000" b="1" spc="-6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даты издания распорядительного акта об отчислении выпускников</a:t>
            </a:r>
          </a:p>
        </p:txBody>
      </p:sp>
    </p:spTree>
    <p:extLst>
      <p:ext uri="{BB962C8B-B14F-4D97-AF65-F5344CB8AC3E}">
        <p14:creationId xmlns:p14="http://schemas.microsoft.com/office/powerpoint/2010/main" val="77944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3494B8A8-233C-4597-8A48-26B40B75B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332656"/>
            <a:ext cx="7931224" cy="1152128"/>
          </a:xfrm>
        </p:spPr>
        <p:txBody>
          <a:bodyPr>
            <a:noAutofit/>
          </a:bodyPr>
          <a:lstStyle/>
          <a:p>
            <a:pPr algn="ctr"/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Подготовительный этап</a:t>
            </a:r>
            <a:b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внесению сведений в ФИС </a:t>
            </a:r>
            <a:r>
              <a:rPr lang="ru-RU" sz="24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ФРДО</a:t>
            </a:r>
            <a:r>
              <a:rPr lang="ru-RU" sz="20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0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0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Организационные </a:t>
            </a:r>
            <a:r>
              <a:rPr lang="ru-RU" sz="20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мероприятия, проводимые </a:t>
            </a:r>
            <a:r>
              <a:rPr lang="ru-RU" sz="2000" b="1" cap="none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ДОиН</a:t>
            </a:r>
            <a:endParaRPr lang="ru-RU" sz="2000" b="1" cap="none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27377" y="5885497"/>
            <a:ext cx="1315721" cy="365125"/>
          </a:xfrm>
        </p:spPr>
        <p:txBody>
          <a:bodyPr/>
          <a:lstStyle/>
          <a:p>
            <a:fld id="{307794B0-8DC9-4372-93DD-572F8AE7CFD3}" type="slidenum">
              <a:rPr lang="ru-RU" smtClean="0">
                <a:latin typeface="Times New Roman" pitchFamily="18" charset="0"/>
                <a:cs typeface="Times New Roman" pitchFamily="18" charset="0"/>
              </a:rPr>
              <a:t>6</a:t>
            </a:fld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5862" y="1844824"/>
            <a:ext cx="835292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/>
          </a:p>
          <a:p>
            <a:pPr algn="just"/>
            <a:endParaRPr lang="ru-RU" sz="1200" dirty="0"/>
          </a:p>
          <a:p>
            <a:pPr algn="just"/>
            <a:r>
              <a:rPr lang="ru-RU" sz="1200" dirty="0" smtClean="0"/>
              <a:t> </a:t>
            </a:r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r>
              <a:rPr lang="ru-RU" sz="1200" dirty="0" smtClean="0"/>
              <a:t>                                                  </a:t>
            </a:r>
          </a:p>
          <a:p>
            <a:r>
              <a:rPr lang="ru-RU" sz="1200" dirty="0"/>
              <a:t> </a:t>
            </a:r>
            <a:r>
              <a:rPr lang="ru-RU" sz="1200" dirty="0" smtClean="0"/>
              <a:t>                                                                                                               </a:t>
            </a:r>
          </a:p>
          <a:p>
            <a:endParaRPr lang="ru-RU" sz="1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556792"/>
            <a:ext cx="3312368" cy="24482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algn="ctr"/>
            <a:endParaRPr lang="ru-RU" sz="1600" b="1" dirty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Письмо </a:t>
            </a:r>
            <a:r>
              <a:rPr lang="ru-RU" sz="1600" b="1" dirty="0" err="1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ДОиН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от 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20.03.2023 № 180-13-О</a:t>
            </a:r>
            <a:endParaRPr lang="ru-RU" sz="1600" b="1" dirty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руководителям ОМСУ и</a:t>
            </a:r>
          </a:p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руководителям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государственных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образовательных 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организаций</a:t>
            </a:r>
          </a:p>
          <a:p>
            <a:pPr algn="ctr"/>
            <a:endParaRPr lang="ru-RU" sz="1600" b="1" dirty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algn="ctr"/>
            <a:endParaRPr lang="ru-RU" sz="1600" b="1" dirty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algn="ctr"/>
            <a:endParaRPr lang="ru-RU" b="1" dirty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4239492"/>
            <a:ext cx="3312368" cy="19258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Письмо </a:t>
            </a:r>
            <a:r>
              <a:rPr lang="ru-RU" sz="1600" b="1" dirty="0" err="1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ДОиН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от 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27.03.2023 № 204-13-О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руководителям ОМСУ и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руководителям государственных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образовательных организаций</a:t>
            </a:r>
          </a:p>
          <a:p>
            <a:pPr algn="ctr"/>
            <a:endParaRPr lang="ru-RU" sz="1600" b="1" dirty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974784" y="2249162"/>
            <a:ext cx="762384" cy="484632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860032" y="1556792"/>
            <a:ext cx="3816424" cy="25202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 своевременном проведении 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аттестации рабочих мест и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получении 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КЭП,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проверки сроков ее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действия;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 своевременном сборе, уточнении данных 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 СНИЛС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выпускников;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об организации 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заблаговременного заполнения шаблонов информацией о выпускниках, имеющейся в распоряжении образовательной организации </a:t>
            </a:r>
            <a:endParaRPr lang="ru-RU" sz="1400" b="1" dirty="0" smtClean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algn="ctr"/>
            <a:endParaRPr lang="ru-RU" sz="1600" b="1" dirty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60032" y="4247966"/>
            <a:ext cx="3816424" cy="19173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 необходимости проверки наличия подключения 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к ЗСПД 3608 и наличия доступа к ФИС ФРДО </a:t>
            </a:r>
          </a:p>
        </p:txBody>
      </p:sp>
      <p:sp>
        <p:nvSpPr>
          <p:cNvPr id="17" name="Стрелка вправо 16"/>
          <p:cNvSpPr/>
          <p:nvPr/>
        </p:nvSpPr>
        <p:spPr>
          <a:xfrm>
            <a:off x="3991134" y="4708054"/>
            <a:ext cx="762384" cy="484632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6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3494B8A8-233C-4597-8A48-26B40B75B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332656"/>
            <a:ext cx="7931224" cy="1152128"/>
          </a:xfrm>
        </p:spPr>
        <p:txBody>
          <a:bodyPr>
            <a:noAutofit/>
          </a:bodyPr>
          <a:lstStyle/>
          <a:p>
            <a:pPr algn="ctr"/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Подготовительный этап</a:t>
            </a:r>
            <a:b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внесению сведений в ФИС </a:t>
            </a:r>
            <a:r>
              <a:rPr lang="ru-RU" sz="24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ФРДО</a:t>
            </a:r>
            <a:r>
              <a:rPr lang="ru-RU" sz="20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0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0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Организационные </a:t>
            </a:r>
            <a:r>
              <a:rPr lang="ru-RU" sz="20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мероприятия, проводимые </a:t>
            </a:r>
            <a:r>
              <a:rPr lang="ru-RU" sz="2000" b="1" cap="none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ДОиН</a:t>
            </a:r>
            <a:endParaRPr lang="ru-RU" sz="2000" b="1" cap="none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27377" y="5885497"/>
            <a:ext cx="1315721" cy="365125"/>
          </a:xfrm>
        </p:spPr>
        <p:txBody>
          <a:bodyPr/>
          <a:lstStyle/>
          <a:p>
            <a:fld id="{307794B0-8DC9-4372-93DD-572F8AE7CFD3}" type="slidenum">
              <a:rPr lang="ru-RU" smtClean="0">
                <a:latin typeface="Times New Roman" pitchFamily="18" charset="0"/>
                <a:cs typeface="Times New Roman" pitchFamily="18" charset="0"/>
              </a:rPr>
              <a:t>7</a:t>
            </a:fld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5862" y="1844824"/>
            <a:ext cx="835292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/>
          </a:p>
          <a:p>
            <a:pPr algn="just"/>
            <a:endParaRPr lang="ru-RU" sz="1200" dirty="0"/>
          </a:p>
          <a:p>
            <a:pPr algn="just"/>
            <a:r>
              <a:rPr lang="ru-RU" sz="1200" dirty="0" smtClean="0"/>
              <a:t> </a:t>
            </a:r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r>
              <a:rPr lang="ru-RU" sz="1200" dirty="0" smtClean="0"/>
              <a:t>                                                  </a:t>
            </a:r>
          </a:p>
          <a:p>
            <a:r>
              <a:rPr lang="ru-RU" sz="1200" dirty="0"/>
              <a:t> </a:t>
            </a:r>
            <a:r>
              <a:rPr lang="ru-RU" sz="1200" dirty="0" smtClean="0"/>
              <a:t>                                                                                                               </a:t>
            </a:r>
          </a:p>
          <a:p>
            <a:endParaRPr lang="ru-RU" sz="1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556792"/>
            <a:ext cx="3312368" cy="24482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algn="ctr"/>
            <a:endParaRPr lang="ru-RU" sz="1600" b="1" dirty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algn="ctr"/>
            <a:endParaRPr lang="ru-RU" sz="1600" b="1" dirty="0" smtClean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Письмо </a:t>
            </a:r>
            <a:r>
              <a:rPr lang="ru-RU" sz="1600" b="1" dirty="0" err="1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ДОиН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от 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17.04.2023 №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13-744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руководителям ОМС и</a:t>
            </a:r>
          </a:p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руководителям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государственных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образовательных 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организаций</a:t>
            </a:r>
          </a:p>
          <a:p>
            <a:pPr algn="ctr"/>
            <a:endParaRPr lang="ru-RU" sz="1600" b="1" dirty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algn="ctr"/>
            <a:endParaRPr lang="ru-RU" sz="1600" b="1" dirty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algn="ctr"/>
            <a:endParaRPr lang="ru-RU" b="1" dirty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4239492"/>
            <a:ext cx="3312368" cy="18538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Информирование образовательных организаций</a:t>
            </a:r>
          </a:p>
          <a:p>
            <a:pPr algn="ctr"/>
            <a:endParaRPr lang="ru-RU" sz="1600" b="1" dirty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974784" y="2249162"/>
            <a:ext cx="762384" cy="484632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860032" y="1556792"/>
            <a:ext cx="3816424" cy="25202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О предоставлении отчетов руководителями ОМСУ и государственных образовательных организаций в </a:t>
            </a:r>
            <a:r>
              <a:rPr lang="ru-RU" sz="1600" b="1" dirty="0" err="1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ДОиН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( Яндекс-форма) о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проделанной подготовительной работе, направленной на обеспечение необходимых условий для своевременного и корректного заполнения ФИС 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ФРДО</a:t>
            </a:r>
          </a:p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в срок до 22.05.2023 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60032" y="4247966"/>
            <a:ext cx="3816424" cy="1845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размещение на сайте </a:t>
            </a:r>
            <a:r>
              <a:rPr lang="ru-RU" sz="1600" b="1" dirty="0" err="1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ДОиН</a:t>
            </a:r>
            <a:endParaRPr lang="ru-RU" sz="1600" b="1" dirty="0">
              <a:solidFill>
                <a:prstClr val="black"/>
              </a:solidFill>
              <a:latin typeface="Times New Roman" pitchFamily="18" charset="0"/>
              <a:ea typeface="PT Astra Serif" panose="020A0603040505020204" pitchFamily="18" charset="-52"/>
              <a:cs typeface="Times New Roman" pitchFamily="18" charset="0"/>
            </a:endParaRPr>
          </a:p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письма </a:t>
            </a:r>
            <a:r>
              <a:rPr lang="ru-RU" sz="1600" b="1" dirty="0" err="1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Рособрнадзора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от 06.12.2022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№ 02-357 о сокращении и уточнении сроков внесения 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сведений</a:t>
            </a:r>
          </a:p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ea typeface="PT Astra Serif" panose="020A0603040505020204" pitchFamily="18" charset="-52"/>
                <a:cs typeface="Times New Roman" pitchFamily="18" charset="0"/>
              </a:rPr>
              <a:t>в ФИС ФРДО</a:t>
            </a:r>
          </a:p>
        </p:txBody>
      </p:sp>
      <p:sp>
        <p:nvSpPr>
          <p:cNvPr id="17" name="Стрелка вправо 16"/>
          <p:cNvSpPr/>
          <p:nvPr/>
        </p:nvSpPr>
        <p:spPr>
          <a:xfrm>
            <a:off x="3991134" y="4708054"/>
            <a:ext cx="762384" cy="484632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73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3494B8A8-233C-4597-8A48-26B40B75B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88640"/>
            <a:ext cx="8147248" cy="1080120"/>
          </a:xfrm>
        </p:spPr>
        <p:txBody>
          <a:bodyPr>
            <a:noAutofit/>
          </a:bodyPr>
          <a:lstStyle/>
          <a:p>
            <a:pPr algn="ctr"/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Ключевые мероприятия, которые необходимо </a:t>
            </a:r>
            <a:r>
              <a:rPr lang="ru-RU" sz="24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провести</a:t>
            </a:r>
            <a:br>
              <a:rPr lang="ru-RU" sz="24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подготовительном этапе по внесению сведений </a:t>
            </a:r>
            <a:r>
              <a:rPr lang="ru-RU" sz="24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ФИС ФРДО 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27377" y="5885497"/>
            <a:ext cx="1315721" cy="365125"/>
          </a:xfrm>
        </p:spPr>
        <p:txBody>
          <a:bodyPr/>
          <a:lstStyle/>
          <a:p>
            <a:fld id="{307794B0-8DC9-4372-93DD-572F8AE7CFD3}" type="slidenum">
              <a:rPr lang="ru-RU" smtClean="0"/>
              <a:t>8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1268760"/>
            <a:ext cx="8208912" cy="886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spc="-6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Руководителям муниципальных органов управления </a:t>
            </a:r>
            <a:r>
              <a:rPr lang="ru-RU" sz="2000" b="1" spc="-6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образованием, руководителям образовательных организаций:</a:t>
            </a:r>
          </a:p>
          <a:p>
            <a:pPr algn="just"/>
            <a:endParaRPr lang="ru-RU" sz="2000" b="1" spc="-6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Организовать (осуществить):</a:t>
            </a:r>
          </a:p>
          <a:p>
            <a:pPr algn="just"/>
            <a:endParaRPr lang="ru-RU" sz="1200" b="1" spc="-6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r>
              <a:rPr lang="ru-RU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своевременное проведение </a:t>
            </a:r>
            <a:r>
              <a:rPr lang="ru-RU" b="1" spc="-6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аттестации рабочих мест и получения </a:t>
            </a:r>
            <a:r>
              <a:rPr lang="ru-RU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КЭП;</a:t>
            </a:r>
          </a:p>
          <a:p>
            <a:pPr algn="just"/>
            <a:endParaRPr lang="ru-RU" sz="1200" b="1" spc="-6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r>
              <a:rPr lang="ru-RU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проверку </a:t>
            </a:r>
            <a:r>
              <a:rPr lang="ru-RU" b="1" spc="-6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правильности внесения общих сведений об образовательной организации (особое внимание обратить на </a:t>
            </a:r>
            <a:r>
              <a:rPr lang="ru-RU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ОГРН  </a:t>
            </a:r>
            <a:r>
              <a:rPr lang="ru-RU" b="1" spc="-6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КПП</a:t>
            </a:r>
            <a:r>
              <a:rPr lang="ru-RU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</a:p>
          <a:p>
            <a:pPr algn="just"/>
            <a:endParaRPr lang="ru-RU" sz="1200" b="1" spc="-6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r>
              <a:rPr lang="ru-RU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своевременный сбор, уточнение данных </a:t>
            </a:r>
            <a:r>
              <a:rPr lang="ru-RU" b="1" spc="-6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СНИЛС </a:t>
            </a:r>
            <a:r>
              <a:rPr lang="ru-RU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выпускников;</a:t>
            </a:r>
          </a:p>
          <a:p>
            <a:pPr marL="171450" indent="-171450" algn="just">
              <a:buFont typeface="Wingdings" pitchFamily="2" charset="2"/>
              <a:buChar char="§"/>
            </a:pPr>
            <a:endParaRPr lang="ru-RU" sz="1200" b="1" spc="-6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r>
              <a:rPr lang="ru-RU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заблаговременно заполнение </a:t>
            </a:r>
            <a:r>
              <a:rPr lang="ru-RU" b="1" spc="-6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шаблонов </a:t>
            </a:r>
            <a:r>
              <a:rPr lang="ru-RU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модуля «Школа» информацией </a:t>
            </a:r>
            <a:r>
              <a:rPr lang="ru-RU" b="1" spc="-6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 выпускниках, имеющейся в распоряжении образовательной </a:t>
            </a:r>
            <a:r>
              <a:rPr lang="ru-RU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организации;</a:t>
            </a:r>
          </a:p>
          <a:p>
            <a:pPr marL="171450" indent="-171450" algn="just">
              <a:buFont typeface="Wingdings" pitchFamily="2" charset="2"/>
              <a:buChar char="§"/>
            </a:pPr>
            <a:endParaRPr lang="ru-RU" sz="1200" b="1" spc="-6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r>
              <a:rPr lang="ru-RU" b="1" spc="-6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ознакомление с </a:t>
            </a:r>
            <a:r>
              <a:rPr lang="ru-RU" b="1" spc="-6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размещенной на сайте </a:t>
            </a:r>
            <a:r>
              <a:rPr lang="ru-RU" b="1" spc="-6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Рособрнадзора</a:t>
            </a:r>
            <a:r>
              <a:rPr lang="ru-RU" b="1" spc="-6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инструкцией по порядку внесения сведений в ФИС </a:t>
            </a:r>
            <a:r>
              <a:rPr lang="ru-RU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ФРДО</a:t>
            </a:r>
          </a:p>
          <a:p>
            <a:pPr algn="just"/>
            <a:endParaRPr lang="ru-RU" sz="800" b="1" spc="-6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endParaRPr lang="ru-RU" sz="1400" b="1" spc="-6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200" b="1" spc="-6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200" b="1" spc="-6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200" b="1" spc="-6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200" b="1" spc="-6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200" b="1" spc="-6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endParaRPr lang="ru-RU" sz="2000" b="1" spc="-6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endParaRPr lang="ru-RU" sz="2000" b="1" spc="-6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endParaRPr lang="ru-RU" sz="2000" b="1" spc="-6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endParaRPr lang="ru-RU" sz="1200" dirty="0"/>
          </a:p>
          <a:p>
            <a:pPr algn="just"/>
            <a:endParaRPr lang="ru-RU" sz="1200" dirty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r>
              <a:rPr lang="ru-RU" sz="1200" dirty="0" smtClean="0"/>
              <a:t>                                                  </a:t>
            </a:r>
          </a:p>
          <a:p>
            <a:r>
              <a:rPr lang="ru-RU" sz="1200" dirty="0"/>
              <a:t> </a:t>
            </a:r>
            <a:r>
              <a:rPr lang="ru-RU" sz="1200" dirty="0" smtClean="0"/>
              <a:t>                                                                                                               </a:t>
            </a:r>
          </a:p>
          <a:p>
            <a:endParaRPr lang="ru-RU" sz="1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59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3494B8A8-233C-4597-8A48-26B40B75B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88640"/>
            <a:ext cx="8147248" cy="1080120"/>
          </a:xfrm>
        </p:spPr>
        <p:txBody>
          <a:bodyPr>
            <a:noAutofit/>
          </a:bodyPr>
          <a:lstStyle/>
          <a:p>
            <a:pPr algn="ctr"/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Ключевые мероприятия, которые необходимо </a:t>
            </a:r>
            <a:r>
              <a:rPr lang="ru-RU" sz="24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провести</a:t>
            </a:r>
            <a:br>
              <a:rPr lang="ru-RU" sz="24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подготовительном этапе по внесению сведений </a:t>
            </a:r>
            <a:r>
              <a:rPr lang="ru-RU" sz="24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cap="none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ru-RU" sz="2400" b="1" cap="none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ФИС ФРДО 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27377" y="5885497"/>
            <a:ext cx="1315721" cy="365125"/>
          </a:xfrm>
        </p:spPr>
        <p:txBody>
          <a:bodyPr/>
          <a:lstStyle/>
          <a:p>
            <a:fld id="{307794B0-8DC9-4372-93DD-572F8AE7CFD3}" type="slidenum">
              <a:rPr lang="ru-RU" smtClean="0"/>
              <a:t>9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1268760"/>
            <a:ext cx="8208912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spc="-6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Руководителям муниципальных </a:t>
            </a:r>
            <a:r>
              <a:rPr lang="ru-RU" sz="2400" b="1" spc="-6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органов</a:t>
            </a:r>
          </a:p>
          <a:p>
            <a:pPr algn="ctr"/>
            <a:r>
              <a:rPr lang="ru-RU" sz="2400" b="1" spc="-6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spc="-6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управления </a:t>
            </a:r>
            <a:r>
              <a:rPr lang="ru-RU" sz="2400" b="1" spc="-6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образованием:</a:t>
            </a:r>
          </a:p>
          <a:p>
            <a:pPr algn="just"/>
            <a:endParaRPr lang="ru-RU" sz="2000" b="1" spc="-6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400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Провести </a:t>
            </a:r>
            <a:r>
              <a:rPr lang="ru-RU" sz="2400" b="1" spc="-6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мониторинг сроков действия КЭП руководителей </a:t>
            </a:r>
            <a:r>
              <a:rPr lang="ru-RU" sz="2400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образовательных организаций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sz="2400" b="1" spc="-6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400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Составить график внесения образовательными </a:t>
            </a:r>
            <a:r>
              <a:rPr lang="ru-RU" sz="2400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организациями </a:t>
            </a:r>
            <a:r>
              <a:rPr lang="ru-RU" sz="2400" b="1" spc="-6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сведений  о выданных документах об образовании в ФИС ФРДО</a:t>
            </a:r>
          </a:p>
          <a:p>
            <a:pPr marL="171450" indent="-171450" algn="just">
              <a:buFont typeface="Wingdings" pitchFamily="2" charset="2"/>
              <a:buChar char="§"/>
            </a:pPr>
            <a:endParaRPr lang="ru-RU" sz="1200" b="1" spc="-6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200" b="1" spc="-6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200" b="1" spc="-6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200" b="1" spc="-6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endParaRPr lang="ru-RU" sz="2000" b="1" spc="-6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endParaRPr lang="ru-RU" sz="2000" b="1" spc="-6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endParaRPr lang="ru-RU" sz="2000" b="1" spc="-6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endParaRPr lang="ru-RU" sz="1200" dirty="0"/>
          </a:p>
          <a:p>
            <a:pPr algn="just"/>
            <a:endParaRPr lang="ru-RU" sz="1200" dirty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r>
              <a:rPr lang="ru-RU" sz="1200" dirty="0" smtClean="0"/>
              <a:t>                                                  </a:t>
            </a:r>
          </a:p>
          <a:p>
            <a:r>
              <a:rPr lang="ru-RU" sz="1200" dirty="0"/>
              <a:t> </a:t>
            </a:r>
            <a:r>
              <a:rPr lang="ru-RU" sz="1200" dirty="0" smtClean="0"/>
              <a:t>                                                                                                               </a:t>
            </a:r>
          </a:p>
          <a:p>
            <a:endParaRPr lang="ru-RU" sz="1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88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4680</TotalTime>
  <Words>705</Words>
  <Application>Microsoft Office PowerPoint</Application>
  <PresentationFormat>Экран (4:3)</PresentationFormat>
  <Paragraphs>229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Главная</vt:lpstr>
      <vt:lpstr>1_Главная</vt:lpstr>
      <vt:lpstr> Обеспечение внесения сведений  о документах об образовании в ФИС ФРДО в 2023 году   Организация и контроль за полным  и своевременным внесением сведений о выданных аттестатах об основном  и среднем общем образовании  в ФИС ФРДО</vt:lpstr>
      <vt:lpstr>Презентация PowerPoint</vt:lpstr>
      <vt:lpstr>Презентация PowerPoint</vt:lpstr>
      <vt:lpstr> Подготовительный этап  по внесению сведений в ФИС ФРДО  Основание проведения мероприятия по сокращению срока внесения данных</vt:lpstr>
      <vt:lpstr> Подготовительный этап  по внесению сведений в ФИС ФРДО  </vt:lpstr>
      <vt:lpstr> Подготовительный этап  по внесению сведений в ФИС ФРДО Организационные мероприятия, проводимые ДОиН</vt:lpstr>
      <vt:lpstr> Подготовительный этап  по внесению сведений в ФИС ФРДО Организационные мероприятия, проводимые ДОиН</vt:lpstr>
      <vt:lpstr>Ключевые мероприятия, которые необходимо провести на подготовительном этапе по внесению сведений  в ФИС ФРДО :</vt:lpstr>
      <vt:lpstr>Ключевые мероприятия, которые необходимо провести на подготовительном этапе по внесению сведений  в ФИС ФРДО :</vt:lpstr>
      <vt:lpstr>Презентация PowerPoint</vt:lpstr>
      <vt:lpstr>Презентация PowerPoint</vt:lpstr>
      <vt:lpstr>Презентация PowerPoint</vt:lpstr>
      <vt:lpstr>Типичные ошибки  при внесении сведений в ФИС ФРДО в 2022 году </vt:lpstr>
      <vt:lpstr>В помощь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мониторинга ФИС ФРДО</dc:title>
  <dc:creator>Маклашова Светлана</dc:creator>
  <cp:lastModifiedBy>Maclashova_SI</cp:lastModifiedBy>
  <cp:revision>327</cp:revision>
  <dcterms:created xsi:type="dcterms:W3CDTF">2022-03-22T13:05:19Z</dcterms:created>
  <dcterms:modified xsi:type="dcterms:W3CDTF">2023-04-28T05:07:18Z</dcterms:modified>
</cp:coreProperties>
</file>